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media/image9.jpg" ContentType="image/jpeg"/>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media/image11.jpg" ContentType="image/jpeg"/>
  <Override PartName="/ppt/media/image15.jpg" ContentType="image/jpeg"/>
  <Override PartName="/ppt/media/image16.jpg" ContentType="image/jpeg"/>
  <Override PartName="/ppt/media/image18.jpg" ContentType="image/jpeg"/>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media/image32.jpg" ContentType="image/jpeg"/>
  <Override PartName="/ppt/media/image33.jpg" ContentType="image/jpeg"/>
  <Override PartName="/ppt/media/image34.jpg" ContentType="image/jpeg"/>
  <Override PartName="/ppt/media/image35.jpg" ContentType="image/jpeg"/>
  <Override PartName="/ppt/media/image41.jpg" ContentType="image/jpeg"/>
  <Override PartName="/ppt/media/image42.jpg" ContentType="image/jpeg"/>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media/image50.jpg" ContentType="image/jpeg"/>
  <Override PartName="/ppt/media/image60.jpg" ContentType="image/jpeg"/>
  <Override PartName="/ppt/media/image65.jpg" ContentType="image/jpeg"/>
  <Override PartName="/ppt/notesSlides/notesSlide6.xml" ContentType="application/vnd.openxmlformats-officedocument.presentationml.notesSlide+xml"/>
  <Override PartName="/ppt/notesSlides/notesSlide7.xml" ContentType="application/vnd.openxmlformats-officedocument.presentationml.notesSlide+xml"/>
  <Override PartName="/ppt/media/image79.jpg" ContentType="image/jpe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5"/>
  </p:notesMasterIdLst>
  <p:sldIdLst>
    <p:sldId id="1334" r:id="rId2"/>
    <p:sldId id="1335" r:id="rId3"/>
    <p:sldId id="1478" r:id="rId4"/>
    <p:sldId id="454" r:id="rId5"/>
    <p:sldId id="453" r:id="rId6"/>
    <p:sldId id="451" r:id="rId7"/>
    <p:sldId id="1481" r:id="rId8"/>
    <p:sldId id="1154" r:id="rId9"/>
    <p:sldId id="1528" r:id="rId10"/>
    <p:sldId id="1529" r:id="rId11"/>
    <p:sldId id="1482" r:id="rId12"/>
    <p:sldId id="1484" r:id="rId13"/>
    <p:sldId id="1546" r:id="rId14"/>
    <p:sldId id="1540" r:id="rId15"/>
    <p:sldId id="1541" r:id="rId16"/>
    <p:sldId id="1542" r:id="rId17"/>
    <p:sldId id="1543" r:id="rId18"/>
    <p:sldId id="1544" r:id="rId19"/>
    <p:sldId id="1545" r:id="rId20"/>
    <p:sldId id="1443" r:id="rId21"/>
    <p:sldId id="1465" r:id="rId22"/>
    <p:sldId id="1510" r:id="rId23"/>
    <p:sldId id="1511" r:id="rId24"/>
    <p:sldId id="1464" r:id="rId25"/>
    <p:sldId id="1460" r:id="rId26"/>
    <p:sldId id="1466" r:id="rId27"/>
    <p:sldId id="1494" r:id="rId28"/>
    <p:sldId id="1512" r:id="rId29"/>
    <p:sldId id="1470" r:id="rId30"/>
    <p:sldId id="1495" r:id="rId31"/>
    <p:sldId id="1521" r:id="rId32"/>
    <p:sldId id="1522" r:id="rId33"/>
    <p:sldId id="1523" r:id="rId34"/>
    <p:sldId id="1524" r:id="rId35"/>
    <p:sldId id="1513" r:id="rId36"/>
    <p:sldId id="1275" r:id="rId37"/>
    <p:sldId id="1499" r:id="rId38"/>
    <p:sldId id="1500" r:id="rId39"/>
    <p:sldId id="1501" r:id="rId40"/>
    <p:sldId id="1502" r:id="rId41"/>
    <p:sldId id="1536" r:id="rId42"/>
    <p:sldId id="1483" r:id="rId43"/>
    <p:sldId id="1539" r:id="rId44"/>
    <p:sldId id="1519" r:id="rId45"/>
    <p:sldId id="1498" r:id="rId46"/>
    <p:sldId id="1514" r:id="rId47"/>
    <p:sldId id="1496" r:id="rId48"/>
    <p:sldId id="1537" r:id="rId49"/>
    <p:sldId id="1535" r:id="rId50"/>
    <p:sldId id="1479" r:id="rId51"/>
    <p:sldId id="1503" r:id="rId52"/>
    <p:sldId id="1504" r:id="rId53"/>
    <p:sldId id="1505" r:id="rId54"/>
    <p:sldId id="1547" r:id="rId55"/>
    <p:sldId id="1551" r:id="rId56"/>
    <p:sldId id="1480" r:id="rId57"/>
    <p:sldId id="1548" r:id="rId58"/>
    <p:sldId id="1549" r:id="rId59"/>
    <p:sldId id="1550" r:id="rId60"/>
    <p:sldId id="1530" r:id="rId61"/>
    <p:sldId id="1531" r:id="rId62"/>
    <p:sldId id="1532" r:id="rId63"/>
    <p:sldId id="1534" r:id="rId64"/>
    <p:sldId id="1515" r:id="rId65"/>
    <p:sldId id="1525" r:id="rId66"/>
    <p:sldId id="1526" r:id="rId67"/>
    <p:sldId id="1527" r:id="rId68"/>
    <p:sldId id="1043" r:id="rId69"/>
    <p:sldId id="1538" r:id="rId70"/>
    <p:sldId id="1356" r:id="rId71"/>
    <p:sldId id="1357" r:id="rId72"/>
    <p:sldId id="1497" r:id="rId73"/>
    <p:sldId id="1359" r:id="rId74"/>
  </p:sldIdLst>
  <p:sldSz cx="18288000" cy="10287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6" userDrawn="1">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enny.indrayana" initials="d" lastIdx="5" clrIdx="0">
    <p:extLst>
      <p:ext uri="{19B8F6BF-5375-455C-9EA6-DF929625EA0E}">
        <p15:presenceInfo xmlns:p15="http://schemas.microsoft.com/office/powerpoint/2012/main" userId="denny.indrayana" providerId="None"/>
      </p:ext>
    </p:extLst>
  </p:cmAuthor>
  <p:cmAuthor id="2" name="Arya Putra Rizal" initials="AR" lastIdx="1" clrIdx="1">
    <p:extLst>
      <p:ext uri="{19B8F6BF-5375-455C-9EA6-DF929625EA0E}">
        <p15:presenceInfo xmlns:p15="http://schemas.microsoft.com/office/powerpoint/2012/main" userId="378a4bd693d6f224"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50021"/>
    <a:srgbClr val="640505"/>
    <a:srgbClr val="000000"/>
    <a:srgbClr val="680000"/>
    <a:srgbClr val="0D0D0D"/>
    <a:srgbClr val="FFFFFF"/>
    <a:srgbClr val="FFFF00"/>
    <a:srgbClr val="C08B8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94356" autoAdjust="0"/>
  </p:normalViewPr>
  <p:slideViewPr>
    <p:cSldViewPr>
      <p:cViewPr varScale="1">
        <p:scale>
          <a:sx n="30" d="100"/>
          <a:sy n="30" d="100"/>
        </p:scale>
        <p:origin x="38" y="826"/>
      </p:cViewPr>
      <p:guideLst>
        <p:guide orient="horz" pos="2136"/>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15414"/>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commentAuthors" Target="commentAuthor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B07C14B-D05E-4588-AAA2-CB6021FFBB17}" type="doc">
      <dgm:prSet loTypeId="urn:microsoft.com/office/officeart/2005/8/layout/pyramid2" loCatId="pyramid" qsTypeId="urn:microsoft.com/office/officeart/2005/8/quickstyle/simple1" qsCatId="simple" csTypeId="urn:microsoft.com/office/officeart/2005/8/colors/accent1_2" csCatId="accent1" phldr="1"/>
      <dgm:spPr/>
    </dgm:pt>
    <dgm:pt modelId="{1C687A69-DE0B-4DEF-A2B1-1E5B033241CE}">
      <dgm:prSet phldrT="[Text]"/>
      <dgm:spPr>
        <a:ln w="38100">
          <a:solidFill>
            <a:srgbClr val="800000"/>
          </a:solidFill>
        </a:ln>
      </dgm:spPr>
      <dgm:t>
        <a:bodyPr/>
        <a:lstStyle/>
        <a:p>
          <a:r>
            <a:rPr lang="en-GB" dirty="0"/>
            <a:t>Norma Superior</a:t>
          </a:r>
          <a:endParaRPr lang="en-US" dirty="0"/>
        </a:p>
      </dgm:t>
    </dgm:pt>
    <dgm:pt modelId="{C87FE809-BF38-4DEB-8775-FDB2E2943FD9}" type="parTrans" cxnId="{9BD3CAB9-284A-4368-8420-2D01FEC613E2}">
      <dgm:prSet/>
      <dgm:spPr/>
      <dgm:t>
        <a:bodyPr/>
        <a:lstStyle/>
        <a:p>
          <a:endParaRPr lang="en-US"/>
        </a:p>
      </dgm:t>
    </dgm:pt>
    <dgm:pt modelId="{909C8184-B24C-4334-A65C-1FCD3E1E33F0}" type="sibTrans" cxnId="{9BD3CAB9-284A-4368-8420-2D01FEC613E2}">
      <dgm:prSet/>
      <dgm:spPr/>
      <dgm:t>
        <a:bodyPr/>
        <a:lstStyle/>
        <a:p>
          <a:endParaRPr lang="en-US"/>
        </a:p>
      </dgm:t>
    </dgm:pt>
    <dgm:pt modelId="{2E5CBDAD-63F6-47BF-B712-C4CBA4AE512E}">
      <dgm:prSet phldrT="[Text]"/>
      <dgm:spPr>
        <a:ln w="38100">
          <a:solidFill>
            <a:schemeClr val="tx1"/>
          </a:solidFill>
        </a:ln>
      </dgm:spPr>
      <dgm:t>
        <a:bodyPr/>
        <a:lstStyle/>
        <a:p>
          <a:r>
            <a:rPr lang="en-GB" dirty="0"/>
            <a:t>Norma Inferior</a:t>
          </a:r>
          <a:endParaRPr lang="en-US" dirty="0"/>
        </a:p>
      </dgm:t>
    </dgm:pt>
    <dgm:pt modelId="{49E1C63E-F2D6-464B-9D54-C31C0E0B4DD4}" type="parTrans" cxnId="{787E5EEB-E85B-4FFC-9398-95B7A88AD9D0}">
      <dgm:prSet/>
      <dgm:spPr/>
      <dgm:t>
        <a:bodyPr/>
        <a:lstStyle/>
        <a:p>
          <a:endParaRPr lang="en-US"/>
        </a:p>
      </dgm:t>
    </dgm:pt>
    <dgm:pt modelId="{56FF29E0-EC30-4F96-9A74-A794D1356491}" type="sibTrans" cxnId="{787E5EEB-E85B-4FFC-9398-95B7A88AD9D0}">
      <dgm:prSet/>
      <dgm:spPr/>
      <dgm:t>
        <a:bodyPr/>
        <a:lstStyle/>
        <a:p>
          <a:endParaRPr lang="en-US"/>
        </a:p>
      </dgm:t>
    </dgm:pt>
    <dgm:pt modelId="{9656494B-2EDC-4C3A-8F56-D2EAECB6220D}" type="pres">
      <dgm:prSet presAssocID="{EB07C14B-D05E-4588-AAA2-CB6021FFBB17}" presName="compositeShape" presStyleCnt="0">
        <dgm:presLayoutVars>
          <dgm:dir/>
          <dgm:resizeHandles/>
        </dgm:presLayoutVars>
      </dgm:prSet>
      <dgm:spPr/>
    </dgm:pt>
    <dgm:pt modelId="{8AD4A65C-ABDA-4D22-9686-CB85F659D6F8}" type="pres">
      <dgm:prSet presAssocID="{EB07C14B-D05E-4588-AAA2-CB6021FFBB17}" presName="pyramid" presStyleLbl="node1" presStyleIdx="0" presStyleCnt="1"/>
      <dgm:spPr>
        <a:solidFill>
          <a:schemeClr val="tx1">
            <a:lumMod val="95000"/>
            <a:lumOff val="5000"/>
          </a:schemeClr>
        </a:solidFill>
      </dgm:spPr>
    </dgm:pt>
    <dgm:pt modelId="{7FDB9371-EF6A-4258-85DA-7FEFD3CF74A9}" type="pres">
      <dgm:prSet presAssocID="{EB07C14B-D05E-4588-AAA2-CB6021FFBB17}" presName="theList" presStyleCnt="0"/>
      <dgm:spPr/>
    </dgm:pt>
    <dgm:pt modelId="{67457DF3-C0DD-4C30-8200-B5AB5FD3E306}" type="pres">
      <dgm:prSet presAssocID="{1C687A69-DE0B-4DEF-A2B1-1E5B033241CE}" presName="aNode" presStyleLbl="fgAcc1" presStyleIdx="0" presStyleCnt="2">
        <dgm:presLayoutVars>
          <dgm:bulletEnabled val="1"/>
        </dgm:presLayoutVars>
      </dgm:prSet>
      <dgm:spPr/>
    </dgm:pt>
    <dgm:pt modelId="{9346B679-F88E-4B11-8CE9-4DCF46F9B4A5}" type="pres">
      <dgm:prSet presAssocID="{1C687A69-DE0B-4DEF-A2B1-1E5B033241CE}" presName="aSpace" presStyleCnt="0"/>
      <dgm:spPr/>
    </dgm:pt>
    <dgm:pt modelId="{C9AA8C0E-DC56-4493-B705-3261646C8BE4}" type="pres">
      <dgm:prSet presAssocID="{2E5CBDAD-63F6-47BF-B712-C4CBA4AE512E}" presName="aNode" presStyleLbl="fgAcc1" presStyleIdx="1" presStyleCnt="2">
        <dgm:presLayoutVars>
          <dgm:bulletEnabled val="1"/>
        </dgm:presLayoutVars>
      </dgm:prSet>
      <dgm:spPr/>
    </dgm:pt>
    <dgm:pt modelId="{7A1E3E84-4D7B-4FF4-9F25-44149B290D19}" type="pres">
      <dgm:prSet presAssocID="{2E5CBDAD-63F6-47BF-B712-C4CBA4AE512E}" presName="aSpace" presStyleCnt="0"/>
      <dgm:spPr/>
    </dgm:pt>
  </dgm:ptLst>
  <dgm:cxnLst>
    <dgm:cxn modelId="{9BD3CAB9-284A-4368-8420-2D01FEC613E2}" srcId="{EB07C14B-D05E-4588-AAA2-CB6021FFBB17}" destId="{1C687A69-DE0B-4DEF-A2B1-1E5B033241CE}" srcOrd="0" destOrd="0" parTransId="{C87FE809-BF38-4DEB-8775-FDB2E2943FD9}" sibTransId="{909C8184-B24C-4334-A65C-1FCD3E1E33F0}"/>
    <dgm:cxn modelId="{897135D5-DBF5-45C7-9EDD-5AC7CA09B8BC}" type="presOf" srcId="{1C687A69-DE0B-4DEF-A2B1-1E5B033241CE}" destId="{67457DF3-C0DD-4C30-8200-B5AB5FD3E306}" srcOrd="0" destOrd="0" presId="urn:microsoft.com/office/officeart/2005/8/layout/pyramid2"/>
    <dgm:cxn modelId="{787E5EEB-E85B-4FFC-9398-95B7A88AD9D0}" srcId="{EB07C14B-D05E-4588-AAA2-CB6021FFBB17}" destId="{2E5CBDAD-63F6-47BF-B712-C4CBA4AE512E}" srcOrd="1" destOrd="0" parTransId="{49E1C63E-F2D6-464B-9D54-C31C0E0B4DD4}" sibTransId="{56FF29E0-EC30-4F96-9A74-A794D1356491}"/>
    <dgm:cxn modelId="{7483FCEB-252B-4B52-8B57-FB0A4DB2BDBF}" type="presOf" srcId="{EB07C14B-D05E-4588-AAA2-CB6021FFBB17}" destId="{9656494B-2EDC-4C3A-8F56-D2EAECB6220D}" srcOrd="0" destOrd="0" presId="urn:microsoft.com/office/officeart/2005/8/layout/pyramid2"/>
    <dgm:cxn modelId="{5477B6F8-B259-4E2C-9789-AACFCEE3844A}" type="presOf" srcId="{2E5CBDAD-63F6-47BF-B712-C4CBA4AE512E}" destId="{C9AA8C0E-DC56-4493-B705-3261646C8BE4}" srcOrd="0" destOrd="0" presId="urn:microsoft.com/office/officeart/2005/8/layout/pyramid2"/>
    <dgm:cxn modelId="{8878CA07-BD71-4A17-90F1-A41591B7CCB8}" type="presParOf" srcId="{9656494B-2EDC-4C3A-8F56-D2EAECB6220D}" destId="{8AD4A65C-ABDA-4D22-9686-CB85F659D6F8}" srcOrd="0" destOrd="0" presId="urn:microsoft.com/office/officeart/2005/8/layout/pyramid2"/>
    <dgm:cxn modelId="{04ED1440-F829-413C-A15C-96E5A61DB719}" type="presParOf" srcId="{9656494B-2EDC-4C3A-8F56-D2EAECB6220D}" destId="{7FDB9371-EF6A-4258-85DA-7FEFD3CF74A9}" srcOrd="1" destOrd="0" presId="urn:microsoft.com/office/officeart/2005/8/layout/pyramid2"/>
    <dgm:cxn modelId="{BCDC6A19-B692-420B-ADAA-7BCAB89F1B9E}" type="presParOf" srcId="{7FDB9371-EF6A-4258-85DA-7FEFD3CF74A9}" destId="{67457DF3-C0DD-4C30-8200-B5AB5FD3E306}" srcOrd="0" destOrd="0" presId="urn:microsoft.com/office/officeart/2005/8/layout/pyramid2"/>
    <dgm:cxn modelId="{3380452E-9410-4207-BEE1-285EB3670A69}" type="presParOf" srcId="{7FDB9371-EF6A-4258-85DA-7FEFD3CF74A9}" destId="{9346B679-F88E-4B11-8CE9-4DCF46F9B4A5}" srcOrd="1" destOrd="0" presId="urn:microsoft.com/office/officeart/2005/8/layout/pyramid2"/>
    <dgm:cxn modelId="{FFBEE0F0-C5F8-42CF-8803-68EE2303E2DE}" type="presParOf" srcId="{7FDB9371-EF6A-4258-85DA-7FEFD3CF74A9}" destId="{C9AA8C0E-DC56-4493-B705-3261646C8BE4}" srcOrd="2" destOrd="0" presId="urn:microsoft.com/office/officeart/2005/8/layout/pyramid2"/>
    <dgm:cxn modelId="{1DBA768C-3924-4D3B-AC92-5C67461CD6DB}" type="presParOf" srcId="{7FDB9371-EF6A-4258-85DA-7FEFD3CF74A9}" destId="{7A1E3E84-4D7B-4FF4-9F25-44149B290D19}" srcOrd="3" destOrd="0" presId="urn:microsoft.com/office/officeart/2005/8/layout/pyramid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1436BDA-4A1D-43C8-AE4A-08BF90EE2EBD}" type="doc">
      <dgm:prSet loTypeId="urn:microsoft.com/office/officeart/2005/8/layout/hierarchy1" loCatId="hierarchy" qsTypeId="urn:microsoft.com/office/officeart/2005/8/quickstyle/simple1" qsCatId="simple" csTypeId="urn:microsoft.com/office/officeart/2005/8/colors/accent1_1" csCatId="accent1" phldr="1"/>
      <dgm:spPr/>
      <dgm:t>
        <a:bodyPr/>
        <a:lstStyle/>
        <a:p>
          <a:endParaRPr lang="en-US"/>
        </a:p>
      </dgm:t>
    </dgm:pt>
    <dgm:pt modelId="{E783D55A-6842-403F-B26B-E295101D05E2}">
      <dgm:prSet phldrT="[Text]" custT="1"/>
      <dgm:spPr>
        <a:solidFill>
          <a:prstClr val="black">
            <a:alpha val="90000"/>
          </a:prstClr>
        </a:solidFill>
        <a:ln w="25400" cap="flat" cmpd="sng" algn="ctr">
          <a:solidFill>
            <a:prstClr val="black"/>
          </a:solidFill>
          <a:prstDash val="solid"/>
        </a:ln>
        <a:effectLst/>
      </dgm:spPr>
      <dgm:t>
        <a:bodyPr spcFirstLastPara="0" vert="horz" wrap="square" lIns="87630" tIns="87630" rIns="87630" bIns="87630" numCol="1" spcCol="1270" anchor="ctr" anchorCtr="0"/>
        <a:lstStyle/>
        <a:p>
          <a:pPr marL="0" lvl="0" indent="0" algn="ctr" defTabSz="1022350">
            <a:lnSpc>
              <a:spcPct val="90000"/>
            </a:lnSpc>
            <a:spcBef>
              <a:spcPct val="0"/>
            </a:spcBef>
            <a:spcAft>
              <a:spcPct val="35000"/>
            </a:spcAft>
            <a:buNone/>
          </a:pPr>
          <a:r>
            <a:rPr lang="en-US" sz="1600" kern="1200" dirty="0">
              <a:solidFill>
                <a:prstClr val="white"/>
              </a:solidFill>
              <a:latin typeface="Arial Narrow" panose="020B0606020202030204" pitchFamily="34" charset="0"/>
              <a:ea typeface="+mn-ea"/>
              <a:cs typeface="+mn-cs"/>
            </a:rPr>
            <a:t>Pejabat pengadaan/ Pokja/Penyedia </a:t>
          </a:r>
        </a:p>
      </dgm:t>
    </dgm:pt>
    <dgm:pt modelId="{3B3DD84D-5F06-4160-A4D2-A9879542BD24}" type="parTrans" cxnId="{CF311458-4C43-4E70-B3FC-B7B1934A6371}">
      <dgm:prSet/>
      <dgm:spPr/>
      <dgm:t>
        <a:bodyPr/>
        <a:lstStyle/>
        <a:p>
          <a:endParaRPr lang="en-US">
            <a:latin typeface="Arial Narrow" panose="020B0606020202030204" pitchFamily="34" charset="0"/>
          </a:endParaRPr>
        </a:p>
      </dgm:t>
    </dgm:pt>
    <dgm:pt modelId="{E1C13EFB-955C-4F5F-872E-6517DE19FA18}" type="sibTrans" cxnId="{CF311458-4C43-4E70-B3FC-B7B1934A6371}">
      <dgm:prSet/>
      <dgm:spPr/>
      <dgm:t>
        <a:bodyPr/>
        <a:lstStyle/>
        <a:p>
          <a:endParaRPr lang="en-US"/>
        </a:p>
      </dgm:t>
    </dgm:pt>
    <dgm:pt modelId="{62686B42-D02A-48B6-98B9-AABA1233730D}">
      <dgm:prSet phldrT="[Text]"/>
      <dgm:spPr/>
      <dgm:t>
        <a:bodyPr/>
        <a:lstStyle/>
        <a:p>
          <a:r>
            <a:rPr lang="en-US">
              <a:latin typeface="Arial Narrow" panose="020B0606020202030204" pitchFamily="34" charset="0"/>
            </a:rPr>
            <a:t>Peserta </a:t>
          </a:r>
        </a:p>
      </dgm:t>
    </dgm:pt>
    <dgm:pt modelId="{1258D5E9-A632-4D8E-B4A8-3B1E7BB6C1F4}" type="parTrans" cxnId="{7D450AD0-647B-470A-A41E-D16B76CC7805}">
      <dgm:prSet/>
      <dgm:spPr/>
      <dgm:t>
        <a:bodyPr/>
        <a:lstStyle/>
        <a:p>
          <a:endParaRPr lang="en-US">
            <a:latin typeface="Arial Narrow" panose="020B0606020202030204" pitchFamily="34" charset="0"/>
          </a:endParaRPr>
        </a:p>
      </dgm:t>
    </dgm:pt>
    <dgm:pt modelId="{8E3B3BAC-1EE0-4827-92FE-311A6F540CC6}" type="sibTrans" cxnId="{7D450AD0-647B-470A-A41E-D16B76CC7805}">
      <dgm:prSet/>
      <dgm:spPr/>
      <dgm:t>
        <a:bodyPr/>
        <a:lstStyle/>
        <a:p>
          <a:endParaRPr lang="en-US"/>
        </a:p>
      </dgm:t>
    </dgm:pt>
    <dgm:pt modelId="{0281A003-7538-48AB-AF87-AF5B2010FE21}">
      <dgm:prSet phldrT="[Text]"/>
      <dgm:spPr/>
      <dgm:t>
        <a:bodyPr/>
        <a:lstStyle/>
        <a:p>
          <a:r>
            <a:rPr lang="en-US">
              <a:latin typeface="Arial Narrow" panose="020B0606020202030204" pitchFamily="34" charset="0"/>
            </a:rPr>
            <a:t>Peserta</a:t>
          </a:r>
        </a:p>
      </dgm:t>
    </dgm:pt>
    <dgm:pt modelId="{606A7202-B412-4EBB-8B87-B398EB9795DE}" type="parTrans" cxnId="{54F4C120-0798-4232-9946-51D12E729E7B}">
      <dgm:prSet/>
      <dgm:spPr/>
      <dgm:t>
        <a:bodyPr/>
        <a:lstStyle/>
        <a:p>
          <a:endParaRPr lang="en-US">
            <a:latin typeface="Arial Narrow" panose="020B0606020202030204" pitchFamily="34" charset="0"/>
          </a:endParaRPr>
        </a:p>
      </dgm:t>
    </dgm:pt>
    <dgm:pt modelId="{859F53FA-6AE2-42F0-A333-606B15ADFC64}" type="sibTrans" cxnId="{54F4C120-0798-4232-9946-51D12E729E7B}">
      <dgm:prSet/>
      <dgm:spPr/>
      <dgm:t>
        <a:bodyPr/>
        <a:lstStyle/>
        <a:p>
          <a:endParaRPr lang="en-US"/>
        </a:p>
      </dgm:t>
    </dgm:pt>
    <dgm:pt modelId="{4B431EF3-37D0-487D-925C-0BEFEF87A059}">
      <dgm:prSet phldrT="[Text]"/>
      <dgm:spPr/>
      <dgm:t>
        <a:bodyPr/>
        <a:lstStyle/>
        <a:p>
          <a:r>
            <a:rPr lang="en-US">
              <a:latin typeface="Arial Narrow" panose="020B0606020202030204" pitchFamily="34" charset="0"/>
            </a:rPr>
            <a:t>Peserta</a:t>
          </a:r>
        </a:p>
      </dgm:t>
    </dgm:pt>
    <dgm:pt modelId="{4AC4AD9B-E1AB-4BC8-9410-B42783486570}" type="parTrans" cxnId="{DF12D6BD-0F27-4D54-8294-17282EA33488}">
      <dgm:prSet/>
      <dgm:spPr/>
      <dgm:t>
        <a:bodyPr/>
        <a:lstStyle/>
        <a:p>
          <a:endParaRPr lang="en-US">
            <a:latin typeface="Arial Narrow" panose="020B0606020202030204" pitchFamily="34" charset="0"/>
          </a:endParaRPr>
        </a:p>
      </dgm:t>
    </dgm:pt>
    <dgm:pt modelId="{2FD293F2-C04D-482E-9D14-5B63C0E7ACCA}" type="sibTrans" cxnId="{DF12D6BD-0F27-4D54-8294-17282EA33488}">
      <dgm:prSet/>
      <dgm:spPr/>
      <dgm:t>
        <a:bodyPr/>
        <a:lstStyle/>
        <a:p>
          <a:endParaRPr lang="en-US"/>
        </a:p>
      </dgm:t>
    </dgm:pt>
    <dgm:pt modelId="{419BE57E-BA6E-4D6C-9E76-7F617CCBC76A}">
      <dgm:prSet custT="1"/>
      <dgm:spPr>
        <a:solidFill>
          <a:prstClr val="black">
            <a:alpha val="90000"/>
          </a:prstClr>
        </a:solidFill>
        <a:ln w="25400" cap="flat" cmpd="sng" algn="ctr">
          <a:solidFill>
            <a:prstClr val="black"/>
          </a:solidFill>
          <a:prstDash val="solid"/>
        </a:ln>
        <a:effectLst/>
      </dgm:spPr>
      <dgm:t>
        <a:bodyPr spcFirstLastPara="0" vert="horz" wrap="square" lIns="87630" tIns="87630" rIns="87630" bIns="87630" numCol="1" spcCol="1270" anchor="ctr" anchorCtr="0"/>
        <a:lstStyle/>
        <a:p>
          <a:pPr marL="0" lvl="0" indent="0" algn="ctr" defTabSz="1022350">
            <a:lnSpc>
              <a:spcPct val="90000"/>
            </a:lnSpc>
            <a:spcBef>
              <a:spcPct val="0"/>
            </a:spcBef>
            <a:spcAft>
              <a:spcPct val="35000"/>
            </a:spcAft>
            <a:buNone/>
          </a:pPr>
          <a:r>
            <a:rPr lang="en-US" sz="2300" kern="1200" dirty="0">
              <a:solidFill>
                <a:prstClr val="white"/>
              </a:solidFill>
              <a:latin typeface="Arial Narrow" panose="020B0606020202030204" pitchFamily="34" charset="0"/>
              <a:ea typeface="+mn-ea"/>
              <a:cs typeface="+mn-cs"/>
            </a:rPr>
            <a:t>PPK</a:t>
          </a:r>
        </a:p>
      </dgm:t>
    </dgm:pt>
    <dgm:pt modelId="{688BB794-4F06-4E5C-B23E-558B232EC991}" type="parTrans" cxnId="{D279DD90-DFD5-4260-BAFA-49357403A8D6}">
      <dgm:prSet/>
      <dgm:spPr/>
      <dgm:t>
        <a:bodyPr/>
        <a:lstStyle/>
        <a:p>
          <a:endParaRPr lang="en-US">
            <a:latin typeface="Arial Narrow" panose="020B0606020202030204" pitchFamily="34" charset="0"/>
          </a:endParaRPr>
        </a:p>
      </dgm:t>
    </dgm:pt>
    <dgm:pt modelId="{60218942-5F92-44DC-8417-C4E3D0DAA203}" type="sibTrans" cxnId="{D279DD90-DFD5-4260-BAFA-49357403A8D6}">
      <dgm:prSet/>
      <dgm:spPr/>
      <dgm:t>
        <a:bodyPr/>
        <a:lstStyle/>
        <a:p>
          <a:endParaRPr lang="en-US"/>
        </a:p>
      </dgm:t>
    </dgm:pt>
    <dgm:pt modelId="{988896C5-BF61-4B39-B9FC-F705741C29F0}">
      <dgm:prSet custT="1"/>
      <dgm:spPr>
        <a:solidFill>
          <a:srgbClr val="4F81BD">
            <a:alpha val="90000"/>
            <a:tint val="40000"/>
            <a:hueOff val="0"/>
            <a:satOff val="0"/>
            <a:lumOff val="0"/>
            <a:alphaOff val="0"/>
          </a:srgbClr>
        </a:solidFill>
        <a:ln w="25400" cap="flat" cmpd="sng" algn="ctr">
          <a:solidFill>
            <a:srgbClr val="4F81BD">
              <a:hueOff val="0"/>
              <a:satOff val="0"/>
              <a:lumOff val="0"/>
              <a:alphaOff val="0"/>
            </a:srgbClr>
          </a:solidFill>
          <a:prstDash val="solid"/>
        </a:ln>
        <a:effectLst/>
      </dgm:spPr>
      <dgm:t>
        <a:bodyPr spcFirstLastPara="0" vert="horz" wrap="square" lIns="87630" tIns="87630" rIns="87630" bIns="87630" numCol="1" spcCol="1270" anchor="ctr" anchorCtr="0"/>
        <a:lstStyle/>
        <a:p>
          <a:pPr marL="0" lvl="0" indent="0" algn="ctr" defTabSz="1022350">
            <a:lnSpc>
              <a:spcPct val="90000"/>
            </a:lnSpc>
            <a:spcBef>
              <a:spcPct val="0"/>
            </a:spcBef>
            <a:spcAft>
              <a:spcPct val="35000"/>
            </a:spcAft>
            <a:buNone/>
          </a:pPr>
          <a:r>
            <a:rPr lang="en-US" sz="2000" kern="1200">
              <a:solidFill>
                <a:prstClr val="black">
                  <a:hueOff val="0"/>
                  <a:satOff val="0"/>
                  <a:lumOff val="0"/>
                  <a:alphaOff val="0"/>
                </a:prstClr>
              </a:solidFill>
              <a:latin typeface="Arial Narrow" panose="020B0606020202030204" pitchFamily="34" charset="0"/>
              <a:ea typeface="+mn-ea"/>
              <a:cs typeface="+mn-cs"/>
            </a:rPr>
            <a:t>Pejabat Eksekutif</a:t>
          </a:r>
        </a:p>
      </dgm:t>
    </dgm:pt>
    <dgm:pt modelId="{05602048-CCB6-41DB-A22D-3E1AC0CC4450}" type="parTrans" cxnId="{D526B295-C790-45B0-BCBE-C60E97C78783}">
      <dgm:prSet/>
      <dgm:spPr/>
      <dgm:t>
        <a:bodyPr/>
        <a:lstStyle/>
        <a:p>
          <a:endParaRPr lang="en-US">
            <a:latin typeface="Arial Narrow" panose="020B0606020202030204" pitchFamily="34" charset="0"/>
          </a:endParaRPr>
        </a:p>
      </dgm:t>
    </dgm:pt>
    <dgm:pt modelId="{C57FE64D-A024-4CD3-9A56-B8FED5093842}" type="sibTrans" cxnId="{D526B295-C790-45B0-BCBE-C60E97C78783}">
      <dgm:prSet/>
      <dgm:spPr/>
      <dgm:t>
        <a:bodyPr/>
        <a:lstStyle/>
        <a:p>
          <a:endParaRPr lang="en-US"/>
        </a:p>
      </dgm:t>
    </dgm:pt>
    <dgm:pt modelId="{6E49C577-905B-49D0-87E7-A911E130F3C7}">
      <dgm:prSet custT="1"/>
      <dgm:spPr/>
      <dgm:t>
        <a:bodyPr/>
        <a:lstStyle/>
        <a:p>
          <a:r>
            <a:rPr lang="en-US" sz="2000" dirty="0">
              <a:latin typeface="Arial Narrow" panose="020B0606020202030204" pitchFamily="34" charset="0"/>
            </a:rPr>
            <a:t>Pejabat Legislatif</a:t>
          </a:r>
        </a:p>
      </dgm:t>
    </dgm:pt>
    <dgm:pt modelId="{222ACC26-35FA-436A-B3E2-5A89221EC5E5}" type="parTrans" cxnId="{F0A79063-9645-4AC0-9412-EE456C67D98E}">
      <dgm:prSet/>
      <dgm:spPr/>
      <dgm:t>
        <a:bodyPr/>
        <a:lstStyle/>
        <a:p>
          <a:endParaRPr lang="en-US"/>
        </a:p>
      </dgm:t>
    </dgm:pt>
    <dgm:pt modelId="{48AB363F-DA06-4F26-A334-6DD82B288FCF}" type="sibTrans" cxnId="{F0A79063-9645-4AC0-9412-EE456C67D98E}">
      <dgm:prSet/>
      <dgm:spPr/>
      <dgm:t>
        <a:bodyPr/>
        <a:lstStyle/>
        <a:p>
          <a:endParaRPr lang="en-US"/>
        </a:p>
      </dgm:t>
    </dgm:pt>
    <dgm:pt modelId="{8E8A2EE3-46A1-454F-B344-FACB228666A9}">
      <dgm:prSet/>
      <dgm:spPr/>
      <dgm:t>
        <a:bodyPr/>
        <a:lstStyle/>
        <a:p>
          <a:r>
            <a:rPr lang="en-US">
              <a:latin typeface="Arial Narrow" panose="020B0606020202030204" pitchFamily="34" charset="0"/>
            </a:rPr>
            <a:t>Peserta</a:t>
          </a:r>
        </a:p>
      </dgm:t>
    </dgm:pt>
    <dgm:pt modelId="{A4E396F9-36E2-4D69-AF72-16342EDBE39E}" type="parTrans" cxnId="{C0B28362-BC33-45FF-A9E9-EBF674FE8702}">
      <dgm:prSet/>
      <dgm:spPr/>
      <dgm:t>
        <a:bodyPr/>
        <a:lstStyle/>
        <a:p>
          <a:endParaRPr lang="en-US">
            <a:latin typeface="Arial Narrow" panose="020B0606020202030204" pitchFamily="34" charset="0"/>
          </a:endParaRPr>
        </a:p>
      </dgm:t>
    </dgm:pt>
    <dgm:pt modelId="{E1BA9CFD-1AF2-448C-9C96-0B92FE279744}" type="sibTrans" cxnId="{C0B28362-BC33-45FF-A9E9-EBF674FE8702}">
      <dgm:prSet/>
      <dgm:spPr/>
      <dgm:t>
        <a:bodyPr/>
        <a:lstStyle/>
        <a:p>
          <a:endParaRPr lang="en-US"/>
        </a:p>
      </dgm:t>
    </dgm:pt>
    <dgm:pt modelId="{B3D80564-4A49-4C9E-A1E9-2AD10D36AAFE}">
      <dgm:prSet/>
      <dgm:spPr/>
      <dgm:t>
        <a:bodyPr/>
        <a:lstStyle/>
        <a:p>
          <a:r>
            <a:rPr lang="en-US">
              <a:latin typeface="Arial Narrow" panose="020B0606020202030204" pitchFamily="34" charset="0"/>
            </a:rPr>
            <a:t>Peserta</a:t>
          </a:r>
        </a:p>
      </dgm:t>
    </dgm:pt>
    <dgm:pt modelId="{51BDF642-9A5E-43CA-8131-EF8A77328FCA}" type="parTrans" cxnId="{E536F224-F11C-4B84-AF2B-7B5FF2AE21D4}">
      <dgm:prSet/>
      <dgm:spPr/>
      <dgm:t>
        <a:bodyPr/>
        <a:lstStyle/>
        <a:p>
          <a:endParaRPr lang="en-US">
            <a:latin typeface="Arial Narrow" panose="020B0606020202030204" pitchFamily="34" charset="0"/>
          </a:endParaRPr>
        </a:p>
      </dgm:t>
    </dgm:pt>
    <dgm:pt modelId="{2F29D4B4-5B10-4FD3-AD36-CEC816D34140}" type="sibTrans" cxnId="{E536F224-F11C-4B84-AF2B-7B5FF2AE21D4}">
      <dgm:prSet/>
      <dgm:spPr/>
      <dgm:t>
        <a:bodyPr/>
        <a:lstStyle/>
        <a:p>
          <a:endParaRPr lang="en-US"/>
        </a:p>
      </dgm:t>
    </dgm:pt>
    <dgm:pt modelId="{D051B32B-E44E-43A2-B3CC-D1D5B3D74D98}">
      <dgm:prSet custT="1"/>
      <dgm:spPr>
        <a:solidFill>
          <a:schemeClr val="tx1">
            <a:alpha val="90000"/>
          </a:schemeClr>
        </a:solidFill>
        <a:ln w="25400" cap="flat" cmpd="sng" algn="ctr">
          <a:solidFill>
            <a:schemeClr val="tx1"/>
          </a:solidFill>
          <a:prstDash val="solid"/>
        </a:ln>
        <a:effectLst/>
      </dgm:spPr>
      <dgm:t>
        <a:bodyPr spcFirstLastPara="0" vert="horz" wrap="square" lIns="87630" tIns="87630" rIns="87630" bIns="87630" numCol="1" spcCol="1270" anchor="ctr" anchorCtr="0"/>
        <a:lstStyle/>
        <a:p>
          <a:pPr marL="0" lvl="0" indent="0" algn="ctr" defTabSz="1022350">
            <a:lnSpc>
              <a:spcPct val="90000"/>
            </a:lnSpc>
            <a:spcBef>
              <a:spcPct val="0"/>
            </a:spcBef>
            <a:spcAft>
              <a:spcPct val="35000"/>
            </a:spcAft>
            <a:buNone/>
          </a:pPr>
          <a:r>
            <a:rPr lang="en-US" sz="2300" kern="1200" dirty="0">
              <a:solidFill>
                <a:schemeClr val="bg1"/>
              </a:solidFill>
              <a:latin typeface="Arial Narrow" panose="020B0606020202030204" pitchFamily="34" charset="0"/>
              <a:ea typeface="+mn-ea"/>
              <a:cs typeface="+mn-cs"/>
            </a:rPr>
            <a:t>PA/KPA</a:t>
          </a:r>
        </a:p>
      </dgm:t>
    </dgm:pt>
    <dgm:pt modelId="{4D5644E2-D7CF-4624-995A-D8C1BE52D6E4}" type="parTrans" cxnId="{F6972A83-4851-47B2-8E69-330E95C897FD}">
      <dgm:prSet/>
      <dgm:spPr/>
      <dgm:t>
        <a:bodyPr/>
        <a:lstStyle/>
        <a:p>
          <a:endParaRPr lang="en-US"/>
        </a:p>
      </dgm:t>
    </dgm:pt>
    <dgm:pt modelId="{59F036BD-FE9B-4F29-907A-B67C6456A6A4}" type="sibTrans" cxnId="{F6972A83-4851-47B2-8E69-330E95C897FD}">
      <dgm:prSet/>
      <dgm:spPr/>
      <dgm:t>
        <a:bodyPr/>
        <a:lstStyle/>
        <a:p>
          <a:endParaRPr lang="en-US"/>
        </a:p>
      </dgm:t>
    </dgm:pt>
    <dgm:pt modelId="{6D310A7F-AD4D-4631-89FE-2D6532D91D3F}" type="pres">
      <dgm:prSet presAssocID="{81436BDA-4A1D-43C8-AE4A-08BF90EE2EBD}" presName="hierChild1" presStyleCnt="0">
        <dgm:presLayoutVars>
          <dgm:chPref val="1"/>
          <dgm:dir/>
          <dgm:animOne val="branch"/>
          <dgm:animLvl val="lvl"/>
          <dgm:resizeHandles/>
        </dgm:presLayoutVars>
      </dgm:prSet>
      <dgm:spPr/>
    </dgm:pt>
    <dgm:pt modelId="{4453CDDA-1053-4D49-8C8A-3D4DF0C85D58}" type="pres">
      <dgm:prSet presAssocID="{6E49C577-905B-49D0-87E7-A911E130F3C7}" presName="hierRoot1" presStyleCnt="0"/>
      <dgm:spPr/>
    </dgm:pt>
    <dgm:pt modelId="{432B4B72-8FFB-4396-B51E-E67537420515}" type="pres">
      <dgm:prSet presAssocID="{6E49C577-905B-49D0-87E7-A911E130F3C7}" presName="composite" presStyleCnt="0"/>
      <dgm:spPr/>
    </dgm:pt>
    <dgm:pt modelId="{4BD60FEF-C00D-4A10-8C37-68439C092ABD}" type="pres">
      <dgm:prSet presAssocID="{6E49C577-905B-49D0-87E7-A911E130F3C7}" presName="background" presStyleLbl="node0" presStyleIdx="0" presStyleCnt="1"/>
      <dgm:spPr/>
    </dgm:pt>
    <dgm:pt modelId="{D0F49985-1196-40F5-B00D-1A5ABD0DF75B}" type="pres">
      <dgm:prSet presAssocID="{6E49C577-905B-49D0-87E7-A911E130F3C7}" presName="text" presStyleLbl="fgAcc0" presStyleIdx="0" presStyleCnt="1">
        <dgm:presLayoutVars>
          <dgm:chPref val="3"/>
        </dgm:presLayoutVars>
      </dgm:prSet>
      <dgm:spPr/>
    </dgm:pt>
    <dgm:pt modelId="{9F93BC1D-C63E-492A-A6ED-C0C46BEC6032}" type="pres">
      <dgm:prSet presAssocID="{6E49C577-905B-49D0-87E7-A911E130F3C7}" presName="hierChild2" presStyleCnt="0"/>
      <dgm:spPr/>
    </dgm:pt>
    <dgm:pt modelId="{5355B769-002F-438F-B354-67311CE43438}" type="pres">
      <dgm:prSet presAssocID="{05602048-CCB6-41DB-A22D-3E1AC0CC4450}" presName="Name10" presStyleLbl="parChTrans1D2" presStyleIdx="0" presStyleCnt="1"/>
      <dgm:spPr/>
    </dgm:pt>
    <dgm:pt modelId="{1ABD8923-8A86-4973-9B25-E24187CEA89D}" type="pres">
      <dgm:prSet presAssocID="{988896C5-BF61-4B39-B9FC-F705741C29F0}" presName="hierRoot2" presStyleCnt="0"/>
      <dgm:spPr/>
    </dgm:pt>
    <dgm:pt modelId="{F042B43A-9C5B-449E-BF5B-1909E57A5840}" type="pres">
      <dgm:prSet presAssocID="{988896C5-BF61-4B39-B9FC-F705741C29F0}" presName="composite2" presStyleCnt="0"/>
      <dgm:spPr/>
    </dgm:pt>
    <dgm:pt modelId="{8E515D7D-DD40-496A-9A1A-0C851398BB5C}" type="pres">
      <dgm:prSet presAssocID="{988896C5-BF61-4B39-B9FC-F705741C29F0}" presName="background2" presStyleLbl="node2" presStyleIdx="0" presStyleCnt="1"/>
      <dgm:spPr/>
    </dgm:pt>
    <dgm:pt modelId="{DBA8EEE1-BB08-41AF-9F0F-4E776A9B0D6D}" type="pres">
      <dgm:prSet presAssocID="{988896C5-BF61-4B39-B9FC-F705741C29F0}" presName="text2" presStyleLbl="fgAcc2" presStyleIdx="0" presStyleCnt="1">
        <dgm:presLayoutVars>
          <dgm:chPref val="3"/>
        </dgm:presLayoutVars>
      </dgm:prSet>
      <dgm:spPr>
        <a:xfrm>
          <a:off x="3757657" y="1375674"/>
          <a:ext cx="1332341" cy="846036"/>
        </a:xfrm>
        <a:prstGeom prst="roundRect">
          <a:avLst>
            <a:gd name="adj" fmla="val 10000"/>
          </a:avLst>
        </a:prstGeom>
      </dgm:spPr>
    </dgm:pt>
    <dgm:pt modelId="{D00A42EF-E106-4088-A1A2-575FEFDE220D}" type="pres">
      <dgm:prSet presAssocID="{988896C5-BF61-4B39-B9FC-F705741C29F0}" presName="hierChild3" presStyleCnt="0"/>
      <dgm:spPr/>
    </dgm:pt>
    <dgm:pt modelId="{4348A7FD-50E9-4673-B155-6DCDF8122B26}" type="pres">
      <dgm:prSet presAssocID="{4D5644E2-D7CF-4624-995A-D8C1BE52D6E4}" presName="Name17" presStyleLbl="parChTrans1D3" presStyleIdx="0" presStyleCnt="1"/>
      <dgm:spPr/>
    </dgm:pt>
    <dgm:pt modelId="{1B50B6CB-3466-443D-A793-112DF2EEE8FF}" type="pres">
      <dgm:prSet presAssocID="{D051B32B-E44E-43A2-B3CC-D1D5B3D74D98}" presName="hierRoot3" presStyleCnt="0"/>
      <dgm:spPr/>
    </dgm:pt>
    <dgm:pt modelId="{DD974536-530E-4A6F-B528-3F2BF931F971}" type="pres">
      <dgm:prSet presAssocID="{D051B32B-E44E-43A2-B3CC-D1D5B3D74D98}" presName="composite3" presStyleCnt="0"/>
      <dgm:spPr/>
    </dgm:pt>
    <dgm:pt modelId="{BB5314A7-C38D-414C-BC71-09282EABE864}" type="pres">
      <dgm:prSet presAssocID="{D051B32B-E44E-43A2-B3CC-D1D5B3D74D98}" presName="background3" presStyleLbl="node3" presStyleIdx="0" presStyleCnt="1"/>
      <dgm:spPr/>
    </dgm:pt>
    <dgm:pt modelId="{9307CC28-5CCB-4B4E-89E4-C6BDB592456B}" type="pres">
      <dgm:prSet presAssocID="{D051B32B-E44E-43A2-B3CC-D1D5B3D74D98}" presName="text3" presStyleLbl="fgAcc3" presStyleIdx="0" presStyleCnt="1">
        <dgm:presLayoutVars>
          <dgm:chPref val="3"/>
        </dgm:presLayoutVars>
      </dgm:prSet>
      <dgm:spPr>
        <a:xfrm>
          <a:off x="3757657" y="2609200"/>
          <a:ext cx="1332341" cy="846036"/>
        </a:xfrm>
        <a:prstGeom prst="roundRect">
          <a:avLst>
            <a:gd name="adj" fmla="val 10000"/>
          </a:avLst>
        </a:prstGeom>
      </dgm:spPr>
    </dgm:pt>
    <dgm:pt modelId="{D5BB5DE8-A0C0-47D5-A7AF-69DDE24A6737}" type="pres">
      <dgm:prSet presAssocID="{D051B32B-E44E-43A2-B3CC-D1D5B3D74D98}" presName="hierChild4" presStyleCnt="0"/>
      <dgm:spPr/>
    </dgm:pt>
    <dgm:pt modelId="{BE28F1B5-76F1-4A2B-8D21-0C27730DC707}" type="pres">
      <dgm:prSet presAssocID="{688BB794-4F06-4E5C-B23E-558B232EC991}" presName="Name23" presStyleLbl="parChTrans1D4" presStyleIdx="0" presStyleCnt="7"/>
      <dgm:spPr/>
    </dgm:pt>
    <dgm:pt modelId="{5DB60A74-3614-4DEB-B4D1-D98046BBA493}" type="pres">
      <dgm:prSet presAssocID="{419BE57E-BA6E-4D6C-9E76-7F617CCBC76A}" presName="hierRoot4" presStyleCnt="0"/>
      <dgm:spPr/>
    </dgm:pt>
    <dgm:pt modelId="{8128C698-9E09-43AC-BC56-D63E72B6D132}" type="pres">
      <dgm:prSet presAssocID="{419BE57E-BA6E-4D6C-9E76-7F617CCBC76A}" presName="composite4" presStyleCnt="0"/>
      <dgm:spPr/>
    </dgm:pt>
    <dgm:pt modelId="{10F101F9-54B7-4F31-AF30-CF1EFE8029AC}" type="pres">
      <dgm:prSet presAssocID="{419BE57E-BA6E-4D6C-9E76-7F617CCBC76A}" presName="background4" presStyleLbl="node4" presStyleIdx="0" presStyleCnt="7"/>
      <dgm:spPr/>
    </dgm:pt>
    <dgm:pt modelId="{2E549EA1-7F56-4DBB-B056-D8C66B07EB6E}" type="pres">
      <dgm:prSet presAssocID="{419BE57E-BA6E-4D6C-9E76-7F617CCBC76A}" presName="text4" presStyleLbl="fgAcc4" presStyleIdx="0" presStyleCnt="7">
        <dgm:presLayoutVars>
          <dgm:chPref val="3"/>
        </dgm:presLayoutVars>
      </dgm:prSet>
      <dgm:spPr>
        <a:xfrm>
          <a:off x="3705833" y="4338555"/>
          <a:ext cx="1448945" cy="920080"/>
        </a:xfrm>
        <a:prstGeom prst="roundRect">
          <a:avLst>
            <a:gd name="adj" fmla="val 10000"/>
          </a:avLst>
        </a:prstGeom>
      </dgm:spPr>
    </dgm:pt>
    <dgm:pt modelId="{7B47FB06-61F2-47B6-8BFE-D4316C6962FF}" type="pres">
      <dgm:prSet presAssocID="{419BE57E-BA6E-4D6C-9E76-7F617CCBC76A}" presName="hierChild5" presStyleCnt="0"/>
      <dgm:spPr/>
    </dgm:pt>
    <dgm:pt modelId="{98F9739B-C20A-422B-93F6-0C5A1801FBB1}" type="pres">
      <dgm:prSet presAssocID="{3B3DD84D-5F06-4160-A4D2-A9879542BD24}" presName="Name23" presStyleLbl="parChTrans1D4" presStyleIdx="1" presStyleCnt="7"/>
      <dgm:spPr/>
    </dgm:pt>
    <dgm:pt modelId="{83942EC0-3396-483B-9A9A-6231CB1B2532}" type="pres">
      <dgm:prSet presAssocID="{E783D55A-6842-403F-B26B-E295101D05E2}" presName="hierRoot4" presStyleCnt="0"/>
      <dgm:spPr/>
    </dgm:pt>
    <dgm:pt modelId="{EE251A0D-B4D1-4819-9AA4-1BDA28368B66}" type="pres">
      <dgm:prSet presAssocID="{E783D55A-6842-403F-B26B-E295101D05E2}" presName="composite4" presStyleCnt="0"/>
      <dgm:spPr/>
    </dgm:pt>
    <dgm:pt modelId="{FA1FD5C2-EC78-4273-976A-AB4E2A46482F}" type="pres">
      <dgm:prSet presAssocID="{E783D55A-6842-403F-B26B-E295101D05E2}" presName="background4" presStyleLbl="node4" presStyleIdx="1" presStyleCnt="7"/>
      <dgm:spPr/>
    </dgm:pt>
    <dgm:pt modelId="{137E7E4E-5912-4610-BE55-8F5E8C041F8D}" type="pres">
      <dgm:prSet presAssocID="{E783D55A-6842-403F-B26B-E295101D05E2}" presName="text4" presStyleLbl="fgAcc4" presStyleIdx="1" presStyleCnt="7">
        <dgm:presLayoutVars>
          <dgm:chPref val="3"/>
        </dgm:presLayoutVars>
      </dgm:prSet>
      <dgm:spPr>
        <a:xfrm>
          <a:off x="3705833" y="5680037"/>
          <a:ext cx="1448945" cy="920080"/>
        </a:xfrm>
        <a:prstGeom prst="roundRect">
          <a:avLst>
            <a:gd name="adj" fmla="val 10000"/>
          </a:avLst>
        </a:prstGeom>
      </dgm:spPr>
    </dgm:pt>
    <dgm:pt modelId="{C8289B08-15B6-4948-A9A8-9084923A218E}" type="pres">
      <dgm:prSet presAssocID="{E783D55A-6842-403F-B26B-E295101D05E2}" presName="hierChild5" presStyleCnt="0"/>
      <dgm:spPr/>
    </dgm:pt>
    <dgm:pt modelId="{805AF9EE-3A73-466D-BC53-BD3733CD079F}" type="pres">
      <dgm:prSet presAssocID="{1258D5E9-A632-4D8E-B4A8-3B1E7BB6C1F4}" presName="Name23" presStyleLbl="parChTrans1D4" presStyleIdx="2" presStyleCnt="7"/>
      <dgm:spPr/>
    </dgm:pt>
    <dgm:pt modelId="{588B1E1D-9A6D-43F2-81B4-8DA1711A84B1}" type="pres">
      <dgm:prSet presAssocID="{62686B42-D02A-48B6-98B9-AABA1233730D}" presName="hierRoot4" presStyleCnt="0"/>
      <dgm:spPr/>
    </dgm:pt>
    <dgm:pt modelId="{874BCD11-BDFE-48A4-A3FF-09E78ED19B42}" type="pres">
      <dgm:prSet presAssocID="{62686B42-D02A-48B6-98B9-AABA1233730D}" presName="composite4" presStyleCnt="0"/>
      <dgm:spPr/>
    </dgm:pt>
    <dgm:pt modelId="{FA4C5E50-83EC-4AD6-8600-D4F7582384E9}" type="pres">
      <dgm:prSet presAssocID="{62686B42-D02A-48B6-98B9-AABA1233730D}" presName="background4" presStyleLbl="node4" presStyleIdx="2" presStyleCnt="7"/>
      <dgm:spPr/>
    </dgm:pt>
    <dgm:pt modelId="{50D8778D-EE1B-4306-99E0-4C99D7F2F938}" type="pres">
      <dgm:prSet presAssocID="{62686B42-D02A-48B6-98B9-AABA1233730D}" presName="text4" presStyleLbl="fgAcc4" presStyleIdx="2" presStyleCnt="7">
        <dgm:presLayoutVars>
          <dgm:chPref val="3"/>
        </dgm:presLayoutVars>
      </dgm:prSet>
      <dgm:spPr/>
    </dgm:pt>
    <dgm:pt modelId="{5FFA1550-B430-4F12-8AAB-13CDE1B82F67}" type="pres">
      <dgm:prSet presAssocID="{62686B42-D02A-48B6-98B9-AABA1233730D}" presName="hierChild5" presStyleCnt="0"/>
      <dgm:spPr/>
    </dgm:pt>
    <dgm:pt modelId="{3ADBE6F2-BB83-401F-9974-A7912CE58704}" type="pres">
      <dgm:prSet presAssocID="{606A7202-B412-4EBB-8B87-B398EB9795DE}" presName="Name23" presStyleLbl="parChTrans1D4" presStyleIdx="3" presStyleCnt="7"/>
      <dgm:spPr/>
    </dgm:pt>
    <dgm:pt modelId="{28DB035A-01A1-4357-8C83-EEFD658B333A}" type="pres">
      <dgm:prSet presAssocID="{0281A003-7538-48AB-AF87-AF5B2010FE21}" presName="hierRoot4" presStyleCnt="0"/>
      <dgm:spPr/>
    </dgm:pt>
    <dgm:pt modelId="{B6B57090-00CF-4083-BFA5-7A1294928E11}" type="pres">
      <dgm:prSet presAssocID="{0281A003-7538-48AB-AF87-AF5B2010FE21}" presName="composite4" presStyleCnt="0"/>
      <dgm:spPr/>
    </dgm:pt>
    <dgm:pt modelId="{99CCC690-99FD-45FF-A0BC-88FA54446ED2}" type="pres">
      <dgm:prSet presAssocID="{0281A003-7538-48AB-AF87-AF5B2010FE21}" presName="background4" presStyleLbl="node4" presStyleIdx="3" presStyleCnt="7"/>
      <dgm:spPr/>
    </dgm:pt>
    <dgm:pt modelId="{125DCDA8-3EBB-4FD0-AADA-94C9CDC05C19}" type="pres">
      <dgm:prSet presAssocID="{0281A003-7538-48AB-AF87-AF5B2010FE21}" presName="text4" presStyleLbl="fgAcc4" presStyleIdx="3" presStyleCnt="7">
        <dgm:presLayoutVars>
          <dgm:chPref val="3"/>
        </dgm:presLayoutVars>
      </dgm:prSet>
      <dgm:spPr/>
    </dgm:pt>
    <dgm:pt modelId="{CDB4D9F6-FCC0-4ADE-834D-324E1B0999D1}" type="pres">
      <dgm:prSet presAssocID="{0281A003-7538-48AB-AF87-AF5B2010FE21}" presName="hierChild5" presStyleCnt="0"/>
      <dgm:spPr/>
    </dgm:pt>
    <dgm:pt modelId="{F926DA21-2030-4C9D-8A67-F7E21F74F786}" type="pres">
      <dgm:prSet presAssocID="{4AC4AD9B-E1AB-4BC8-9410-B42783486570}" presName="Name23" presStyleLbl="parChTrans1D4" presStyleIdx="4" presStyleCnt="7"/>
      <dgm:spPr/>
    </dgm:pt>
    <dgm:pt modelId="{E287B57C-2EB0-4A97-9E98-2540E37D87EF}" type="pres">
      <dgm:prSet presAssocID="{4B431EF3-37D0-487D-925C-0BEFEF87A059}" presName="hierRoot4" presStyleCnt="0"/>
      <dgm:spPr/>
    </dgm:pt>
    <dgm:pt modelId="{A6A04C3E-DBED-4893-90FF-F16EB0C239D1}" type="pres">
      <dgm:prSet presAssocID="{4B431EF3-37D0-487D-925C-0BEFEF87A059}" presName="composite4" presStyleCnt="0"/>
      <dgm:spPr/>
    </dgm:pt>
    <dgm:pt modelId="{1E62A654-1927-4460-97C0-EFE6FDDF8E39}" type="pres">
      <dgm:prSet presAssocID="{4B431EF3-37D0-487D-925C-0BEFEF87A059}" presName="background4" presStyleLbl="node4" presStyleIdx="4" presStyleCnt="7"/>
      <dgm:spPr/>
    </dgm:pt>
    <dgm:pt modelId="{E4A823C9-7C9F-472A-8BAA-0F18ED0E47CE}" type="pres">
      <dgm:prSet presAssocID="{4B431EF3-37D0-487D-925C-0BEFEF87A059}" presName="text4" presStyleLbl="fgAcc4" presStyleIdx="4" presStyleCnt="7">
        <dgm:presLayoutVars>
          <dgm:chPref val="3"/>
        </dgm:presLayoutVars>
      </dgm:prSet>
      <dgm:spPr/>
    </dgm:pt>
    <dgm:pt modelId="{2E6226FD-4288-411B-AC2B-735036535C03}" type="pres">
      <dgm:prSet presAssocID="{4B431EF3-37D0-487D-925C-0BEFEF87A059}" presName="hierChild5" presStyleCnt="0"/>
      <dgm:spPr/>
    </dgm:pt>
    <dgm:pt modelId="{A4ACE22A-8B9D-45F7-8EFF-6CA4669E99FC}" type="pres">
      <dgm:prSet presAssocID="{A4E396F9-36E2-4D69-AF72-16342EDBE39E}" presName="Name23" presStyleLbl="parChTrans1D4" presStyleIdx="5" presStyleCnt="7"/>
      <dgm:spPr/>
    </dgm:pt>
    <dgm:pt modelId="{1A413D47-6D26-4F54-87C9-46EBA146000D}" type="pres">
      <dgm:prSet presAssocID="{8E8A2EE3-46A1-454F-B344-FACB228666A9}" presName="hierRoot4" presStyleCnt="0"/>
      <dgm:spPr/>
    </dgm:pt>
    <dgm:pt modelId="{2EC9E54B-E60C-4EF7-9A02-6A55A38A81A6}" type="pres">
      <dgm:prSet presAssocID="{8E8A2EE3-46A1-454F-B344-FACB228666A9}" presName="composite4" presStyleCnt="0"/>
      <dgm:spPr/>
    </dgm:pt>
    <dgm:pt modelId="{8BE528EE-283B-4DE4-913E-AFA5EDE9F365}" type="pres">
      <dgm:prSet presAssocID="{8E8A2EE3-46A1-454F-B344-FACB228666A9}" presName="background4" presStyleLbl="node4" presStyleIdx="5" presStyleCnt="7"/>
      <dgm:spPr/>
    </dgm:pt>
    <dgm:pt modelId="{1A1C1607-7A90-443F-A0DD-D6F7F911BDCB}" type="pres">
      <dgm:prSet presAssocID="{8E8A2EE3-46A1-454F-B344-FACB228666A9}" presName="text4" presStyleLbl="fgAcc4" presStyleIdx="5" presStyleCnt="7">
        <dgm:presLayoutVars>
          <dgm:chPref val="3"/>
        </dgm:presLayoutVars>
      </dgm:prSet>
      <dgm:spPr/>
    </dgm:pt>
    <dgm:pt modelId="{08738645-8897-42DF-B19B-10FE41B9ED9E}" type="pres">
      <dgm:prSet presAssocID="{8E8A2EE3-46A1-454F-B344-FACB228666A9}" presName="hierChild5" presStyleCnt="0"/>
      <dgm:spPr/>
    </dgm:pt>
    <dgm:pt modelId="{46BFCA71-D469-49F7-BE5C-4A74446CF211}" type="pres">
      <dgm:prSet presAssocID="{51BDF642-9A5E-43CA-8131-EF8A77328FCA}" presName="Name23" presStyleLbl="parChTrans1D4" presStyleIdx="6" presStyleCnt="7"/>
      <dgm:spPr/>
    </dgm:pt>
    <dgm:pt modelId="{416AC532-C7F7-418A-9D9F-C397B6613519}" type="pres">
      <dgm:prSet presAssocID="{B3D80564-4A49-4C9E-A1E9-2AD10D36AAFE}" presName="hierRoot4" presStyleCnt="0"/>
      <dgm:spPr/>
    </dgm:pt>
    <dgm:pt modelId="{941070D0-AB2C-4019-A92F-0086419F090E}" type="pres">
      <dgm:prSet presAssocID="{B3D80564-4A49-4C9E-A1E9-2AD10D36AAFE}" presName="composite4" presStyleCnt="0"/>
      <dgm:spPr/>
    </dgm:pt>
    <dgm:pt modelId="{C2234AF4-79F6-4145-AB73-0801F68C95EF}" type="pres">
      <dgm:prSet presAssocID="{B3D80564-4A49-4C9E-A1E9-2AD10D36AAFE}" presName="background4" presStyleLbl="node4" presStyleIdx="6" presStyleCnt="7"/>
      <dgm:spPr/>
    </dgm:pt>
    <dgm:pt modelId="{D3B439B0-6FB1-40ED-9BF4-FAB13CE4824D}" type="pres">
      <dgm:prSet presAssocID="{B3D80564-4A49-4C9E-A1E9-2AD10D36AAFE}" presName="text4" presStyleLbl="fgAcc4" presStyleIdx="6" presStyleCnt="7">
        <dgm:presLayoutVars>
          <dgm:chPref val="3"/>
        </dgm:presLayoutVars>
      </dgm:prSet>
      <dgm:spPr/>
    </dgm:pt>
    <dgm:pt modelId="{DDD79A5A-502C-46FF-9D98-BB91EFAB931C}" type="pres">
      <dgm:prSet presAssocID="{B3D80564-4A49-4C9E-A1E9-2AD10D36AAFE}" presName="hierChild5" presStyleCnt="0"/>
      <dgm:spPr/>
    </dgm:pt>
  </dgm:ptLst>
  <dgm:cxnLst>
    <dgm:cxn modelId="{51597E0E-2EAD-40DE-98A2-126D2E92335B}" type="presOf" srcId="{988896C5-BF61-4B39-B9FC-F705741C29F0}" destId="{DBA8EEE1-BB08-41AF-9F0F-4E776A9B0D6D}" srcOrd="0" destOrd="0" presId="urn:microsoft.com/office/officeart/2005/8/layout/hierarchy1"/>
    <dgm:cxn modelId="{63D62215-A2F9-4ED3-8B9A-F3B9F1892585}" type="presOf" srcId="{4AC4AD9B-E1AB-4BC8-9410-B42783486570}" destId="{F926DA21-2030-4C9D-8A67-F7E21F74F786}" srcOrd="0" destOrd="0" presId="urn:microsoft.com/office/officeart/2005/8/layout/hierarchy1"/>
    <dgm:cxn modelId="{54F4C120-0798-4232-9946-51D12E729E7B}" srcId="{E783D55A-6842-403F-B26B-E295101D05E2}" destId="{0281A003-7538-48AB-AF87-AF5B2010FE21}" srcOrd="1" destOrd="0" parTransId="{606A7202-B412-4EBB-8B87-B398EB9795DE}" sibTransId="{859F53FA-6AE2-42F0-A333-606B15ADFC64}"/>
    <dgm:cxn modelId="{E536F224-F11C-4B84-AF2B-7B5FF2AE21D4}" srcId="{E783D55A-6842-403F-B26B-E295101D05E2}" destId="{B3D80564-4A49-4C9E-A1E9-2AD10D36AAFE}" srcOrd="4" destOrd="0" parTransId="{51BDF642-9A5E-43CA-8131-EF8A77328FCA}" sibTransId="{2F29D4B4-5B10-4FD3-AD36-CEC816D34140}"/>
    <dgm:cxn modelId="{EE02B361-075F-4F8C-B9A7-B18DA001CABE}" type="presOf" srcId="{606A7202-B412-4EBB-8B87-B398EB9795DE}" destId="{3ADBE6F2-BB83-401F-9974-A7912CE58704}" srcOrd="0" destOrd="0" presId="urn:microsoft.com/office/officeart/2005/8/layout/hierarchy1"/>
    <dgm:cxn modelId="{C0B28362-BC33-45FF-A9E9-EBF674FE8702}" srcId="{E783D55A-6842-403F-B26B-E295101D05E2}" destId="{8E8A2EE3-46A1-454F-B344-FACB228666A9}" srcOrd="3" destOrd="0" parTransId="{A4E396F9-36E2-4D69-AF72-16342EDBE39E}" sibTransId="{E1BA9CFD-1AF2-448C-9C96-0B92FE279744}"/>
    <dgm:cxn modelId="{4C7C0A63-B813-45A3-81C9-5997F045E332}" type="presOf" srcId="{6E49C577-905B-49D0-87E7-A911E130F3C7}" destId="{D0F49985-1196-40F5-B00D-1A5ABD0DF75B}" srcOrd="0" destOrd="0" presId="urn:microsoft.com/office/officeart/2005/8/layout/hierarchy1"/>
    <dgm:cxn modelId="{F0A79063-9645-4AC0-9412-EE456C67D98E}" srcId="{81436BDA-4A1D-43C8-AE4A-08BF90EE2EBD}" destId="{6E49C577-905B-49D0-87E7-A911E130F3C7}" srcOrd="0" destOrd="0" parTransId="{222ACC26-35FA-436A-B3E2-5A89221EC5E5}" sibTransId="{48AB363F-DA06-4F26-A334-6DD82B288FCF}"/>
    <dgm:cxn modelId="{537B7845-FCAA-426F-B2FC-85A27252B0B2}" type="presOf" srcId="{688BB794-4F06-4E5C-B23E-558B232EC991}" destId="{BE28F1B5-76F1-4A2B-8D21-0C27730DC707}" srcOrd="0" destOrd="0" presId="urn:microsoft.com/office/officeart/2005/8/layout/hierarchy1"/>
    <dgm:cxn modelId="{B30BB74D-B4C9-49FB-B1C5-6AFD8ED9B42A}" type="presOf" srcId="{8E8A2EE3-46A1-454F-B344-FACB228666A9}" destId="{1A1C1607-7A90-443F-A0DD-D6F7F911BDCB}" srcOrd="0" destOrd="0" presId="urn:microsoft.com/office/officeart/2005/8/layout/hierarchy1"/>
    <dgm:cxn modelId="{DC6A554E-D8D6-4352-8A35-4A7725B769F8}" type="presOf" srcId="{4B431EF3-37D0-487D-925C-0BEFEF87A059}" destId="{E4A823C9-7C9F-472A-8BAA-0F18ED0E47CE}" srcOrd="0" destOrd="0" presId="urn:microsoft.com/office/officeart/2005/8/layout/hierarchy1"/>
    <dgm:cxn modelId="{8349FA6E-E0E4-406D-9348-9F6AD98AB426}" type="presOf" srcId="{05602048-CCB6-41DB-A22D-3E1AC0CC4450}" destId="{5355B769-002F-438F-B354-67311CE43438}" srcOrd="0" destOrd="0" presId="urn:microsoft.com/office/officeart/2005/8/layout/hierarchy1"/>
    <dgm:cxn modelId="{B0E88754-528A-4D17-9A46-3FB3669BA8FA}" type="presOf" srcId="{51BDF642-9A5E-43CA-8131-EF8A77328FCA}" destId="{46BFCA71-D469-49F7-BE5C-4A74446CF211}" srcOrd="0" destOrd="0" presId="urn:microsoft.com/office/officeart/2005/8/layout/hierarchy1"/>
    <dgm:cxn modelId="{CF311458-4C43-4E70-B3FC-B7B1934A6371}" srcId="{419BE57E-BA6E-4D6C-9E76-7F617CCBC76A}" destId="{E783D55A-6842-403F-B26B-E295101D05E2}" srcOrd="0" destOrd="0" parTransId="{3B3DD84D-5F06-4160-A4D2-A9879542BD24}" sibTransId="{E1C13EFB-955C-4F5F-872E-6517DE19FA18}"/>
    <dgm:cxn modelId="{28E62F79-0639-43DB-AD3F-FACA47A780E9}" type="presOf" srcId="{4D5644E2-D7CF-4624-995A-D8C1BE52D6E4}" destId="{4348A7FD-50E9-4673-B155-6DCDF8122B26}" srcOrd="0" destOrd="0" presId="urn:microsoft.com/office/officeart/2005/8/layout/hierarchy1"/>
    <dgm:cxn modelId="{6CB5B77F-A837-49D5-B950-1AE5C345563E}" type="presOf" srcId="{62686B42-D02A-48B6-98B9-AABA1233730D}" destId="{50D8778D-EE1B-4306-99E0-4C99D7F2F938}" srcOrd="0" destOrd="0" presId="urn:microsoft.com/office/officeart/2005/8/layout/hierarchy1"/>
    <dgm:cxn modelId="{F6972A83-4851-47B2-8E69-330E95C897FD}" srcId="{988896C5-BF61-4B39-B9FC-F705741C29F0}" destId="{D051B32B-E44E-43A2-B3CC-D1D5B3D74D98}" srcOrd="0" destOrd="0" parTransId="{4D5644E2-D7CF-4624-995A-D8C1BE52D6E4}" sibTransId="{59F036BD-FE9B-4F29-907A-B67C6456A6A4}"/>
    <dgm:cxn modelId="{F7F47384-9A3D-4176-B801-ABD45108DDF4}" type="presOf" srcId="{0281A003-7538-48AB-AF87-AF5B2010FE21}" destId="{125DCDA8-3EBB-4FD0-AADA-94C9CDC05C19}" srcOrd="0" destOrd="0" presId="urn:microsoft.com/office/officeart/2005/8/layout/hierarchy1"/>
    <dgm:cxn modelId="{87FAE888-2C85-460F-A5AF-D2ED79A50484}" type="presOf" srcId="{419BE57E-BA6E-4D6C-9E76-7F617CCBC76A}" destId="{2E549EA1-7F56-4DBB-B056-D8C66B07EB6E}" srcOrd="0" destOrd="0" presId="urn:microsoft.com/office/officeart/2005/8/layout/hierarchy1"/>
    <dgm:cxn modelId="{D279DD90-DFD5-4260-BAFA-49357403A8D6}" srcId="{D051B32B-E44E-43A2-B3CC-D1D5B3D74D98}" destId="{419BE57E-BA6E-4D6C-9E76-7F617CCBC76A}" srcOrd="0" destOrd="0" parTransId="{688BB794-4F06-4E5C-B23E-558B232EC991}" sibTransId="{60218942-5F92-44DC-8417-C4E3D0DAA203}"/>
    <dgm:cxn modelId="{D526B295-C790-45B0-BCBE-C60E97C78783}" srcId="{6E49C577-905B-49D0-87E7-A911E130F3C7}" destId="{988896C5-BF61-4B39-B9FC-F705741C29F0}" srcOrd="0" destOrd="0" parTransId="{05602048-CCB6-41DB-A22D-3E1AC0CC4450}" sibTransId="{C57FE64D-A024-4CD3-9A56-B8FED5093842}"/>
    <dgm:cxn modelId="{38F47899-4345-4FD8-B860-23496B12E6F1}" type="presOf" srcId="{A4E396F9-36E2-4D69-AF72-16342EDBE39E}" destId="{A4ACE22A-8B9D-45F7-8EFF-6CA4669E99FC}" srcOrd="0" destOrd="0" presId="urn:microsoft.com/office/officeart/2005/8/layout/hierarchy1"/>
    <dgm:cxn modelId="{E31645B4-5FB9-4341-B28B-812D8F7C8909}" type="presOf" srcId="{3B3DD84D-5F06-4160-A4D2-A9879542BD24}" destId="{98F9739B-C20A-422B-93F6-0C5A1801FBB1}" srcOrd="0" destOrd="0" presId="urn:microsoft.com/office/officeart/2005/8/layout/hierarchy1"/>
    <dgm:cxn modelId="{DF12D6BD-0F27-4D54-8294-17282EA33488}" srcId="{E783D55A-6842-403F-B26B-E295101D05E2}" destId="{4B431EF3-37D0-487D-925C-0BEFEF87A059}" srcOrd="2" destOrd="0" parTransId="{4AC4AD9B-E1AB-4BC8-9410-B42783486570}" sibTransId="{2FD293F2-C04D-482E-9D14-5B63C0E7ACCA}"/>
    <dgm:cxn modelId="{F8A53FC7-97A4-4D46-9586-8DB1E12F526D}" type="presOf" srcId="{B3D80564-4A49-4C9E-A1E9-2AD10D36AAFE}" destId="{D3B439B0-6FB1-40ED-9BF4-FAB13CE4824D}" srcOrd="0" destOrd="0" presId="urn:microsoft.com/office/officeart/2005/8/layout/hierarchy1"/>
    <dgm:cxn modelId="{98480ECB-B0FF-49F3-B8ED-01D6ABB8793F}" type="presOf" srcId="{81436BDA-4A1D-43C8-AE4A-08BF90EE2EBD}" destId="{6D310A7F-AD4D-4631-89FE-2D6532D91D3F}" srcOrd="0" destOrd="0" presId="urn:microsoft.com/office/officeart/2005/8/layout/hierarchy1"/>
    <dgm:cxn modelId="{B4A54FCD-F31D-42F1-BC43-EDAAFB15AABF}" type="presOf" srcId="{D051B32B-E44E-43A2-B3CC-D1D5B3D74D98}" destId="{9307CC28-5CCB-4B4E-89E4-C6BDB592456B}" srcOrd="0" destOrd="0" presId="urn:microsoft.com/office/officeart/2005/8/layout/hierarchy1"/>
    <dgm:cxn modelId="{7D450AD0-647B-470A-A41E-D16B76CC7805}" srcId="{E783D55A-6842-403F-B26B-E295101D05E2}" destId="{62686B42-D02A-48B6-98B9-AABA1233730D}" srcOrd="0" destOrd="0" parTransId="{1258D5E9-A632-4D8E-B4A8-3B1E7BB6C1F4}" sibTransId="{8E3B3BAC-1EE0-4827-92FE-311A6F540CC6}"/>
    <dgm:cxn modelId="{BE3652DC-B68E-4891-B174-1139521396D2}" type="presOf" srcId="{1258D5E9-A632-4D8E-B4A8-3B1E7BB6C1F4}" destId="{805AF9EE-3A73-466D-BC53-BD3733CD079F}" srcOrd="0" destOrd="0" presId="urn:microsoft.com/office/officeart/2005/8/layout/hierarchy1"/>
    <dgm:cxn modelId="{BE3AF8E3-77CC-4035-9187-7E925E71DCC6}" type="presOf" srcId="{E783D55A-6842-403F-B26B-E295101D05E2}" destId="{137E7E4E-5912-4610-BE55-8F5E8C041F8D}" srcOrd="0" destOrd="0" presId="urn:microsoft.com/office/officeart/2005/8/layout/hierarchy1"/>
    <dgm:cxn modelId="{4CB5D298-BD8C-4B4B-92B7-D5D71BB938FB}" type="presParOf" srcId="{6D310A7F-AD4D-4631-89FE-2D6532D91D3F}" destId="{4453CDDA-1053-4D49-8C8A-3D4DF0C85D58}" srcOrd="0" destOrd="0" presId="urn:microsoft.com/office/officeart/2005/8/layout/hierarchy1"/>
    <dgm:cxn modelId="{D3AA7590-F4A5-407E-864A-F0A22D29A2D5}" type="presParOf" srcId="{4453CDDA-1053-4D49-8C8A-3D4DF0C85D58}" destId="{432B4B72-8FFB-4396-B51E-E67537420515}" srcOrd="0" destOrd="0" presId="urn:microsoft.com/office/officeart/2005/8/layout/hierarchy1"/>
    <dgm:cxn modelId="{2B8FFF7E-6BEC-4A4C-827F-533EA5F93E34}" type="presParOf" srcId="{432B4B72-8FFB-4396-B51E-E67537420515}" destId="{4BD60FEF-C00D-4A10-8C37-68439C092ABD}" srcOrd="0" destOrd="0" presId="urn:microsoft.com/office/officeart/2005/8/layout/hierarchy1"/>
    <dgm:cxn modelId="{6C988EF7-C37F-47A1-A12B-7818AE6E3146}" type="presParOf" srcId="{432B4B72-8FFB-4396-B51E-E67537420515}" destId="{D0F49985-1196-40F5-B00D-1A5ABD0DF75B}" srcOrd="1" destOrd="0" presId="urn:microsoft.com/office/officeart/2005/8/layout/hierarchy1"/>
    <dgm:cxn modelId="{CA43FB65-60C9-4B15-A2E1-FA541BCBBEFE}" type="presParOf" srcId="{4453CDDA-1053-4D49-8C8A-3D4DF0C85D58}" destId="{9F93BC1D-C63E-492A-A6ED-C0C46BEC6032}" srcOrd="1" destOrd="0" presId="urn:microsoft.com/office/officeart/2005/8/layout/hierarchy1"/>
    <dgm:cxn modelId="{EE763D99-86C5-45C9-B7D5-95E889992599}" type="presParOf" srcId="{9F93BC1D-C63E-492A-A6ED-C0C46BEC6032}" destId="{5355B769-002F-438F-B354-67311CE43438}" srcOrd="0" destOrd="0" presId="urn:microsoft.com/office/officeart/2005/8/layout/hierarchy1"/>
    <dgm:cxn modelId="{7616F62D-3D7D-4EF8-8E9E-0FD8C84146B8}" type="presParOf" srcId="{9F93BC1D-C63E-492A-A6ED-C0C46BEC6032}" destId="{1ABD8923-8A86-4973-9B25-E24187CEA89D}" srcOrd="1" destOrd="0" presId="urn:microsoft.com/office/officeart/2005/8/layout/hierarchy1"/>
    <dgm:cxn modelId="{44695FFA-7FA0-4E45-8DE2-239A82A25330}" type="presParOf" srcId="{1ABD8923-8A86-4973-9B25-E24187CEA89D}" destId="{F042B43A-9C5B-449E-BF5B-1909E57A5840}" srcOrd="0" destOrd="0" presId="urn:microsoft.com/office/officeart/2005/8/layout/hierarchy1"/>
    <dgm:cxn modelId="{207D9452-5E58-4D0A-859B-E56031F5D56E}" type="presParOf" srcId="{F042B43A-9C5B-449E-BF5B-1909E57A5840}" destId="{8E515D7D-DD40-496A-9A1A-0C851398BB5C}" srcOrd="0" destOrd="0" presId="urn:microsoft.com/office/officeart/2005/8/layout/hierarchy1"/>
    <dgm:cxn modelId="{DAE0B533-BAE0-407B-9275-14773F650A7E}" type="presParOf" srcId="{F042B43A-9C5B-449E-BF5B-1909E57A5840}" destId="{DBA8EEE1-BB08-41AF-9F0F-4E776A9B0D6D}" srcOrd="1" destOrd="0" presId="urn:microsoft.com/office/officeart/2005/8/layout/hierarchy1"/>
    <dgm:cxn modelId="{3928D527-9D6C-44CE-9E9E-671CABD823B5}" type="presParOf" srcId="{1ABD8923-8A86-4973-9B25-E24187CEA89D}" destId="{D00A42EF-E106-4088-A1A2-575FEFDE220D}" srcOrd="1" destOrd="0" presId="urn:microsoft.com/office/officeart/2005/8/layout/hierarchy1"/>
    <dgm:cxn modelId="{3C5A49C6-502D-46DC-9506-2105E9E24C9F}" type="presParOf" srcId="{D00A42EF-E106-4088-A1A2-575FEFDE220D}" destId="{4348A7FD-50E9-4673-B155-6DCDF8122B26}" srcOrd="0" destOrd="0" presId="urn:microsoft.com/office/officeart/2005/8/layout/hierarchy1"/>
    <dgm:cxn modelId="{AE9BAD5D-4E85-43E0-A3AE-7FA859A5AC1F}" type="presParOf" srcId="{D00A42EF-E106-4088-A1A2-575FEFDE220D}" destId="{1B50B6CB-3466-443D-A793-112DF2EEE8FF}" srcOrd="1" destOrd="0" presId="urn:microsoft.com/office/officeart/2005/8/layout/hierarchy1"/>
    <dgm:cxn modelId="{CE46F46C-8415-4FA3-AA3C-CA81F4403997}" type="presParOf" srcId="{1B50B6CB-3466-443D-A793-112DF2EEE8FF}" destId="{DD974536-530E-4A6F-B528-3F2BF931F971}" srcOrd="0" destOrd="0" presId="urn:microsoft.com/office/officeart/2005/8/layout/hierarchy1"/>
    <dgm:cxn modelId="{56BE88F0-5486-4616-9255-B6C9414FADB3}" type="presParOf" srcId="{DD974536-530E-4A6F-B528-3F2BF931F971}" destId="{BB5314A7-C38D-414C-BC71-09282EABE864}" srcOrd="0" destOrd="0" presId="urn:microsoft.com/office/officeart/2005/8/layout/hierarchy1"/>
    <dgm:cxn modelId="{2201EBB4-B20A-4E07-9A78-2DA964393F35}" type="presParOf" srcId="{DD974536-530E-4A6F-B528-3F2BF931F971}" destId="{9307CC28-5CCB-4B4E-89E4-C6BDB592456B}" srcOrd="1" destOrd="0" presId="urn:microsoft.com/office/officeart/2005/8/layout/hierarchy1"/>
    <dgm:cxn modelId="{CFE78C83-5B3C-40DC-A728-75D2495A03F9}" type="presParOf" srcId="{1B50B6CB-3466-443D-A793-112DF2EEE8FF}" destId="{D5BB5DE8-A0C0-47D5-A7AF-69DDE24A6737}" srcOrd="1" destOrd="0" presId="urn:microsoft.com/office/officeart/2005/8/layout/hierarchy1"/>
    <dgm:cxn modelId="{9326E69F-FFA9-4D37-9A01-A57EAF676FE5}" type="presParOf" srcId="{D5BB5DE8-A0C0-47D5-A7AF-69DDE24A6737}" destId="{BE28F1B5-76F1-4A2B-8D21-0C27730DC707}" srcOrd="0" destOrd="0" presId="urn:microsoft.com/office/officeart/2005/8/layout/hierarchy1"/>
    <dgm:cxn modelId="{EA59F28B-0FD0-4D12-99E2-B4C9CC196C02}" type="presParOf" srcId="{D5BB5DE8-A0C0-47D5-A7AF-69DDE24A6737}" destId="{5DB60A74-3614-4DEB-B4D1-D98046BBA493}" srcOrd="1" destOrd="0" presId="urn:microsoft.com/office/officeart/2005/8/layout/hierarchy1"/>
    <dgm:cxn modelId="{102F6EA9-E388-4C5E-AC80-382FE3A6A4D3}" type="presParOf" srcId="{5DB60A74-3614-4DEB-B4D1-D98046BBA493}" destId="{8128C698-9E09-43AC-BC56-D63E72B6D132}" srcOrd="0" destOrd="0" presId="urn:microsoft.com/office/officeart/2005/8/layout/hierarchy1"/>
    <dgm:cxn modelId="{21BCDFA9-7914-43B1-BD46-E6A21A11579C}" type="presParOf" srcId="{8128C698-9E09-43AC-BC56-D63E72B6D132}" destId="{10F101F9-54B7-4F31-AF30-CF1EFE8029AC}" srcOrd="0" destOrd="0" presId="urn:microsoft.com/office/officeart/2005/8/layout/hierarchy1"/>
    <dgm:cxn modelId="{C80832DA-9ECC-4B1B-8DE2-5FACC3E0E243}" type="presParOf" srcId="{8128C698-9E09-43AC-BC56-D63E72B6D132}" destId="{2E549EA1-7F56-4DBB-B056-D8C66B07EB6E}" srcOrd="1" destOrd="0" presId="urn:microsoft.com/office/officeart/2005/8/layout/hierarchy1"/>
    <dgm:cxn modelId="{DF1E8758-6235-43F1-9164-B783CE56B900}" type="presParOf" srcId="{5DB60A74-3614-4DEB-B4D1-D98046BBA493}" destId="{7B47FB06-61F2-47B6-8BFE-D4316C6962FF}" srcOrd="1" destOrd="0" presId="urn:microsoft.com/office/officeart/2005/8/layout/hierarchy1"/>
    <dgm:cxn modelId="{2E6479E4-DE57-4028-98AC-E48730834A40}" type="presParOf" srcId="{7B47FB06-61F2-47B6-8BFE-D4316C6962FF}" destId="{98F9739B-C20A-422B-93F6-0C5A1801FBB1}" srcOrd="0" destOrd="0" presId="urn:microsoft.com/office/officeart/2005/8/layout/hierarchy1"/>
    <dgm:cxn modelId="{FD5F18DE-FC4C-46E3-B313-BD297C91153C}" type="presParOf" srcId="{7B47FB06-61F2-47B6-8BFE-D4316C6962FF}" destId="{83942EC0-3396-483B-9A9A-6231CB1B2532}" srcOrd="1" destOrd="0" presId="urn:microsoft.com/office/officeart/2005/8/layout/hierarchy1"/>
    <dgm:cxn modelId="{025F7378-6E79-42A1-AA45-984EA5566B75}" type="presParOf" srcId="{83942EC0-3396-483B-9A9A-6231CB1B2532}" destId="{EE251A0D-B4D1-4819-9AA4-1BDA28368B66}" srcOrd="0" destOrd="0" presId="urn:microsoft.com/office/officeart/2005/8/layout/hierarchy1"/>
    <dgm:cxn modelId="{F1283EC7-7E65-41C4-9339-2AA2ADF40E2C}" type="presParOf" srcId="{EE251A0D-B4D1-4819-9AA4-1BDA28368B66}" destId="{FA1FD5C2-EC78-4273-976A-AB4E2A46482F}" srcOrd="0" destOrd="0" presId="urn:microsoft.com/office/officeart/2005/8/layout/hierarchy1"/>
    <dgm:cxn modelId="{CCCC2D72-D4B6-4380-A231-EFE36B9BE550}" type="presParOf" srcId="{EE251A0D-B4D1-4819-9AA4-1BDA28368B66}" destId="{137E7E4E-5912-4610-BE55-8F5E8C041F8D}" srcOrd="1" destOrd="0" presId="urn:microsoft.com/office/officeart/2005/8/layout/hierarchy1"/>
    <dgm:cxn modelId="{C024994E-B8A6-4C7C-B540-275D6A2D6378}" type="presParOf" srcId="{83942EC0-3396-483B-9A9A-6231CB1B2532}" destId="{C8289B08-15B6-4948-A9A8-9084923A218E}" srcOrd="1" destOrd="0" presId="urn:microsoft.com/office/officeart/2005/8/layout/hierarchy1"/>
    <dgm:cxn modelId="{A94EE089-358A-46C4-88B6-CB59F65B19EE}" type="presParOf" srcId="{C8289B08-15B6-4948-A9A8-9084923A218E}" destId="{805AF9EE-3A73-466D-BC53-BD3733CD079F}" srcOrd="0" destOrd="0" presId="urn:microsoft.com/office/officeart/2005/8/layout/hierarchy1"/>
    <dgm:cxn modelId="{78A009C5-A27F-4954-ADDE-156CD414F3C7}" type="presParOf" srcId="{C8289B08-15B6-4948-A9A8-9084923A218E}" destId="{588B1E1D-9A6D-43F2-81B4-8DA1711A84B1}" srcOrd="1" destOrd="0" presId="urn:microsoft.com/office/officeart/2005/8/layout/hierarchy1"/>
    <dgm:cxn modelId="{261B4908-404E-4E4D-A8BD-381CCB64F3CF}" type="presParOf" srcId="{588B1E1D-9A6D-43F2-81B4-8DA1711A84B1}" destId="{874BCD11-BDFE-48A4-A3FF-09E78ED19B42}" srcOrd="0" destOrd="0" presId="urn:microsoft.com/office/officeart/2005/8/layout/hierarchy1"/>
    <dgm:cxn modelId="{597BCFCC-7543-44A2-B26D-856663D2CD28}" type="presParOf" srcId="{874BCD11-BDFE-48A4-A3FF-09E78ED19B42}" destId="{FA4C5E50-83EC-4AD6-8600-D4F7582384E9}" srcOrd="0" destOrd="0" presId="urn:microsoft.com/office/officeart/2005/8/layout/hierarchy1"/>
    <dgm:cxn modelId="{0D49EF57-7C49-45FE-B977-5F47A0256A90}" type="presParOf" srcId="{874BCD11-BDFE-48A4-A3FF-09E78ED19B42}" destId="{50D8778D-EE1B-4306-99E0-4C99D7F2F938}" srcOrd="1" destOrd="0" presId="urn:microsoft.com/office/officeart/2005/8/layout/hierarchy1"/>
    <dgm:cxn modelId="{46CBD64E-9C92-465B-B606-9DF945C0A823}" type="presParOf" srcId="{588B1E1D-9A6D-43F2-81B4-8DA1711A84B1}" destId="{5FFA1550-B430-4F12-8AAB-13CDE1B82F67}" srcOrd="1" destOrd="0" presId="urn:microsoft.com/office/officeart/2005/8/layout/hierarchy1"/>
    <dgm:cxn modelId="{008DDCE4-F7F4-4251-8D79-A3B0FDB4AE15}" type="presParOf" srcId="{C8289B08-15B6-4948-A9A8-9084923A218E}" destId="{3ADBE6F2-BB83-401F-9974-A7912CE58704}" srcOrd="2" destOrd="0" presId="urn:microsoft.com/office/officeart/2005/8/layout/hierarchy1"/>
    <dgm:cxn modelId="{506CD3F7-C38E-4F86-8F73-BADB60A83EBE}" type="presParOf" srcId="{C8289B08-15B6-4948-A9A8-9084923A218E}" destId="{28DB035A-01A1-4357-8C83-EEFD658B333A}" srcOrd="3" destOrd="0" presId="urn:microsoft.com/office/officeart/2005/8/layout/hierarchy1"/>
    <dgm:cxn modelId="{F9F34AF9-BA53-4E41-864A-EC510536936F}" type="presParOf" srcId="{28DB035A-01A1-4357-8C83-EEFD658B333A}" destId="{B6B57090-00CF-4083-BFA5-7A1294928E11}" srcOrd="0" destOrd="0" presId="urn:microsoft.com/office/officeart/2005/8/layout/hierarchy1"/>
    <dgm:cxn modelId="{0E5F90A6-D151-4955-B28E-5425FD1A74BC}" type="presParOf" srcId="{B6B57090-00CF-4083-BFA5-7A1294928E11}" destId="{99CCC690-99FD-45FF-A0BC-88FA54446ED2}" srcOrd="0" destOrd="0" presId="urn:microsoft.com/office/officeart/2005/8/layout/hierarchy1"/>
    <dgm:cxn modelId="{929DE0E3-AB2B-448F-9AC2-0248280BA24A}" type="presParOf" srcId="{B6B57090-00CF-4083-BFA5-7A1294928E11}" destId="{125DCDA8-3EBB-4FD0-AADA-94C9CDC05C19}" srcOrd="1" destOrd="0" presId="urn:microsoft.com/office/officeart/2005/8/layout/hierarchy1"/>
    <dgm:cxn modelId="{6BF40E18-58D3-41A6-8180-B297C36C1B80}" type="presParOf" srcId="{28DB035A-01A1-4357-8C83-EEFD658B333A}" destId="{CDB4D9F6-FCC0-4ADE-834D-324E1B0999D1}" srcOrd="1" destOrd="0" presId="urn:microsoft.com/office/officeart/2005/8/layout/hierarchy1"/>
    <dgm:cxn modelId="{7BCE3E93-2157-4058-902A-2893A8DCE77C}" type="presParOf" srcId="{C8289B08-15B6-4948-A9A8-9084923A218E}" destId="{F926DA21-2030-4C9D-8A67-F7E21F74F786}" srcOrd="4" destOrd="0" presId="urn:microsoft.com/office/officeart/2005/8/layout/hierarchy1"/>
    <dgm:cxn modelId="{06561932-E865-461D-8AAB-05368646361D}" type="presParOf" srcId="{C8289B08-15B6-4948-A9A8-9084923A218E}" destId="{E287B57C-2EB0-4A97-9E98-2540E37D87EF}" srcOrd="5" destOrd="0" presId="urn:microsoft.com/office/officeart/2005/8/layout/hierarchy1"/>
    <dgm:cxn modelId="{BE7DB696-4B59-4136-B016-60BDF13E6C51}" type="presParOf" srcId="{E287B57C-2EB0-4A97-9E98-2540E37D87EF}" destId="{A6A04C3E-DBED-4893-90FF-F16EB0C239D1}" srcOrd="0" destOrd="0" presId="urn:microsoft.com/office/officeart/2005/8/layout/hierarchy1"/>
    <dgm:cxn modelId="{31765BBD-19C4-4477-B8BE-CFEF0FAC4523}" type="presParOf" srcId="{A6A04C3E-DBED-4893-90FF-F16EB0C239D1}" destId="{1E62A654-1927-4460-97C0-EFE6FDDF8E39}" srcOrd="0" destOrd="0" presId="urn:microsoft.com/office/officeart/2005/8/layout/hierarchy1"/>
    <dgm:cxn modelId="{AB2F1430-03A2-46E0-BDE7-465A93F8D708}" type="presParOf" srcId="{A6A04C3E-DBED-4893-90FF-F16EB0C239D1}" destId="{E4A823C9-7C9F-472A-8BAA-0F18ED0E47CE}" srcOrd="1" destOrd="0" presId="urn:microsoft.com/office/officeart/2005/8/layout/hierarchy1"/>
    <dgm:cxn modelId="{59FDC866-E1AB-4EE1-B167-D182E7E8FBBC}" type="presParOf" srcId="{E287B57C-2EB0-4A97-9E98-2540E37D87EF}" destId="{2E6226FD-4288-411B-AC2B-735036535C03}" srcOrd="1" destOrd="0" presId="urn:microsoft.com/office/officeart/2005/8/layout/hierarchy1"/>
    <dgm:cxn modelId="{73ACAD8D-6EEC-455F-A0C3-3A277EFC6AE5}" type="presParOf" srcId="{C8289B08-15B6-4948-A9A8-9084923A218E}" destId="{A4ACE22A-8B9D-45F7-8EFF-6CA4669E99FC}" srcOrd="6" destOrd="0" presId="urn:microsoft.com/office/officeart/2005/8/layout/hierarchy1"/>
    <dgm:cxn modelId="{BA319411-AEFF-4F91-B9C5-56B8FE612673}" type="presParOf" srcId="{C8289B08-15B6-4948-A9A8-9084923A218E}" destId="{1A413D47-6D26-4F54-87C9-46EBA146000D}" srcOrd="7" destOrd="0" presId="urn:microsoft.com/office/officeart/2005/8/layout/hierarchy1"/>
    <dgm:cxn modelId="{269CA16D-6E14-4797-9CBA-F0334A6CE24F}" type="presParOf" srcId="{1A413D47-6D26-4F54-87C9-46EBA146000D}" destId="{2EC9E54B-E60C-4EF7-9A02-6A55A38A81A6}" srcOrd="0" destOrd="0" presId="urn:microsoft.com/office/officeart/2005/8/layout/hierarchy1"/>
    <dgm:cxn modelId="{E34A7DA3-F5D8-466D-BA8E-1ACECBEA2A32}" type="presParOf" srcId="{2EC9E54B-E60C-4EF7-9A02-6A55A38A81A6}" destId="{8BE528EE-283B-4DE4-913E-AFA5EDE9F365}" srcOrd="0" destOrd="0" presId="urn:microsoft.com/office/officeart/2005/8/layout/hierarchy1"/>
    <dgm:cxn modelId="{5CFE959B-7382-4430-950E-6D1C95AA514C}" type="presParOf" srcId="{2EC9E54B-E60C-4EF7-9A02-6A55A38A81A6}" destId="{1A1C1607-7A90-443F-A0DD-D6F7F911BDCB}" srcOrd="1" destOrd="0" presId="urn:microsoft.com/office/officeart/2005/8/layout/hierarchy1"/>
    <dgm:cxn modelId="{C947034E-5E0E-44F8-9025-63295D6E6906}" type="presParOf" srcId="{1A413D47-6D26-4F54-87C9-46EBA146000D}" destId="{08738645-8897-42DF-B19B-10FE41B9ED9E}" srcOrd="1" destOrd="0" presId="urn:microsoft.com/office/officeart/2005/8/layout/hierarchy1"/>
    <dgm:cxn modelId="{3509F45C-E135-4041-ADE0-A4F7A4D47C00}" type="presParOf" srcId="{C8289B08-15B6-4948-A9A8-9084923A218E}" destId="{46BFCA71-D469-49F7-BE5C-4A74446CF211}" srcOrd="8" destOrd="0" presId="urn:microsoft.com/office/officeart/2005/8/layout/hierarchy1"/>
    <dgm:cxn modelId="{ED859B66-C7AC-40F8-B3DD-190FD4D09E8A}" type="presParOf" srcId="{C8289B08-15B6-4948-A9A8-9084923A218E}" destId="{416AC532-C7F7-418A-9D9F-C397B6613519}" srcOrd="9" destOrd="0" presId="urn:microsoft.com/office/officeart/2005/8/layout/hierarchy1"/>
    <dgm:cxn modelId="{6E318D38-A2C9-45BB-AF84-91D851EF038E}" type="presParOf" srcId="{416AC532-C7F7-418A-9D9F-C397B6613519}" destId="{941070D0-AB2C-4019-A92F-0086419F090E}" srcOrd="0" destOrd="0" presId="urn:microsoft.com/office/officeart/2005/8/layout/hierarchy1"/>
    <dgm:cxn modelId="{50533CD0-1500-4EE8-A29D-04A9E67ED2AF}" type="presParOf" srcId="{941070D0-AB2C-4019-A92F-0086419F090E}" destId="{C2234AF4-79F6-4145-AB73-0801F68C95EF}" srcOrd="0" destOrd="0" presId="urn:microsoft.com/office/officeart/2005/8/layout/hierarchy1"/>
    <dgm:cxn modelId="{59137C05-DEAB-430A-968B-5AC5D1BD288E}" type="presParOf" srcId="{941070D0-AB2C-4019-A92F-0086419F090E}" destId="{D3B439B0-6FB1-40ED-9BF4-FAB13CE4824D}" srcOrd="1" destOrd="0" presId="urn:microsoft.com/office/officeart/2005/8/layout/hierarchy1"/>
    <dgm:cxn modelId="{1AD16B95-168A-4CCC-BAEF-386334C869E1}" type="presParOf" srcId="{416AC532-C7F7-418A-9D9F-C397B6613519}" destId="{DDD79A5A-502C-46FF-9D98-BB91EFAB931C}" srcOrd="1" destOrd="0" presId="urn:microsoft.com/office/officeart/2005/8/layout/hierarchy1"/>
  </dgm:cxnLst>
  <dgm:bg/>
  <dgm:whole/>
  <dgm:extLst>
    <a:ext uri="http://schemas.microsoft.com/office/drawing/2008/diagram">
      <dsp:dataModelExt xmlns:dsp="http://schemas.microsoft.com/office/drawing/2008/diagram" relId="rId8"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D4A65C-ABDA-4D22-9686-CB85F659D6F8}">
      <dsp:nvSpPr>
        <dsp:cNvPr id="0" name=""/>
        <dsp:cNvSpPr/>
      </dsp:nvSpPr>
      <dsp:spPr>
        <a:xfrm>
          <a:off x="619780" y="0"/>
          <a:ext cx="3505199" cy="3505199"/>
        </a:xfrm>
        <a:prstGeom prst="triangle">
          <a:avLst/>
        </a:prstGeom>
        <a:solidFill>
          <a:schemeClr val="tx1">
            <a:lumMod val="95000"/>
            <a:lumOff val="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7457DF3-C0DD-4C30-8200-B5AB5FD3E306}">
      <dsp:nvSpPr>
        <dsp:cNvPr id="0" name=""/>
        <dsp:cNvSpPr/>
      </dsp:nvSpPr>
      <dsp:spPr>
        <a:xfrm>
          <a:off x="2372380" y="350862"/>
          <a:ext cx="2278379" cy="1245988"/>
        </a:xfrm>
        <a:prstGeom prst="roundRect">
          <a:avLst/>
        </a:prstGeom>
        <a:solidFill>
          <a:schemeClr val="lt1">
            <a:alpha val="90000"/>
            <a:hueOff val="0"/>
            <a:satOff val="0"/>
            <a:lumOff val="0"/>
            <a:alphaOff val="0"/>
          </a:schemeClr>
        </a:solidFill>
        <a:ln w="38100" cap="flat" cmpd="sng" algn="ctr">
          <a:solidFill>
            <a:srgbClr val="800000"/>
          </a:solidFill>
          <a:prstDash val="solid"/>
        </a:ln>
        <a:effectLst/>
      </dsp:spPr>
      <dsp:style>
        <a:lnRef idx="2">
          <a:scrgbClr r="0" g="0" b="0"/>
        </a:lnRef>
        <a:fillRef idx="1">
          <a:scrgbClr r="0" g="0" b="0"/>
        </a:fillRef>
        <a:effectRef idx="0">
          <a:scrgbClr r="0" g="0" b="0"/>
        </a:effectRef>
        <a:fontRef idx="minor"/>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GB" sz="3100" kern="1200" dirty="0"/>
            <a:t>Norma Superior</a:t>
          </a:r>
          <a:endParaRPr lang="en-US" sz="3100" kern="1200" dirty="0"/>
        </a:p>
      </dsp:txBody>
      <dsp:txXfrm>
        <a:off x="2433204" y="411686"/>
        <a:ext cx="2156731" cy="1124340"/>
      </dsp:txXfrm>
    </dsp:sp>
    <dsp:sp modelId="{C9AA8C0E-DC56-4493-B705-3261646C8BE4}">
      <dsp:nvSpPr>
        <dsp:cNvPr id="0" name=""/>
        <dsp:cNvSpPr/>
      </dsp:nvSpPr>
      <dsp:spPr>
        <a:xfrm>
          <a:off x="2372380" y="1752599"/>
          <a:ext cx="2278379" cy="1245988"/>
        </a:xfrm>
        <a:prstGeom prst="roundRect">
          <a:avLst/>
        </a:prstGeom>
        <a:solidFill>
          <a:schemeClr val="lt1">
            <a:alpha val="90000"/>
            <a:hueOff val="0"/>
            <a:satOff val="0"/>
            <a:lumOff val="0"/>
            <a:alphaOff val="0"/>
          </a:schemeClr>
        </a:solidFill>
        <a:ln w="38100" cap="flat" cmpd="sng" algn="ctr">
          <a:solidFill>
            <a:schemeClr val="tx1"/>
          </a:solidFill>
          <a:prstDash val="solid"/>
        </a:ln>
        <a:effectLst/>
      </dsp:spPr>
      <dsp:style>
        <a:lnRef idx="2">
          <a:scrgbClr r="0" g="0" b="0"/>
        </a:lnRef>
        <a:fillRef idx="1">
          <a:scrgbClr r="0" g="0" b="0"/>
        </a:fillRef>
        <a:effectRef idx="0">
          <a:scrgbClr r="0" g="0" b="0"/>
        </a:effectRef>
        <a:fontRef idx="minor"/>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GB" sz="3100" kern="1200" dirty="0"/>
            <a:t>Norma Inferior</a:t>
          </a:r>
          <a:endParaRPr lang="en-US" sz="3100" kern="1200" dirty="0"/>
        </a:p>
      </dsp:txBody>
      <dsp:txXfrm>
        <a:off x="2433204" y="1813423"/>
        <a:ext cx="2156731" cy="112434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BFCA71-D469-49F7-BE5C-4A74446CF211}">
      <dsp:nvSpPr>
        <dsp:cNvPr id="0" name=""/>
        <dsp:cNvSpPr/>
      </dsp:nvSpPr>
      <dsp:spPr>
        <a:xfrm>
          <a:off x="4269312" y="6447173"/>
          <a:ext cx="3541866" cy="421401"/>
        </a:xfrm>
        <a:custGeom>
          <a:avLst/>
          <a:gdLst/>
          <a:ahLst/>
          <a:cxnLst/>
          <a:rect l="0" t="0" r="0" b="0"/>
          <a:pathLst>
            <a:path>
              <a:moveTo>
                <a:pt x="0" y="0"/>
              </a:moveTo>
              <a:lnTo>
                <a:pt x="0" y="287172"/>
              </a:lnTo>
              <a:lnTo>
                <a:pt x="3541866" y="287172"/>
              </a:lnTo>
              <a:lnTo>
                <a:pt x="3541866" y="42140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4ACE22A-8B9D-45F7-8EFF-6CA4669E99FC}">
      <dsp:nvSpPr>
        <dsp:cNvPr id="0" name=""/>
        <dsp:cNvSpPr/>
      </dsp:nvSpPr>
      <dsp:spPr>
        <a:xfrm>
          <a:off x="4269312" y="6447173"/>
          <a:ext cx="1770933" cy="421401"/>
        </a:xfrm>
        <a:custGeom>
          <a:avLst/>
          <a:gdLst/>
          <a:ahLst/>
          <a:cxnLst/>
          <a:rect l="0" t="0" r="0" b="0"/>
          <a:pathLst>
            <a:path>
              <a:moveTo>
                <a:pt x="0" y="0"/>
              </a:moveTo>
              <a:lnTo>
                <a:pt x="0" y="287172"/>
              </a:lnTo>
              <a:lnTo>
                <a:pt x="1770933" y="287172"/>
              </a:lnTo>
              <a:lnTo>
                <a:pt x="1770933" y="42140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926DA21-2030-4C9D-8A67-F7E21F74F786}">
      <dsp:nvSpPr>
        <dsp:cNvPr id="0" name=""/>
        <dsp:cNvSpPr/>
      </dsp:nvSpPr>
      <dsp:spPr>
        <a:xfrm>
          <a:off x="4223592" y="6447173"/>
          <a:ext cx="91440" cy="421401"/>
        </a:xfrm>
        <a:custGeom>
          <a:avLst/>
          <a:gdLst/>
          <a:ahLst/>
          <a:cxnLst/>
          <a:rect l="0" t="0" r="0" b="0"/>
          <a:pathLst>
            <a:path>
              <a:moveTo>
                <a:pt x="45720" y="0"/>
              </a:moveTo>
              <a:lnTo>
                <a:pt x="45720" y="42140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ADBE6F2-BB83-401F-9974-A7912CE58704}">
      <dsp:nvSpPr>
        <dsp:cNvPr id="0" name=""/>
        <dsp:cNvSpPr/>
      </dsp:nvSpPr>
      <dsp:spPr>
        <a:xfrm>
          <a:off x="2498379" y="6447173"/>
          <a:ext cx="1770933" cy="421401"/>
        </a:xfrm>
        <a:custGeom>
          <a:avLst/>
          <a:gdLst/>
          <a:ahLst/>
          <a:cxnLst/>
          <a:rect l="0" t="0" r="0" b="0"/>
          <a:pathLst>
            <a:path>
              <a:moveTo>
                <a:pt x="1770933" y="0"/>
              </a:moveTo>
              <a:lnTo>
                <a:pt x="1770933" y="287172"/>
              </a:lnTo>
              <a:lnTo>
                <a:pt x="0" y="287172"/>
              </a:lnTo>
              <a:lnTo>
                <a:pt x="0" y="42140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05AF9EE-3A73-466D-BC53-BD3733CD079F}">
      <dsp:nvSpPr>
        <dsp:cNvPr id="0" name=""/>
        <dsp:cNvSpPr/>
      </dsp:nvSpPr>
      <dsp:spPr>
        <a:xfrm>
          <a:off x="727446" y="6447173"/>
          <a:ext cx="3541866" cy="421401"/>
        </a:xfrm>
        <a:custGeom>
          <a:avLst/>
          <a:gdLst/>
          <a:ahLst/>
          <a:cxnLst/>
          <a:rect l="0" t="0" r="0" b="0"/>
          <a:pathLst>
            <a:path>
              <a:moveTo>
                <a:pt x="3541866" y="0"/>
              </a:moveTo>
              <a:lnTo>
                <a:pt x="3541866" y="287172"/>
              </a:lnTo>
              <a:lnTo>
                <a:pt x="0" y="287172"/>
              </a:lnTo>
              <a:lnTo>
                <a:pt x="0" y="42140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8F9739B-C20A-422B-93F6-0C5A1801FBB1}">
      <dsp:nvSpPr>
        <dsp:cNvPr id="0" name=""/>
        <dsp:cNvSpPr/>
      </dsp:nvSpPr>
      <dsp:spPr>
        <a:xfrm>
          <a:off x="4223592" y="5105691"/>
          <a:ext cx="91440" cy="421401"/>
        </a:xfrm>
        <a:custGeom>
          <a:avLst/>
          <a:gdLst/>
          <a:ahLst/>
          <a:cxnLst/>
          <a:rect l="0" t="0" r="0" b="0"/>
          <a:pathLst>
            <a:path>
              <a:moveTo>
                <a:pt x="45720" y="0"/>
              </a:moveTo>
              <a:lnTo>
                <a:pt x="45720" y="42140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E28F1B5-76F1-4A2B-8D21-0C27730DC707}">
      <dsp:nvSpPr>
        <dsp:cNvPr id="0" name=""/>
        <dsp:cNvSpPr/>
      </dsp:nvSpPr>
      <dsp:spPr>
        <a:xfrm>
          <a:off x="4223592" y="3764210"/>
          <a:ext cx="91440" cy="421401"/>
        </a:xfrm>
        <a:custGeom>
          <a:avLst/>
          <a:gdLst/>
          <a:ahLst/>
          <a:cxnLst/>
          <a:rect l="0" t="0" r="0" b="0"/>
          <a:pathLst>
            <a:path>
              <a:moveTo>
                <a:pt x="45720" y="0"/>
              </a:moveTo>
              <a:lnTo>
                <a:pt x="45720" y="42140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348A7FD-50E9-4673-B155-6DCDF8122B26}">
      <dsp:nvSpPr>
        <dsp:cNvPr id="0" name=""/>
        <dsp:cNvSpPr/>
      </dsp:nvSpPr>
      <dsp:spPr>
        <a:xfrm>
          <a:off x="4223592" y="2422728"/>
          <a:ext cx="91440" cy="421401"/>
        </a:xfrm>
        <a:custGeom>
          <a:avLst/>
          <a:gdLst/>
          <a:ahLst/>
          <a:cxnLst/>
          <a:rect l="0" t="0" r="0" b="0"/>
          <a:pathLst>
            <a:path>
              <a:moveTo>
                <a:pt x="45720" y="0"/>
              </a:moveTo>
              <a:lnTo>
                <a:pt x="45720" y="42140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355B769-002F-438F-B354-67311CE43438}">
      <dsp:nvSpPr>
        <dsp:cNvPr id="0" name=""/>
        <dsp:cNvSpPr/>
      </dsp:nvSpPr>
      <dsp:spPr>
        <a:xfrm>
          <a:off x="4223592" y="1081246"/>
          <a:ext cx="91440" cy="421401"/>
        </a:xfrm>
        <a:custGeom>
          <a:avLst/>
          <a:gdLst/>
          <a:ahLst/>
          <a:cxnLst/>
          <a:rect l="0" t="0" r="0" b="0"/>
          <a:pathLst>
            <a:path>
              <a:moveTo>
                <a:pt x="45720" y="0"/>
              </a:moveTo>
              <a:lnTo>
                <a:pt x="45720" y="42140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BD60FEF-C00D-4A10-8C37-68439C092ABD}">
      <dsp:nvSpPr>
        <dsp:cNvPr id="0" name=""/>
        <dsp:cNvSpPr/>
      </dsp:nvSpPr>
      <dsp:spPr>
        <a:xfrm>
          <a:off x="3544839" y="161166"/>
          <a:ext cx="1448945" cy="920080"/>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0F49985-1196-40F5-B00D-1A5ABD0DF75B}">
      <dsp:nvSpPr>
        <dsp:cNvPr id="0" name=""/>
        <dsp:cNvSpPr/>
      </dsp:nvSpPr>
      <dsp:spPr>
        <a:xfrm>
          <a:off x="3705833" y="314110"/>
          <a:ext cx="1448945" cy="920080"/>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Arial Narrow" panose="020B0606020202030204" pitchFamily="34" charset="0"/>
            </a:rPr>
            <a:t>Pejabat Legislatif</a:t>
          </a:r>
        </a:p>
      </dsp:txBody>
      <dsp:txXfrm>
        <a:off x="3732781" y="341058"/>
        <a:ext cx="1395049" cy="866184"/>
      </dsp:txXfrm>
    </dsp:sp>
    <dsp:sp modelId="{8E515D7D-DD40-496A-9A1A-0C851398BB5C}">
      <dsp:nvSpPr>
        <dsp:cNvPr id="0" name=""/>
        <dsp:cNvSpPr/>
      </dsp:nvSpPr>
      <dsp:spPr>
        <a:xfrm>
          <a:off x="3544839" y="1502647"/>
          <a:ext cx="1448945" cy="920080"/>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BA8EEE1-BB08-41AF-9F0F-4E776A9B0D6D}">
      <dsp:nvSpPr>
        <dsp:cNvPr id="0" name=""/>
        <dsp:cNvSpPr/>
      </dsp:nvSpPr>
      <dsp:spPr>
        <a:xfrm>
          <a:off x="3705833" y="1655592"/>
          <a:ext cx="1448945" cy="920080"/>
        </a:xfrm>
        <a:prstGeom prst="roundRect">
          <a:avLst>
            <a:gd name="adj" fmla="val 10000"/>
          </a:avLst>
        </a:prstGeom>
        <a:solidFill>
          <a:srgbClr val="4F81BD">
            <a:alpha val="90000"/>
            <a:tint val="40000"/>
            <a:hueOff val="0"/>
            <a:satOff val="0"/>
            <a:lumOff val="0"/>
            <a:alphaOff val="0"/>
          </a:srgbClr>
        </a:solidFill>
        <a:ln w="25400" cap="flat" cmpd="sng" algn="ctr">
          <a:solidFill>
            <a:srgbClr val="4F81BD">
              <a:hueOff val="0"/>
              <a:satOff val="0"/>
              <a:lumOff val="0"/>
              <a:alphaOff val="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000" kern="1200">
              <a:solidFill>
                <a:prstClr val="black">
                  <a:hueOff val="0"/>
                  <a:satOff val="0"/>
                  <a:lumOff val="0"/>
                  <a:alphaOff val="0"/>
                </a:prstClr>
              </a:solidFill>
              <a:latin typeface="Arial Narrow" panose="020B0606020202030204" pitchFamily="34" charset="0"/>
              <a:ea typeface="+mn-ea"/>
              <a:cs typeface="+mn-cs"/>
            </a:rPr>
            <a:t>Pejabat Eksekutif</a:t>
          </a:r>
        </a:p>
      </dsp:txBody>
      <dsp:txXfrm>
        <a:off x="3732781" y="1682540"/>
        <a:ext cx="1395049" cy="866184"/>
      </dsp:txXfrm>
    </dsp:sp>
    <dsp:sp modelId="{BB5314A7-C38D-414C-BC71-09282EABE864}">
      <dsp:nvSpPr>
        <dsp:cNvPr id="0" name=""/>
        <dsp:cNvSpPr/>
      </dsp:nvSpPr>
      <dsp:spPr>
        <a:xfrm>
          <a:off x="3544839" y="2844129"/>
          <a:ext cx="1448945" cy="920080"/>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307CC28-5CCB-4B4E-89E4-C6BDB592456B}">
      <dsp:nvSpPr>
        <dsp:cNvPr id="0" name=""/>
        <dsp:cNvSpPr/>
      </dsp:nvSpPr>
      <dsp:spPr>
        <a:xfrm>
          <a:off x="3705833" y="2997074"/>
          <a:ext cx="1448945" cy="920080"/>
        </a:xfrm>
        <a:prstGeom prst="roundRect">
          <a:avLst>
            <a:gd name="adj" fmla="val 10000"/>
          </a:avLst>
        </a:prstGeom>
        <a:solidFill>
          <a:schemeClr val="tx1">
            <a:alpha val="9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solidFill>
                <a:schemeClr val="bg1"/>
              </a:solidFill>
              <a:latin typeface="Arial Narrow" panose="020B0606020202030204" pitchFamily="34" charset="0"/>
              <a:ea typeface="+mn-ea"/>
              <a:cs typeface="+mn-cs"/>
            </a:rPr>
            <a:t>PA/KPA</a:t>
          </a:r>
        </a:p>
      </dsp:txBody>
      <dsp:txXfrm>
        <a:off x="3732781" y="3024022"/>
        <a:ext cx="1395049" cy="866184"/>
      </dsp:txXfrm>
    </dsp:sp>
    <dsp:sp modelId="{10F101F9-54B7-4F31-AF30-CF1EFE8029AC}">
      <dsp:nvSpPr>
        <dsp:cNvPr id="0" name=""/>
        <dsp:cNvSpPr/>
      </dsp:nvSpPr>
      <dsp:spPr>
        <a:xfrm>
          <a:off x="3544839" y="4185611"/>
          <a:ext cx="1448945" cy="920080"/>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E549EA1-7F56-4DBB-B056-D8C66B07EB6E}">
      <dsp:nvSpPr>
        <dsp:cNvPr id="0" name=""/>
        <dsp:cNvSpPr/>
      </dsp:nvSpPr>
      <dsp:spPr>
        <a:xfrm>
          <a:off x="3705833" y="4338555"/>
          <a:ext cx="1448945" cy="920080"/>
        </a:xfrm>
        <a:prstGeom prst="roundRect">
          <a:avLst>
            <a:gd name="adj" fmla="val 10000"/>
          </a:avLst>
        </a:prstGeom>
        <a:solidFill>
          <a:prstClr val="black">
            <a:alpha val="90000"/>
          </a:prstClr>
        </a:solidFill>
        <a:ln w="25400" cap="flat" cmpd="sng" algn="ctr">
          <a:solidFill>
            <a:prstClr val="black"/>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solidFill>
                <a:prstClr val="white"/>
              </a:solidFill>
              <a:latin typeface="Arial Narrow" panose="020B0606020202030204" pitchFamily="34" charset="0"/>
              <a:ea typeface="+mn-ea"/>
              <a:cs typeface="+mn-cs"/>
            </a:rPr>
            <a:t>PPK</a:t>
          </a:r>
        </a:p>
      </dsp:txBody>
      <dsp:txXfrm>
        <a:off x="3732781" y="4365503"/>
        <a:ext cx="1395049" cy="866184"/>
      </dsp:txXfrm>
    </dsp:sp>
    <dsp:sp modelId="{FA1FD5C2-EC78-4273-976A-AB4E2A46482F}">
      <dsp:nvSpPr>
        <dsp:cNvPr id="0" name=""/>
        <dsp:cNvSpPr/>
      </dsp:nvSpPr>
      <dsp:spPr>
        <a:xfrm>
          <a:off x="3544839" y="5527093"/>
          <a:ext cx="1448945" cy="920080"/>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37E7E4E-5912-4610-BE55-8F5E8C041F8D}">
      <dsp:nvSpPr>
        <dsp:cNvPr id="0" name=""/>
        <dsp:cNvSpPr/>
      </dsp:nvSpPr>
      <dsp:spPr>
        <a:xfrm>
          <a:off x="3705833" y="5680037"/>
          <a:ext cx="1448945" cy="920080"/>
        </a:xfrm>
        <a:prstGeom prst="roundRect">
          <a:avLst>
            <a:gd name="adj" fmla="val 10000"/>
          </a:avLst>
        </a:prstGeom>
        <a:solidFill>
          <a:prstClr val="black">
            <a:alpha val="90000"/>
          </a:prstClr>
        </a:solidFill>
        <a:ln w="25400" cap="flat" cmpd="sng" algn="ctr">
          <a:solidFill>
            <a:prstClr val="black"/>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1600" kern="1200" dirty="0">
              <a:solidFill>
                <a:prstClr val="white"/>
              </a:solidFill>
              <a:latin typeface="Arial Narrow" panose="020B0606020202030204" pitchFamily="34" charset="0"/>
              <a:ea typeface="+mn-ea"/>
              <a:cs typeface="+mn-cs"/>
            </a:rPr>
            <a:t>Pejabat pengadaan/ Pokja/Penyedia </a:t>
          </a:r>
        </a:p>
      </dsp:txBody>
      <dsp:txXfrm>
        <a:off x="3732781" y="5706985"/>
        <a:ext cx="1395049" cy="866184"/>
      </dsp:txXfrm>
    </dsp:sp>
    <dsp:sp modelId="{FA4C5E50-83EC-4AD6-8600-D4F7582384E9}">
      <dsp:nvSpPr>
        <dsp:cNvPr id="0" name=""/>
        <dsp:cNvSpPr/>
      </dsp:nvSpPr>
      <dsp:spPr>
        <a:xfrm>
          <a:off x="2973" y="6868575"/>
          <a:ext cx="1448945" cy="920080"/>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0D8778D-EE1B-4306-99E0-4C99D7F2F938}">
      <dsp:nvSpPr>
        <dsp:cNvPr id="0" name=""/>
        <dsp:cNvSpPr/>
      </dsp:nvSpPr>
      <dsp:spPr>
        <a:xfrm>
          <a:off x="163967" y="7021519"/>
          <a:ext cx="1448945" cy="920080"/>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a:latin typeface="Arial Narrow" panose="020B0606020202030204" pitchFamily="34" charset="0"/>
            </a:rPr>
            <a:t>Peserta </a:t>
          </a:r>
        </a:p>
      </dsp:txBody>
      <dsp:txXfrm>
        <a:off x="190915" y="7048467"/>
        <a:ext cx="1395049" cy="866184"/>
      </dsp:txXfrm>
    </dsp:sp>
    <dsp:sp modelId="{99CCC690-99FD-45FF-A0BC-88FA54446ED2}">
      <dsp:nvSpPr>
        <dsp:cNvPr id="0" name=""/>
        <dsp:cNvSpPr/>
      </dsp:nvSpPr>
      <dsp:spPr>
        <a:xfrm>
          <a:off x="1773906" y="6868575"/>
          <a:ext cx="1448945" cy="920080"/>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25DCDA8-3EBB-4FD0-AADA-94C9CDC05C19}">
      <dsp:nvSpPr>
        <dsp:cNvPr id="0" name=""/>
        <dsp:cNvSpPr/>
      </dsp:nvSpPr>
      <dsp:spPr>
        <a:xfrm>
          <a:off x="1934900" y="7021519"/>
          <a:ext cx="1448945" cy="920080"/>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a:latin typeface="Arial Narrow" panose="020B0606020202030204" pitchFamily="34" charset="0"/>
            </a:rPr>
            <a:t>Peserta</a:t>
          </a:r>
        </a:p>
      </dsp:txBody>
      <dsp:txXfrm>
        <a:off x="1961848" y="7048467"/>
        <a:ext cx="1395049" cy="866184"/>
      </dsp:txXfrm>
    </dsp:sp>
    <dsp:sp modelId="{1E62A654-1927-4460-97C0-EFE6FDDF8E39}">
      <dsp:nvSpPr>
        <dsp:cNvPr id="0" name=""/>
        <dsp:cNvSpPr/>
      </dsp:nvSpPr>
      <dsp:spPr>
        <a:xfrm>
          <a:off x="3544839" y="6868575"/>
          <a:ext cx="1448945" cy="920080"/>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4A823C9-7C9F-472A-8BAA-0F18ED0E47CE}">
      <dsp:nvSpPr>
        <dsp:cNvPr id="0" name=""/>
        <dsp:cNvSpPr/>
      </dsp:nvSpPr>
      <dsp:spPr>
        <a:xfrm>
          <a:off x="3705833" y="7021519"/>
          <a:ext cx="1448945" cy="920080"/>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a:latin typeface="Arial Narrow" panose="020B0606020202030204" pitchFamily="34" charset="0"/>
            </a:rPr>
            <a:t>Peserta</a:t>
          </a:r>
        </a:p>
      </dsp:txBody>
      <dsp:txXfrm>
        <a:off x="3732781" y="7048467"/>
        <a:ext cx="1395049" cy="866184"/>
      </dsp:txXfrm>
    </dsp:sp>
    <dsp:sp modelId="{8BE528EE-283B-4DE4-913E-AFA5EDE9F365}">
      <dsp:nvSpPr>
        <dsp:cNvPr id="0" name=""/>
        <dsp:cNvSpPr/>
      </dsp:nvSpPr>
      <dsp:spPr>
        <a:xfrm>
          <a:off x="5315773" y="6868575"/>
          <a:ext cx="1448945" cy="920080"/>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A1C1607-7A90-443F-A0DD-D6F7F911BDCB}">
      <dsp:nvSpPr>
        <dsp:cNvPr id="0" name=""/>
        <dsp:cNvSpPr/>
      </dsp:nvSpPr>
      <dsp:spPr>
        <a:xfrm>
          <a:off x="5476766" y="7021519"/>
          <a:ext cx="1448945" cy="920080"/>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a:latin typeface="Arial Narrow" panose="020B0606020202030204" pitchFamily="34" charset="0"/>
            </a:rPr>
            <a:t>Peserta</a:t>
          </a:r>
        </a:p>
      </dsp:txBody>
      <dsp:txXfrm>
        <a:off x="5503714" y="7048467"/>
        <a:ext cx="1395049" cy="866184"/>
      </dsp:txXfrm>
    </dsp:sp>
    <dsp:sp modelId="{C2234AF4-79F6-4145-AB73-0801F68C95EF}">
      <dsp:nvSpPr>
        <dsp:cNvPr id="0" name=""/>
        <dsp:cNvSpPr/>
      </dsp:nvSpPr>
      <dsp:spPr>
        <a:xfrm>
          <a:off x="7086706" y="6868575"/>
          <a:ext cx="1448945" cy="920080"/>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3B439B0-6FB1-40ED-9BF4-FAB13CE4824D}">
      <dsp:nvSpPr>
        <dsp:cNvPr id="0" name=""/>
        <dsp:cNvSpPr/>
      </dsp:nvSpPr>
      <dsp:spPr>
        <a:xfrm>
          <a:off x="7247700" y="7021519"/>
          <a:ext cx="1448945" cy="920080"/>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a:latin typeface="Arial Narrow" panose="020B0606020202030204" pitchFamily="34" charset="0"/>
            </a:rPr>
            <a:t>Peserta</a:t>
          </a:r>
        </a:p>
      </dsp:txBody>
      <dsp:txXfrm>
        <a:off x="7274648" y="7048467"/>
        <a:ext cx="1395049" cy="866184"/>
      </dsp:txXfrm>
    </dsp:sp>
  </dsp:spTree>
</dsp:drawing>
</file>

<file path=ppt/diagrams/layout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A5A4260-A9F0-044B-992C-2C8A493D2C39}" type="datetimeFigureOut">
              <a:t>9/9/2022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EDA5722-738F-B94C-8364-A95B7F2B6C98}" type="slidenum">
              <a:t>‹#›</a:t>
            </a:fld>
            <a:endParaRPr lang="en-US"/>
          </a:p>
        </p:txBody>
      </p:sp>
    </p:spTree>
    <p:extLst>
      <p:ext uri="{BB962C8B-B14F-4D97-AF65-F5344CB8AC3E}">
        <p14:creationId xmlns:p14="http://schemas.microsoft.com/office/powerpoint/2010/main" val="1654225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D" dirty="0"/>
          </a:p>
        </p:txBody>
      </p:sp>
      <p:sp>
        <p:nvSpPr>
          <p:cNvPr id="4" name="Slide Number Placeholder 3"/>
          <p:cNvSpPr>
            <a:spLocks noGrp="1"/>
          </p:cNvSpPr>
          <p:nvPr>
            <p:ph type="sldNum" sz="quarter" idx="5"/>
          </p:nvPr>
        </p:nvSpPr>
        <p:spPr/>
        <p:txBody>
          <a:bodyPr/>
          <a:lstStyle/>
          <a:p>
            <a:fld id="{1EDA5722-738F-B94C-8364-A95B7F2B6C98}" type="slidenum">
              <a:rPr lang="en-ID" smtClean="0"/>
              <a:t>2</a:t>
            </a:fld>
            <a:endParaRPr lang="en-ID"/>
          </a:p>
        </p:txBody>
      </p:sp>
    </p:spTree>
    <p:extLst>
      <p:ext uri="{BB962C8B-B14F-4D97-AF65-F5344CB8AC3E}">
        <p14:creationId xmlns:p14="http://schemas.microsoft.com/office/powerpoint/2010/main" val="37271027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D" dirty="0"/>
          </a:p>
        </p:txBody>
      </p:sp>
      <p:sp>
        <p:nvSpPr>
          <p:cNvPr id="4" name="Slide Number Placeholder 3"/>
          <p:cNvSpPr>
            <a:spLocks noGrp="1"/>
          </p:cNvSpPr>
          <p:nvPr>
            <p:ph type="sldNum" sz="quarter" idx="5"/>
          </p:nvPr>
        </p:nvSpPr>
        <p:spPr/>
        <p:txBody>
          <a:bodyPr/>
          <a:lstStyle/>
          <a:p>
            <a:fld id="{1EDA5722-738F-B94C-8364-A95B7F2B6C98}" type="slidenum">
              <a:rPr lang="en-ID" smtClean="0"/>
              <a:t>20</a:t>
            </a:fld>
            <a:endParaRPr lang="en-ID"/>
          </a:p>
        </p:txBody>
      </p:sp>
    </p:spTree>
    <p:extLst>
      <p:ext uri="{BB962C8B-B14F-4D97-AF65-F5344CB8AC3E}">
        <p14:creationId xmlns:p14="http://schemas.microsoft.com/office/powerpoint/2010/main" val="8130584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D" dirty="0"/>
          </a:p>
        </p:txBody>
      </p:sp>
      <p:sp>
        <p:nvSpPr>
          <p:cNvPr id="4" name="Slide Number Placeholder 3"/>
          <p:cNvSpPr>
            <a:spLocks noGrp="1"/>
          </p:cNvSpPr>
          <p:nvPr>
            <p:ph type="sldNum" sz="quarter" idx="5"/>
          </p:nvPr>
        </p:nvSpPr>
        <p:spPr/>
        <p:txBody>
          <a:bodyPr/>
          <a:lstStyle/>
          <a:p>
            <a:fld id="{1EDA5722-738F-B94C-8364-A95B7F2B6C98}" type="slidenum">
              <a:rPr lang="en-ID" smtClean="0"/>
              <a:t>21</a:t>
            </a:fld>
            <a:endParaRPr lang="en-ID"/>
          </a:p>
        </p:txBody>
      </p:sp>
    </p:spTree>
    <p:extLst>
      <p:ext uri="{BB962C8B-B14F-4D97-AF65-F5344CB8AC3E}">
        <p14:creationId xmlns:p14="http://schemas.microsoft.com/office/powerpoint/2010/main" val="24955482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D" dirty="0"/>
          </a:p>
        </p:txBody>
      </p:sp>
      <p:sp>
        <p:nvSpPr>
          <p:cNvPr id="4" name="Slide Number Placeholder 3"/>
          <p:cNvSpPr>
            <a:spLocks noGrp="1"/>
          </p:cNvSpPr>
          <p:nvPr>
            <p:ph type="sldNum" sz="quarter" idx="5"/>
          </p:nvPr>
        </p:nvSpPr>
        <p:spPr/>
        <p:txBody>
          <a:bodyPr/>
          <a:lstStyle/>
          <a:p>
            <a:fld id="{1EDA5722-738F-B94C-8364-A95B7F2B6C98}" type="slidenum">
              <a:rPr lang="en-ID" smtClean="0"/>
              <a:t>25</a:t>
            </a:fld>
            <a:endParaRPr lang="en-ID"/>
          </a:p>
        </p:txBody>
      </p:sp>
    </p:spTree>
    <p:extLst>
      <p:ext uri="{BB962C8B-B14F-4D97-AF65-F5344CB8AC3E}">
        <p14:creationId xmlns:p14="http://schemas.microsoft.com/office/powerpoint/2010/main" val="7325206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D" dirty="0"/>
          </a:p>
        </p:txBody>
      </p:sp>
      <p:sp>
        <p:nvSpPr>
          <p:cNvPr id="4" name="Slide Number Placeholder 3"/>
          <p:cNvSpPr>
            <a:spLocks noGrp="1"/>
          </p:cNvSpPr>
          <p:nvPr>
            <p:ph type="sldNum" sz="quarter" idx="5"/>
          </p:nvPr>
        </p:nvSpPr>
        <p:spPr/>
        <p:txBody>
          <a:bodyPr/>
          <a:lstStyle/>
          <a:p>
            <a:fld id="{1EDA5722-738F-B94C-8364-A95B7F2B6C98}" type="slidenum">
              <a:rPr lang="en-ID" smtClean="0"/>
              <a:t>27</a:t>
            </a:fld>
            <a:endParaRPr lang="en-ID"/>
          </a:p>
        </p:txBody>
      </p:sp>
    </p:spTree>
    <p:extLst>
      <p:ext uri="{BB962C8B-B14F-4D97-AF65-F5344CB8AC3E}">
        <p14:creationId xmlns:p14="http://schemas.microsoft.com/office/powerpoint/2010/main" val="7451996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BA5D67D-5143-4FF6-9FB8-BBE8966A362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p:spPr>
        <p:txBody>
          <a:bodyPr/>
          <a:lstStyle/>
          <a:p>
            <a:endParaRPr lang="en-GB" dirty="0"/>
          </a:p>
        </p:txBody>
      </p:sp>
    </p:spTree>
    <p:extLst>
      <p:ext uri="{BB962C8B-B14F-4D97-AF65-F5344CB8AC3E}">
        <p14:creationId xmlns:p14="http://schemas.microsoft.com/office/powerpoint/2010/main" val="33695360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BA5D67D-5143-4FF6-9FB8-BBE8966A362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p:spPr>
        <p:txBody>
          <a:bodyPr/>
          <a:lstStyle/>
          <a:p>
            <a:endParaRPr lang="en-GB" dirty="0"/>
          </a:p>
        </p:txBody>
      </p:sp>
    </p:spTree>
    <p:extLst>
      <p:ext uri="{BB962C8B-B14F-4D97-AF65-F5344CB8AC3E}">
        <p14:creationId xmlns:p14="http://schemas.microsoft.com/office/powerpoint/2010/main" val="10054061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D23AFCFC-F685-4997-B8A4-13DDDA379113}" type="datetime1">
              <a:rPr lang="en-US" smtClean="0"/>
              <a:t>9/9/2022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BCB8FFC-8FF7-4095-9426-43DF97F661CA}" type="datetime1">
              <a:rPr lang="en-US" smtClean="0"/>
              <a:t>9/9/2022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D5AEE70-2263-4497-85A1-C7F62A3AF6A2}" type="datetime1">
              <a:rPr lang="en-US" smtClean="0"/>
              <a:t>9/9/2022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E2B489-E06B-40F4-BF2F-DAE821CC1FAB}" type="datetime1">
              <a:rPr lang="en-US" smtClean="0"/>
              <a:t>9/9/2022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CF81F84-A05D-4577-877A-B74902EC70C4}" type="datetime1">
              <a:rPr lang="en-US" smtClean="0"/>
              <a:t>9/9/2022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59198E3-67DA-426E-84AE-562E9BEFBAA4}" type="datetime1">
              <a:rPr lang="en-US" smtClean="0"/>
              <a:t>9/9/2022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9614635-1F24-4577-816B-13EDD06B4D05}" type="datetime1">
              <a:rPr lang="en-US" smtClean="0"/>
              <a:t>9/9/2022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3152064-4E5B-4D24-892D-6C790AC9AD1A}" type="datetime1">
              <a:rPr lang="en-US" smtClean="0"/>
              <a:t>9/9/2022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1B963EB-BD5D-4054-BB75-C043F7627CE9}" type="datetime1">
              <a:rPr lang="en-US" smtClean="0"/>
              <a:t>9/9/2022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1459DD5-EB49-484A-A6EC-FD59EDE8C350}" type="datetime1">
              <a:rPr lang="en-US" smtClean="0"/>
              <a:t>9/9/2022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F876CB8-8236-4B37-B2DA-41A3690129E4}" type="datetime1">
              <a:rPr lang="en-US" smtClean="0"/>
              <a:t>9/9/2022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60F8FD-1D39-474C-9F3B-98EE1254B2B6}" type="datetime1">
              <a:rPr lang="en-US" smtClean="0"/>
              <a:t>9/9/2022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3.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9.jpg"/><Relationship Id="rId7" Type="http://schemas.openxmlformats.org/officeDocument/2006/relationships/diagramQuickStyle" Target="../diagrams/quickStyle1.xml"/><Relationship Id="rId2" Type="http://schemas.openxmlformats.org/officeDocument/2006/relationships/image" Target="../media/image8.jpeg"/><Relationship Id="rId1" Type="http://schemas.openxmlformats.org/officeDocument/2006/relationships/slideLayout" Target="../slideLayouts/slideLayout7.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10.png"/><Relationship Id="rId9" Type="http://schemas.microsoft.com/office/2007/relationships/diagramDrawing" Target="../diagrams/drawing1.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8.jpe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jpeg"/><Relationship Id="rId1" Type="http://schemas.openxmlformats.org/officeDocument/2006/relationships/slideLayout" Target="../slideLayouts/slideLayout7.xml"/><Relationship Id="rId5" Type="http://schemas.microsoft.com/office/2007/relationships/hdphoto" Target="../media/hdphoto3.wdp"/><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7" Type="http://schemas.microsoft.com/office/2007/relationships/hdphoto" Target="../media/hdphoto3.wdp"/><Relationship Id="rId2" Type="http://schemas.openxmlformats.org/officeDocument/2006/relationships/image" Target="../media/image8.jpe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5.png"/><Relationship Id="rId4" Type="http://schemas.microsoft.com/office/2007/relationships/hdphoto" Target="../media/hdphoto4.wdp"/></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jpeg"/><Relationship Id="rId1" Type="http://schemas.openxmlformats.org/officeDocument/2006/relationships/slideLayout" Target="../slideLayouts/slideLayout7.xml"/><Relationship Id="rId5" Type="http://schemas.microsoft.com/office/2007/relationships/hdphoto" Target="../media/hdphoto5.wdp"/><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jpeg"/><Relationship Id="rId1" Type="http://schemas.openxmlformats.org/officeDocument/2006/relationships/slideLayout" Target="../slideLayouts/slideLayout7.xml"/><Relationship Id="rId4" Type="http://schemas.openxmlformats.org/officeDocument/2006/relationships/image" Target="../media/image15.jp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6.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1.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7.png"/><Relationship Id="rId7" Type="http://schemas.openxmlformats.org/officeDocument/2006/relationships/image" Target="../media/image24.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6.jp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7.png"/><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7.png"/><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1.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35.jp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34.jpg"/><Relationship Id="rId5" Type="http://schemas.openxmlformats.org/officeDocument/2006/relationships/image" Target="../media/image33.jpg"/><Relationship Id="rId4" Type="http://schemas.openxmlformats.org/officeDocument/2006/relationships/image" Target="../media/image32.jpg"/></Relationships>
</file>

<file path=ppt/slides/_rels/slide3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hyperlink" Target="https://worldjusticeproject.org/rule-of-law-index/country/2021/Indonesia/Absence%20of%20Corruption/" TargetMode="External"/><Relationship Id="rId5" Type="http://schemas.openxmlformats.org/officeDocument/2006/relationships/image" Target="../media/image37.png"/><Relationship Id="rId4" Type="http://schemas.openxmlformats.org/officeDocument/2006/relationships/image" Target="../media/image36.png"/></Relationships>
</file>

<file path=ppt/slides/_rels/slide3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hyperlink" Target="https://www.transparency.org/en/cpi/2021/index/idn" TargetMode="External"/><Relationship Id="rId4" Type="http://schemas.openxmlformats.org/officeDocument/2006/relationships/image" Target="../media/image38.png"/></Relationships>
</file>

<file path=ppt/slides/_rels/slide3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hyperlink" Target="https://acch.kpk.go.id/id/statistik/tindak-pidana-korupsi/tpk-berdasarkan-jenis-perkara" TargetMode="External"/><Relationship Id="rId4" Type="http://schemas.openxmlformats.org/officeDocument/2006/relationships/image" Target="../media/image39.png"/></Relationships>
</file>

<file path=ppt/slides/_rels/slide3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hyperlink" Target="http://www.antikorupsi.org/"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42.jpg"/><Relationship Id="rId4" Type="http://schemas.openxmlformats.org/officeDocument/2006/relationships/image" Target="../media/image41.jpg"/></Relationships>
</file>

<file path=ppt/slides/_rels/slide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6.jp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6.jp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5.png"/><Relationship Id="rId7" Type="http://schemas.openxmlformats.org/officeDocument/2006/relationships/diagramColors" Target="../diagrams/colors2.xml"/><Relationship Id="rId2" Type="http://schemas.openxmlformats.org/officeDocument/2006/relationships/image" Target="../media/image27.png"/><Relationship Id="rId1" Type="http://schemas.openxmlformats.org/officeDocument/2006/relationships/slideLayout" Target="../slideLayouts/slideLayout7.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3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7.png"/><Relationship Id="rId1" Type="http://schemas.openxmlformats.org/officeDocument/2006/relationships/slideLayout" Target="../slideLayouts/slideLayout7.xml"/><Relationship Id="rId5" Type="http://schemas.openxmlformats.org/officeDocument/2006/relationships/image" Target="../media/image44.png"/><Relationship Id="rId4" Type="http://schemas.openxmlformats.org/officeDocument/2006/relationships/image" Target="../media/image43.png"/></Relationships>
</file>

<file path=ppt/slides/_rels/slide4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7.png"/><Relationship Id="rId1" Type="http://schemas.openxmlformats.org/officeDocument/2006/relationships/slideLayout" Target="../slideLayouts/slideLayout7.xml"/><Relationship Id="rId5" Type="http://schemas.openxmlformats.org/officeDocument/2006/relationships/image" Target="../media/image46.png"/><Relationship Id="rId4" Type="http://schemas.openxmlformats.org/officeDocument/2006/relationships/image" Target="../media/image45.png"/></Relationships>
</file>

<file path=ppt/slides/_rels/slide4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4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7.png"/><Relationship Id="rId1" Type="http://schemas.openxmlformats.org/officeDocument/2006/relationships/slideLayout" Target="../slideLayouts/slideLayout7.xml"/><Relationship Id="rId4" Type="http://schemas.openxmlformats.org/officeDocument/2006/relationships/image" Target="../media/image49.jpeg"/></Relationships>
</file>

<file path=ppt/slides/_rels/slide4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50.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hyperlink" Target="http://www.lkpp.go.id/#/publikasi" TargetMode="External"/><Relationship Id="rId4" Type="http://schemas.openxmlformats.org/officeDocument/2006/relationships/image" Target="../media/image51.png"/></Relationships>
</file>

<file path=ppt/slides/_rels/slide4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7.png"/><Relationship Id="rId1" Type="http://schemas.openxmlformats.org/officeDocument/2006/relationships/slideLayout" Target="../slideLayouts/slideLayout7.xml"/><Relationship Id="rId4" Type="http://schemas.openxmlformats.org/officeDocument/2006/relationships/image" Target="../media/image52.png"/></Relationships>
</file>

<file path=ppt/slides/_rels/slide4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53.png"/></Relationships>
</file>

<file path=ppt/slides/_rels/slide4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4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hyperlink" Target="http://www.lkpp.go.id/#/publikasi" TargetMode="External"/><Relationship Id="rId4" Type="http://schemas.openxmlformats.org/officeDocument/2006/relationships/image" Target="../media/image51.png"/></Relationships>
</file>

<file path=ppt/slides/_rels/slide4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55.png"/><Relationship Id="rId2" Type="http://schemas.openxmlformats.org/officeDocument/2006/relationships/image" Target="../media/image27.png"/><Relationship Id="rId1" Type="http://schemas.openxmlformats.org/officeDocument/2006/relationships/slideLayout" Target="../slideLayouts/slideLayout7.xml"/><Relationship Id="rId6" Type="http://schemas.openxmlformats.org/officeDocument/2006/relationships/image" Target="../media/image46.png"/><Relationship Id="rId5" Type="http://schemas.openxmlformats.org/officeDocument/2006/relationships/image" Target="../media/image43.png"/><Relationship Id="rId4" Type="http://schemas.openxmlformats.org/officeDocument/2006/relationships/image" Target="../media/image44.png"/></Relationships>
</file>

<file path=ppt/slides/_rels/slide5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7.png"/><Relationship Id="rId1" Type="http://schemas.openxmlformats.org/officeDocument/2006/relationships/slideLayout" Target="../slideLayouts/slideLayout7.xml"/><Relationship Id="rId4" Type="http://schemas.openxmlformats.org/officeDocument/2006/relationships/image" Target="../media/image56.png"/></Relationships>
</file>

<file path=ppt/slides/_rels/slide5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7.png"/><Relationship Id="rId1" Type="http://schemas.openxmlformats.org/officeDocument/2006/relationships/slideLayout" Target="../slideLayouts/slideLayout7.xml"/><Relationship Id="rId5" Type="http://schemas.openxmlformats.org/officeDocument/2006/relationships/image" Target="../media/image58.png"/><Relationship Id="rId4" Type="http://schemas.openxmlformats.org/officeDocument/2006/relationships/image" Target="../media/image57.png"/></Relationships>
</file>

<file path=ppt/slides/_rels/slide5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59.png"/></Relationships>
</file>

<file path=ppt/slides/_rels/slide5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jpeg"/><Relationship Id="rId1" Type="http://schemas.openxmlformats.org/officeDocument/2006/relationships/slideLayout" Target="../slideLayouts/slideLayout7.xml"/><Relationship Id="rId4" Type="http://schemas.openxmlformats.org/officeDocument/2006/relationships/image" Target="../media/image60.jpg"/></Relationships>
</file>

<file path=ppt/slides/_rels/slide58.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61.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5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jpeg"/><Relationship Id="rId1" Type="http://schemas.openxmlformats.org/officeDocument/2006/relationships/slideLayout" Target="../slideLayouts/slideLayout7.xml"/><Relationship Id="rId4" Type="http://schemas.openxmlformats.org/officeDocument/2006/relationships/image" Target="../media/image62.png"/></Relationships>
</file>

<file path=ppt/slides/_rels/slide6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7.png"/><Relationship Id="rId1" Type="http://schemas.openxmlformats.org/officeDocument/2006/relationships/slideLayout" Target="../slideLayouts/slideLayout7.xml"/><Relationship Id="rId4" Type="http://schemas.openxmlformats.org/officeDocument/2006/relationships/image" Target="../media/image63.png"/></Relationships>
</file>

<file path=ppt/slides/_rels/slide61.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27.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62.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image" Target="../media/image27.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6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7.png"/><Relationship Id="rId1" Type="http://schemas.openxmlformats.org/officeDocument/2006/relationships/slideLayout" Target="../slideLayouts/slideLayout7.xml"/><Relationship Id="rId4" Type="http://schemas.openxmlformats.org/officeDocument/2006/relationships/image" Target="../media/image66.png"/></Relationships>
</file>

<file path=ppt/slides/_rels/slide6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7.png"/><Relationship Id="rId1" Type="http://schemas.openxmlformats.org/officeDocument/2006/relationships/slideLayout" Target="../slideLayouts/slideLayout7.xml"/><Relationship Id="rId4" Type="http://schemas.openxmlformats.org/officeDocument/2006/relationships/image" Target="../media/image67.jpeg"/></Relationships>
</file>

<file path=ppt/slides/_rels/slide6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68.png"/></Relationships>
</file>

<file path=ppt/slides/_rels/slide6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69.png"/></Relationships>
</file>

<file path=ppt/slides/_rels/slide6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70.png"/></Relationships>
</file>

<file path=ppt/slides/_rels/slide6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71.png"/></Relationships>
</file>

<file path=ppt/slides/_rels/slide6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71.png"/></Relationships>
</file>

<file path=ppt/slides/_rels/slide70.xml.rels><?xml version="1.0" encoding="UTF-8" standalone="yes"?>
<Relationships xmlns="http://schemas.openxmlformats.org/package/2006/relationships"><Relationship Id="rId3" Type="http://schemas.openxmlformats.org/officeDocument/2006/relationships/image" Target="../media/image73.jpeg"/><Relationship Id="rId7" Type="http://schemas.openxmlformats.org/officeDocument/2006/relationships/image" Target="../media/image77.png"/><Relationship Id="rId2" Type="http://schemas.openxmlformats.org/officeDocument/2006/relationships/image" Target="../media/image72.jpeg"/><Relationship Id="rId1" Type="http://schemas.openxmlformats.org/officeDocument/2006/relationships/slideLayout" Target="../slideLayouts/slideLayout2.xml"/><Relationship Id="rId6" Type="http://schemas.openxmlformats.org/officeDocument/2006/relationships/image" Target="../media/image76.png"/><Relationship Id="rId5" Type="http://schemas.openxmlformats.org/officeDocument/2006/relationships/image" Target="../media/image75.png"/><Relationship Id="rId4" Type="http://schemas.openxmlformats.org/officeDocument/2006/relationships/image" Target="../media/image74.png"/></Relationships>
</file>

<file path=ppt/slides/_rels/slide71.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image" Target="../media/image72.jpe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image" Target="../media/image72.jpeg"/><Relationship Id="rId1" Type="http://schemas.openxmlformats.org/officeDocument/2006/relationships/slideLayout" Target="../slideLayouts/slideLayout7.xml"/><Relationship Id="rId4" Type="http://schemas.openxmlformats.org/officeDocument/2006/relationships/image" Target="../media/image79.jpg"/></Relationships>
</file>

<file path=ppt/slides/_rels/slide73.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B191B78-C757-4FAB-B996-9A4E5C19959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38100"/>
            <a:ext cx="18288001" cy="10303788"/>
          </a:xfrm>
          <a:prstGeom prst="rect">
            <a:avLst/>
          </a:prstGeom>
          <a:noFill/>
        </p:spPr>
      </p:pic>
      <p:pic>
        <p:nvPicPr>
          <p:cNvPr id="4" name="Picture 3">
            <a:extLst>
              <a:ext uri="{FF2B5EF4-FFF2-40B4-BE49-F238E27FC236}">
                <a16:creationId xmlns:a16="http://schemas.microsoft.com/office/drawing/2014/main" id="{C8D72A99-0734-426F-9E69-DF7867F0E83E}"/>
              </a:ext>
            </a:extLst>
          </p:cNvPr>
          <p:cNvPicPr>
            <a:picLocks noChangeAspect="1"/>
          </p:cNvPicPr>
          <p:nvPr/>
        </p:nvPicPr>
        <p:blipFill>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5867400" y="14288"/>
            <a:ext cx="12420600" cy="10303788"/>
          </a:xfrm>
          <a:prstGeom prst="rect">
            <a:avLst/>
          </a:prstGeom>
        </p:spPr>
      </p:pic>
      <p:pic>
        <p:nvPicPr>
          <p:cNvPr id="11" name="Picture 10">
            <a:extLst>
              <a:ext uri="{FF2B5EF4-FFF2-40B4-BE49-F238E27FC236}">
                <a16:creationId xmlns:a16="http://schemas.microsoft.com/office/drawing/2014/main" id="{A960688D-428B-4556-8253-3E3661BB00B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04800" y="349144"/>
            <a:ext cx="5356814" cy="1349975"/>
          </a:xfrm>
          <a:prstGeom prst="rect">
            <a:avLst/>
          </a:prstGeom>
        </p:spPr>
      </p:pic>
      <p:sp>
        <p:nvSpPr>
          <p:cNvPr id="8" name="object 2"/>
          <p:cNvSpPr/>
          <p:nvPr/>
        </p:nvSpPr>
        <p:spPr>
          <a:xfrm>
            <a:off x="-54734" y="3159828"/>
            <a:ext cx="10734675" cy="7127172"/>
          </a:xfrm>
          <a:custGeom>
            <a:avLst/>
            <a:gdLst/>
            <a:ahLst/>
            <a:cxnLst/>
            <a:rect l="l" t="t" r="r" b="b"/>
            <a:pathLst>
              <a:path w="12192000" h="2212975">
                <a:moveTo>
                  <a:pt x="12192000" y="0"/>
                </a:moveTo>
                <a:lnTo>
                  <a:pt x="0" y="0"/>
                </a:lnTo>
                <a:lnTo>
                  <a:pt x="0" y="2212848"/>
                </a:lnTo>
                <a:lnTo>
                  <a:pt x="12192000" y="2212848"/>
                </a:lnTo>
                <a:lnTo>
                  <a:pt x="12192000" y="0"/>
                </a:lnTo>
                <a:close/>
              </a:path>
            </a:pathLst>
          </a:custGeom>
          <a:solidFill>
            <a:srgbClr val="630404">
              <a:alpha val="90194"/>
            </a:srgbClr>
          </a:solidFill>
        </p:spPr>
        <p:txBody>
          <a:bodyPr wrap="square" lIns="0" tIns="0" rIns="0" bIns="0" rtlCol="0"/>
          <a:lstStyle/>
          <a:p>
            <a:pPr algn="ctr" defTabSz="914445"/>
            <a:endParaRPr lang="en-US" sz="3600" b="1" dirty="0">
              <a:solidFill>
                <a:srgbClr val="FFFFFF"/>
              </a:solidFill>
              <a:latin typeface="Avenir Next" panose="020B0503020202020204"/>
              <a:ea typeface="Avenir Next" charset="0"/>
              <a:cs typeface="Arial" panose="020B0604020202020204" pitchFamily="34" charset="0"/>
            </a:endParaRPr>
          </a:p>
          <a:p>
            <a:pPr algn="ctr" defTabSz="914445"/>
            <a:endParaRPr lang="en-US" sz="4000" b="1" dirty="0">
              <a:solidFill>
                <a:srgbClr val="FFFFFF"/>
              </a:solidFill>
              <a:latin typeface="Avenir Next" panose="020B0503020202020204"/>
              <a:ea typeface="Avenir Next" charset="0"/>
              <a:cs typeface="Arial" panose="020B0604020202020204" pitchFamily="34" charset="0"/>
            </a:endParaRPr>
          </a:p>
          <a:p>
            <a:pPr algn="ctr" defTabSz="914445"/>
            <a:endParaRPr lang="en-US" sz="4000" b="1" dirty="0">
              <a:solidFill>
                <a:srgbClr val="FFFFFF"/>
              </a:solidFill>
              <a:latin typeface="Avenir Next" panose="020B0503020202020204"/>
              <a:ea typeface="Avenir Next" charset="0"/>
              <a:cs typeface="Arial" panose="020B0604020202020204" pitchFamily="34" charset="0"/>
            </a:endParaRPr>
          </a:p>
          <a:p>
            <a:pPr algn="ctr" defTabSz="914445"/>
            <a:r>
              <a:rPr lang="en-US" sz="4000" b="1" dirty="0">
                <a:solidFill>
                  <a:srgbClr val="FFFFFF"/>
                </a:solidFill>
                <a:latin typeface="Avenir Next" panose="020B0503020202020204"/>
                <a:ea typeface="Avenir Next" charset="0"/>
                <a:cs typeface="Arial" panose="020B0604020202020204" pitchFamily="34" charset="0"/>
              </a:rPr>
              <a:t>REFORMASI PENGADAAN BARANG DAN JASA MENUJU REGULASI YANG LEBIH </a:t>
            </a:r>
            <a:r>
              <a:rPr lang="en-US" sz="4000" b="1" i="1" dirty="0">
                <a:solidFill>
                  <a:srgbClr val="FFFFFF"/>
                </a:solidFill>
                <a:latin typeface="Avenir Next" panose="020B0503020202020204"/>
                <a:ea typeface="Avenir Next" charset="0"/>
                <a:cs typeface="Arial" panose="020B0604020202020204" pitchFamily="34" charset="0"/>
              </a:rPr>
              <a:t>LEGITIMATE </a:t>
            </a:r>
            <a:r>
              <a:rPr lang="en-US" sz="4000" b="1" dirty="0">
                <a:solidFill>
                  <a:srgbClr val="FFFFFF"/>
                </a:solidFill>
                <a:latin typeface="Avenir Next" panose="020B0503020202020204"/>
                <a:ea typeface="Avenir Next" charset="0"/>
                <a:cs typeface="Arial" panose="020B0604020202020204" pitchFamily="34" charset="0"/>
              </a:rPr>
              <a:t>DAN PREVENTIF TERADAP PRAKTIK KORUPTIF</a:t>
            </a:r>
          </a:p>
          <a:p>
            <a:pPr algn="ctr" defTabSz="914445"/>
            <a:endParaRPr lang="en-US" sz="1400" b="1" dirty="0">
              <a:solidFill>
                <a:srgbClr val="FFFFFF"/>
              </a:solidFill>
              <a:latin typeface="Avenir Next" panose="020B0503020202020204"/>
              <a:ea typeface="Avenir Next" charset="0"/>
              <a:cs typeface="Arial" panose="020B0604020202020204" pitchFamily="34" charset="0"/>
            </a:endParaRPr>
          </a:p>
          <a:p>
            <a:pPr algn="ctr" defTabSz="914445"/>
            <a:r>
              <a:rPr lang="en-US" sz="3600" b="1" dirty="0">
                <a:solidFill>
                  <a:srgbClr val="FFFFFF"/>
                </a:solidFill>
                <a:latin typeface="Avenir Next" panose="020B0503020202020204"/>
                <a:ea typeface="Avenir Next" charset="0"/>
                <a:cs typeface="Arial" panose="020B0604020202020204" pitchFamily="34" charset="0"/>
              </a:rPr>
              <a:t>Prof. Denny </a:t>
            </a:r>
            <a:r>
              <a:rPr lang="en-US" sz="3600" b="1" dirty="0" err="1">
                <a:solidFill>
                  <a:srgbClr val="FFFFFF"/>
                </a:solidFill>
                <a:latin typeface="Avenir Next" panose="020B0503020202020204"/>
                <a:ea typeface="Avenir Next" charset="0"/>
                <a:cs typeface="Arial" panose="020B0604020202020204" pitchFamily="34" charset="0"/>
              </a:rPr>
              <a:t>Indrayana</a:t>
            </a:r>
            <a:r>
              <a:rPr lang="en-US" sz="3600" b="1" dirty="0">
                <a:solidFill>
                  <a:srgbClr val="FFFFFF"/>
                </a:solidFill>
                <a:latin typeface="Avenir Next" panose="020B0503020202020204"/>
                <a:ea typeface="Avenir Next" charset="0"/>
                <a:cs typeface="Arial" panose="020B0604020202020204" pitchFamily="34" charset="0"/>
              </a:rPr>
              <a:t>, S.H., LL.M., Ph.D.</a:t>
            </a:r>
          </a:p>
          <a:p>
            <a:pPr algn="ctr" defTabSz="914445"/>
            <a:r>
              <a:rPr lang="en-US" sz="2400" dirty="0">
                <a:solidFill>
                  <a:srgbClr val="FFFFFF"/>
                </a:solidFill>
                <a:latin typeface="Avenir Next" panose="020B0503020202020204"/>
                <a:ea typeface="Avenir Next" charset="0"/>
                <a:cs typeface="Arial" panose="020B0604020202020204" pitchFamily="34" charset="0"/>
              </a:rPr>
              <a:t>Guru </a:t>
            </a:r>
            <a:r>
              <a:rPr lang="en-US" sz="2400" dirty="0" err="1">
                <a:solidFill>
                  <a:srgbClr val="FFFFFF"/>
                </a:solidFill>
                <a:latin typeface="Avenir Next" panose="020B0503020202020204"/>
                <a:ea typeface="Avenir Next" charset="0"/>
                <a:cs typeface="Arial" panose="020B0604020202020204" pitchFamily="34" charset="0"/>
              </a:rPr>
              <a:t>Besar</a:t>
            </a:r>
            <a:r>
              <a:rPr lang="en-US" sz="2400" dirty="0">
                <a:solidFill>
                  <a:srgbClr val="FFFFFF"/>
                </a:solidFill>
                <a:latin typeface="Avenir Next" panose="020B0503020202020204"/>
                <a:ea typeface="Avenir Next" charset="0"/>
                <a:cs typeface="Arial" panose="020B0604020202020204" pitchFamily="34" charset="0"/>
              </a:rPr>
              <a:t> Hukum Tata Negara </a:t>
            </a:r>
          </a:p>
          <a:p>
            <a:pPr algn="ctr" defTabSz="914445"/>
            <a:r>
              <a:rPr lang="en-US" sz="2400" i="1" dirty="0">
                <a:solidFill>
                  <a:srgbClr val="FFFFFF"/>
                </a:solidFill>
                <a:latin typeface="Avenir Next" panose="020B0503020202020204"/>
                <a:ea typeface="Avenir Next" charset="0"/>
                <a:cs typeface="Arial" panose="020B0604020202020204" pitchFamily="34" charset="0"/>
              </a:rPr>
              <a:t>Senior</a:t>
            </a:r>
            <a:r>
              <a:rPr lang="en-US" sz="2400" dirty="0">
                <a:solidFill>
                  <a:srgbClr val="FFFFFF"/>
                </a:solidFill>
                <a:latin typeface="Avenir Next" panose="020B0503020202020204"/>
                <a:ea typeface="Avenir Next" charset="0"/>
                <a:cs typeface="Arial" panose="020B0604020202020204" pitchFamily="34" charset="0"/>
              </a:rPr>
              <a:t> </a:t>
            </a:r>
            <a:r>
              <a:rPr lang="en-US" sz="2400" i="1" dirty="0">
                <a:solidFill>
                  <a:srgbClr val="FFFFFF"/>
                </a:solidFill>
                <a:latin typeface="Avenir Next" panose="020B0503020202020204"/>
                <a:ea typeface="Avenir Next" charset="0"/>
                <a:cs typeface="Arial" panose="020B0604020202020204" pitchFamily="34" charset="0"/>
              </a:rPr>
              <a:t>Partner</a:t>
            </a:r>
            <a:r>
              <a:rPr lang="en-US" sz="2400" dirty="0">
                <a:solidFill>
                  <a:srgbClr val="FFFFFF"/>
                </a:solidFill>
                <a:latin typeface="Avenir Next" panose="020B0503020202020204"/>
                <a:ea typeface="Avenir Next" charset="0"/>
                <a:cs typeface="Arial" panose="020B0604020202020204" pitchFamily="34" charset="0"/>
              </a:rPr>
              <a:t> INTEGRITY </a:t>
            </a:r>
            <a:r>
              <a:rPr lang="en-US" sz="2400" i="1" dirty="0">
                <a:solidFill>
                  <a:srgbClr val="FFFFFF"/>
                </a:solidFill>
                <a:latin typeface="Avenir Next" panose="020B0503020202020204"/>
                <a:ea typeface="Avenir Next" charset="0"/>
                <a:cs typeface="Arial" panose="020B0604020202020204" pitchFamily="34" charset="0"/>
              </a:rPr>
              <a:t>Law Firm</a:t>
            </a:r>
          </a:p>
          <a:p>
            <a:pPr algn="ctr" defTabSz="914445"/>
            <a:endParaRPr lang="en-US" sz="1600" dirty="0">
              <a:solidFill>
                <a:srgbClr val="FFFFFF"/>
              </a:solidFill>
              <a:latin typeface="Avenir Next" panose="020B0503020202020204"/>
              <a:ea typeface="Avenir Next" charset="0"/>
              <a:cs typeface="Arial" panose="020B0604020202020204" pitchFamily="34" charset="0"/>
            </a:endParaRPr>
          </a:p>
          <a:p>
            <a:pPr algn="ctr" defTabSz="914445"/>
            <a:endParaRPr lang="en-US" sz="3600" dirty="0">
              <a:solidFill>
                <a:srgbClr val="FFFFFF"/>
              </a:solidFill>
              <a:latin typeface="Avenir Next" panose="020B0503020202020204"/>
              <a:ea typeface="Avenir Next" charset="0"/>
              <a:cs typeface="Arial" panose="020B0604020202020204" pitchFamily="34" charset="0"/>
            </a:endParaRPr>
          </a:p>
          <a:p>
            <a:pPr algn="ctr" defTabSz="914445"/>
            <a:r>
              <a:rPr lang="en-US" sz="3600" dirty="0">
                <a:solidFill>
                  <a:srgbClr val="FFFFFF"/>
                </a:solidFill>
                <a:latin typeface="Avenir Next" panose="020B0503020202020204"/>
                <a:ea typeface="Avenir Next" charset="0"/>
                <a:cs typeface="Arial" panose="020B0604020202020204" pitchFamily="34" charset="0"/>
              </a:rPr>
              <a:t>Melbourne, 9 September2022</a:t>
            </a:r>
          </a:p>
        </p:txBody>
      </p:sp>
    </p:spTree>
    <p:extLst>
      <p:ext uri="{BB962C8B-B14F-4D97-AF65-F5344CB8AC3E}">
        <p14:creationId xmlns:p14="http://schemas.microsoft.com/office/powerpoint/2010/main" val="745832730"/>
      </p:ext>
    </p:extLst>
  </p:cSld>
  <p:clrMapOvr>
    <a:masterClrMapping/>
  </p:clrMapOvr>
  <mc:AlternateContent xmlns:mc="http://schemas.openxmlformats.org/markup-compatibility/2006" xmlns:p14="http://schemas.microsoft.com/office/powerpoint/2010/main">
    <mc:Choice Requires="p14">
      <p:transition spd="slow">
        <p14:gallery dir="l"/>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6C49939D-0ECB-9ECD-B92F-ADA7B366E3A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2801" y="-38100"/>
            <a:ext cx="18303496" cy="10312518"/>
          </a:xfrm>
          <a:prstGeom prst="rect">
            <a:avLst/>
          </a:prstGeom>
          <a:noFill/>
        </p:spPr>
      </p:pic>
      <p:pic>
        <p:nvPicPr>
          <p:cNvPr id="5" name="Picture 4">
            <a:extLst>
              <a:ext uri="{FF2B5EF4-FFF2-40B4-BE49-F238E27FC236}">
                <a16:creationId xmlns:a16="http://schemas.microsoft.com/office/drawing/2014/main" id="{61886D11-03A6-4C14-21EE-D3040F54D75D}"/>
              </a:ext>
            </a:extLst>
          </p:cNvPr>
          <p:cNvPicPr>
            <a:picLocks noChangeAspect="1"/>
          </p:cNvPicPr>
          <p:nvPr/>
        </p:nvPicPr>
        <p:blipFill rotWithShape="1">
          <a:blip r:embed="rId4" cstate="email">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a:ext>
            </a:extLst>
          </a:blip>
          <a:srcRect l="21964" r="915" b="460"/>
          <a:stretch/>
        </p:blipFill>
        <p:spPr>
          <a:xfrm>
            <a:off x="11157478" y="1558715"/>
            <a:ext cx="5501252" cy="8069118"/>
          </a:xfrm>
          <a:prstGeom prst="rect">
            <a:avLst/>
          </a:prstGeom>
        </p:spPr>
      </p:pic>
      <p:pic>
        <p:nvPicPr>
          <p:cNvPr id="14" name="Picture 13">
            <a:extLst>
              <a:ext uri="{FF2B5EF4-FFF2-40B4-BE49-F238E27FC236}">
                <a16:creationId xmlns:a16="http://schemas.microsoft.com/office/drawing/2014/main" id="{8592FFB0-1AF3-4458-8C33-9394C4A15DDE}"/>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7170287" y="85349"/>
            <a:ext cx="1047510" cy="1046276"/>
          </a:xfrm>
          <a:prstGeom prst="rect">
            <a:avLst/>
          </a:prstGeom>
        </p:spPr>
      </p:pic>
      <p:sp>
        <p:nvSpPr>
          <p:cNvPr id="16" name="Rectangle 15">
            <a:extLst>
              <a:ext uri="{FF2B5EF4-FFF2-40B4-BE49-F238E27FC236}">
                <a16:creationId xmlns:a16="http://schemas.microsoft.com/office/drawing/2014/main" id="{D9E4BD40-13C6-4A96-8A8A-487EE6719228}"/>
              </a:ext>
            </a:extLst>
          </p:cNvPr>
          <p:cNvSpPr/>
          <p:nvPr/>
        </p:nvSpPr>
        <p:spPr>
          <a:xfrm rot="5400000">
            <a:off x="13057687" y="1016452"/>
            <a:ext cx="1700835" cy="8254095"/>
          </a:xfrm>
          <a:prstGeom prst="rect">
            <a:avLst/>
          </a:prstGeom>
          <a:solidFill>
            <a:srgbClr val="6405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p>
        </p:txBody>
      </p:sp>
      <p:sp>
        <p:nvSpPr>
          <p:cNvPr id="17" name="TextBox 16">
            <a:extLst>
              <a:ext uri="{FF2B5EF4-FFF2-40B4-BE49-F238E27FC236}">
                <a16:creationId xmlns:a16="http://schemas.microsoft.com/office/drawing/2014/main" id="{EFB47168-929D-0F4F-C317-282D538DCAB2}"/>
              </a:ext>
            </a:extLst>
          </p:cNvPr>
          <p:cNvSpPr txBox="1"/>
          <p:nvPr/>
        </p:nvSpPr>
        <p:spPr>
          <a:xfrm>
            <a:off x="3029803" y="9853684"/>
            <a:ext cx="9301459" cy="369332"/>
          </a:xfrm>
          <a:prstGeom prst="rect">
            <a:avLst/>
          </a:prstGeom>
          <a:noFill/>
        </p:spPr>
        <p:txBody>
          <a:bodyPr wrap="square">
            <a:spAutoFit/>
          </a:bodyPr>
          <a:lstStyle/>
          <a:p>
            <a:pPr algn="ctr" defTabSz="914490">
              <a:spcAft>
                <a:spcPts val="600"/>
              </a:spcAft>
              <a:defRPr/>
            </a:pPr>
            <a:r>
              <a:rPr lang="en-US" sz="1800" dirty="0">
                <a:solidFill>
                  <a:schemeClr val="tx1"/>
                </a:solidFill>
              </a:rPr>
              <a:t>denny@integritylawfirm.id</a:t>
            </a:r>
          </a:p>
        </p:txBody>
      </p:sp>
      <p:sp>
        <p:nvSpPr>
          <p:cNvPr id="12" name="Slide Number Placeholder 15">
            <a:extLst>
              <a:ext uri="{FF2B5EF4-FFF2-40B4-BE49-F238E27FC236}">
                <a16:creationId xmlns:a16="http://schemas.microsoft.com/office/drawing/2014/main" id="{97AAD066-80DD-4915-99B0-9F69B83E0531}"/>
              </a:ext>
            </a:extLst>
          </p:cNvPr>
          <p:cNvSpPr txBox="1">
            <a:spLocks/>
          </p:cNvSpPr>
          <p:nvPr/>
        </p:nvSpPr>
        <p:spPr>
          <a:xfrm>
            <a:off x="17537837" y="9627833"/>
            <a:ext cx="497315" cy="339402"/>
          </a:xfrm>
          <a:prstGeom prst="callout1">
            <a:avLst>
              <a:gd name="adj1" fmla="val 48702"/>
              <a:gd name="adj2" fmla="val 84708"/>
              <a:gd name="adj3" fmla="val 48210"/>
              <a:gd name="adj4" fmla="val 162974"/>
            </a:avLst>
          </a:prstGeom>
          <a:ln w="38100">
            <a:solidFill>
              <a:schemeClr val="tx1"/>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B42DF2D7-30B4-D046-BCCB-386CF9A49E74}" type="slidenum">
              <a:rPr lang="en-US" sz="2400" b="1"/>
              <a:pPr algn="ctr"/>
              <a:t>2</a:t>
            </a:fld>
            <a:endParaRPr lang="en-US" sz="2400" b="1" dirty="0"/>
          </a:p>
        </p:txBody>
      </p:sp>
      <p:sp>
        <p:nvSpPr>
          <p:cNvPr id="15" name="object 9"/>
          <p:cNvSpPr/>
          <p:nvPr/>
        </p:nvSpPr>
        <p:spPr>
          <a:xfrm>
            <a:off x="11564792" y="1131625"/>
            <a:ext cx="5501252" cy="8142948"/>
          </a:xfrm>
          <a:custGeom>
            <a:avLst/>
            <a:gdLst/>
            <a:ahLst/>
            <a:cxnLst/>
            <a:rect l="l" t="t" r="r" b="b"/>
            <a:pathLst>
              <a:path w="5273040" h="3508375">
                <a:moveTo>
                  <a:pt x="0" y="3508248"/>
                </a:moveTo>
                <a:lnTo>
                  <a:pt x="5273039" y="3508248"/>
                </a:lnTo>
                <a:lnTo>
                  <a:pt x="5273039" y="0"/>
                </a:lnTo>
                <a:lnTo>
                  <a:pt x="0" y="0"/>
                </a:lnTo>
                <a:lnTo>
                  <a:pt x="0" y="3508248"/>
                </a:lnTo>
                <a:close/>
              </a:path>
            </a:pathLst>
          </a:custGeom>
          <a:ln w="63500">
            <a:solidFill>
              <a:srgbClr val="630404"/>
            </a:solidFill>
          </a:ln>
        </p:spPr>
        <p:txBody>
          <a:bodyPr wrap="square" lIns="0" tIns="0" rIns="0" bIns="0" rtlCol="0"/>
          <a:lstStyle/>
          <a:p>
            <a:endParaRPr/>
          </a:p>
        </p:txBody>
      </p:sp>
      <p:sp>
        <p:nvSpPr>
          <p:cNvPr id="9" name="TextBox 8">
            <a:extLst>
              <a:ext uri="{FF2B5EF4-FFF2-40B4-BE49-F238E27FC236}">
                <a16:creationId xmlns:a16="http://schemas.microsoft.com/office/drawing/2014/main" id="{20179D9B-C5A7-4915-8DAC-7265CD0BCF71}"/>
              </a:ext>
            </a:extLst>
          </p:cNvPr>
          <p:cNvSpPr txBox="1"/>
          <p:nvPr/>
        </p:nvSpPr>
        <p:spPr>
          <a:xfrm>
            <a:off x="10156381" y="4543084"/>
            <a:ext cx="7720414" cy="1015663"/>
          </a:xfrm>
          <a:prstGeom prst="rect">
            <a:avLst/>
          </a:prstGeom>
          <a:noFill/>
        </p:spPr>
        <p:txBody>
          <a:bodyPr wrap="square" rtlCol="0">
            <a:spAutoFit/>
          </a:bodyPr>
          <a:lstStyle/>
          <a:p>
            <a:pPr algn="ctr"/>
            <a:r>
              <a:rPr lang="es-ES" sz="6000" b="1" dirty="0">
                <a:solidFill>
                  <a:schemeClr val="bg1"/>
                </a:solidFill>
                <a:latin typeface="Avenir Next" panose="020B0503020202020204"/>
                <a:cs typeface="Arial" panose="020B0604020202020204" pitchFamily="34" charset="0"/>
              </a:rPr>
              <a:t>Alur </a:t>
            </a:r>
            <a:r>
              <a:rPr lang="es-ES" sz="6000" b="1" dirty="0" err="1">
                <a:solidFill>
                  <a:schemeClr val="bg1"/>
                </a:solidFill>
                <a:latin typeface="Avenir Next" panose="020B0503020202020204"/>
                <a:cs typeface="Arial" panose="020B0604020202020204" pitchFamily="34" charset="0"/>
              </a:rPr>
              <a:t>Pembahasan</a:t>
            </a:r>
            <a:endParaRPr lang="es-ES" sz="6000" b="1" dirty="0">
              <a:solidFill>
                <a:schemeClr val="bg1"/>
              </a:solidFill>
              <a:latin typeface="Avenir Next" panose="020B0503020202020204"/>
              <a:cs typeface="Arial" panose="020B0604020202020204" pitchFamily="34" charset="0"/>
            </a:endParaRPr>
          </a:p>
        </p:txBody>
      </p:sp>
      <p:sp>
        <p:nvSpPr>
          <p:cNvPr id="22" name="object 6"/>
          <p:cNvSpPr txBox="1"/>
          <p:nvPr/>
        </p:nvSpPr>
        <p:spPr>
          <a:xfrm>
            <a:off x="956650" y="1711369"/>
            <a:ext cx="8859665" cy="6480131"/>
          </a:xfrm>
          <a:prstGeom prst="rect">
            <a:avLst/>
          </a:prstGeom>
        </p:spPr>
        <p:txBody>
          <a:bodyPr wrap="square" lIns="0" tIns="18415" rIns="0" bIns="0" rtlCol="0">
            <a:noAutofit/>
          </a:bodyPr>
          <a:lstStyle/>
          <a:p>
            <a:pPr marL="742950" indent="-742950">
              <a:buFont typeface="+mj-lt"/>
              <a:buAutoNum type="arabicPeriod"/>
            </a:pPr>
            <a:r>
              <a:rPr lang="en-US" sz="3600" b="1" dirty="0">
                <a:solidFill>
                  <a:srgbClr val="640505"/>
                </a:solidFill>
                <a:latin typeface="Avenir Next" panose="020B0503020202020204"/>
              </a:rPr>
              <a:t>Kesesuaian Materi Muatan Pengadaan Barang dan Jasa dengan Peraturan Presiden</a:t>
            </a:r>
          </a:p>
          <a:p>
            <a:pPr marL="742950" indent="-742950">
              <a:buFont typeface="+mj-lt"/>
              <a:buAutoNum type="arabicPeriod"/>
            </a:pPr>
            <a:endParaRPr lang="en-US" sz="3600" b="1" dirty="0">
              <a:solidFill>
                <a:srgbClr val="640505"/>
              </a:solidFill>
              <a:latin typeface="Avenir Next" panose="020B0503020202020204"/>
            </a:endParaRPr>
          </a:p>
          <a:p>
            <a:pPr marL="742950" indent="-742950">
              <a:buFont typeface="+mj-lt"/>
              <a:buAutoNum type="arabicPeriod"/>
            </a:pPr>
            <a:r>
              <a:rPr lang="en-US" sz="3600" b="1" dirty="0" err="1">
                <a:solidFill>
                  <a:srgbClr val="640505"/>
                </a:solidFill>
                <a:latin typeface="Avenir Next" panose="020B0503020202020204"/>
              </a:rPr>
              <a:t>Kebutuhan</a:t>
            </a:r>
            <a:r>
              <a:rPr lang="en-US" sz="3600" b="1" dirty="0">
                <a:solidFill>
                  <a:srgbClr val="640505"/>
                </a:solidFill>
                <a:latin typeface="Avenir Next" panose="020B0503020202020204"/>
              </a:rPr>
              <a:t> </a:t>
            </a:r>
            <a:r>
              <a:rPr lang="en-US" sz="3600" b="1" dirty="0" err="1">
                <a:solidFill>
                  <a:srgbClr val="640505"/>
                </a:solidFill>
                <a:latin typeface="Avenir Next" panose="020B0503020202020204"/>
              </a:rPr>
              <a:t>Naskah</a:t>
            </a:r>
            <a:r>
              <a:rPr lang="en-US" sz="3600" b="1" dirty="0">
                <a:solidFill>
                  <a:srgbClr val="640505"/>
                </a:solidFill>
                <a:latin typeface="Avenir Next" panose="020B0503020202020204"/>
              </a:rPr>
              <a:t> </a:t>
            </a:r>
            <a:r>
              <a:rPr lang="en-US" sz="3600" b="1" dirty="0" err="1">
                <a:solidFill>
                  <a:srgbClr val="640505"/>
                </a:solidFill>
                <a:latin typeface="Avenir Next" panose="020B0503020202020204"/>
              </a:rPr>
              <a:t>Akademik</a:t>
            </a:r>
            <a:r>
              <a:rPr lang="en-US" sz="3600" b="1" dirty="0">
                <a:solidFill>
                  <a:srgbClr val="640505"/>
                </a:solidFill>
                <a:latin typeface="Avenir Next" panose="020B0503020202020204"/>
              </a:rPr>
              <a:t> dan </a:t>
            </a:r>
            <a:r>
              <a:rPr lang="en-US" sz="3600" b="1" dirty="0" err="1">
                <a:solidFill>
                  <a:srgbClr val="640505"/>
                </a:solidFill>
                <a:latin typeface="Avenir Next" panose="020B0503020202020204"/>
              </a:rPr>
              <a:t>Rancangan</a:t>
            </a:r>
            <a:r>
              <a:rPr lang="en-US" sz="3600" b="1" dirty="0">
                <a:solidFill>
                  <a:srgbClr val="640505"/>
                </a:solidFill>
                <a:latin typeface="Avenir Next" panose="020B0503020202020204"/>
              </a:rPr>
              <a:t> </a:t>
            </a:r>
            <a:r>
              <a:rPr lang="en-US" sz="3600" b="1" dirty="0" err="1">
                <a:solidFill>
                  <a:srgbClr val="640505"/>
                </a:solidFill>
                <a:latin typeface="Avenir Next" panose="020B0503020202020204"/>
              </a:rPr>
              <a:t>Undang-Undang</a:t>
            </a:r>
            <a:r>
              <a:rPr lang="en-US" sz="3600" b="1" dirty="0">
                <a:solidFill>
                  <a:srgbClr val="640505"/>
                </a:solidFill>
                <a:latin typeface="Avenir Next" panose="020B0503020202020204"/>
              </a:rPr>
              <a:t> </a:t>
            </a:r>
            <a:r>
              <a:rPr lang="en-US" sz="3600" b="1" dirty="0" err="1">
                <a:solidFill>
                  <a:srgbClr val="640505"/>
                </a:solidFill>
                <a:latin typeface="Avenir Next" panose="020B0503020202020204"/>
              </a:rPr>
              <a:t>Tentang</a:t>
            </a:r>
            <a:r>
              <a:rPr lang="en-US" sz="3600" b="1" dirty="0">
                <a:solidFill>
                  <a:srgbClr val="640505"/>
                </a:solidFill>
                <a:latin typeface="Avenir Next" panose="020B0503020202020204"/>
              </a:rPr>
              <a:t>  </a:t>
            </a:r>
            <a:r>
              <a:rPr lang="en-US" sz="3600" b="1" dirty="0" err="1">
                <a:solidFill>
                  <a:srgbClr val="640505"/>
                </a:solidFill>
                <a:latin typeface="Avenir Next" panose="020B0503020202020204"/>
              </a:rPr>
              <a:t>Pengadaan</a:t>
            </a:r>
            <a:r>
              <a:rPr lang="en-US" sz="3600" b="1" dirty="0">
                <a:solidFill>
                  <a:srgbClr val="640505"/>
                </a:solidFill>
                <a:latin typeface="Avenir Next" panose="020B0503020202020204"/>
              </a:rPr>
              <a:t> </a:t>
            </a:r>
            <a:r>
              <a:rPr lang="en-US" sz="3600" b="1" dirty="0" err="1">
                <a:solidFill>
                  <a:srgbClr val="640505"/>
                </a:solidFill>
                <a:latin typeface="Avenir Next" panose="020B0503020202020204"/>
              </a:rPr>
              <a:t>Barang</a:t>
            </a:r>
            <a:r>
              <a:rPr lang="en-US" sz="3600" b="1" dirty="0">
                <a:solidFill>
                  <a:srgbClr val="640505"/>
                </a:solidFill>
                <a:latin typeface="Avenir Next" panose="020B0503020202020204"/>
              </a:rPr>
              <a:t>/Jasa Publik</a:t>
            </a:r>
          </a:p>
          <a:p>
            <a:pPr marL="742950" indent="-742950">
              <a:buFont typeface="+mj-lt"/>
              <a:buAutoNum type="arabicPeriod"/>
            </a:pPr>
            <a:endParaRPr lang="en-US" sz="3600" b="1" dirty="0">
              <a:solidFill>
                <a:srgbClr val="640505"/>
              </a:solidFill>
              <a:latin typeface="Avenir Next" panose="020B0503020202020204"/>
            </a:endParaRPr>
          </a:p>
          <a:p>
            <a:pPr marL="742950" indent="-742950">
              <a:buFont typeface="+mj-lt"/>
              <a:buAutoNum type="arabicPeriod"/>
            </a:pPr>
            <a:r>
              <a:rPr lang="en-US" sz="3600" b="1" dirty="0" err="1">
                <a:solidFill>
                  <a:srgbClr val="640505"/>
                </a:solidFill>
                <a:latin typeface="Avenir Next" panose="020B0503020202020204"/>
              </a:rPr>
              <a:t>Pengaturan</a:t>
            </a:r>
            <a:r>
              <a:rPr lang="en-US" sz="3600" b="1" dirty="0">
                <a:solidFill>
                  <a:srgbClr val="640505"/>
                </a:solidFill>
                <a:latin typeface="Avenir Next" panose="020B0503020202020204"/>
              </a:rPr>
              <a:t> Barang dan Jasa di Sektor Badan Usaha Milik Negara</a:t>
            </a:r>
          </a:p>
          <a:p>
            <a:pPr marL="742950" indent="-742950">
              <a:buFont typeface="+mj-lt"/>
              <a:buAutoNum type="arabicPeriod"/>
            </a:pPr>
            <a:endParaRPr lang="en-US" sz="3600" b="1" dirty="0">
              <a:solidFill>
                <a:srgbClr val="640505"/>
              </a:solidFill>
              <a:latin typeface="Avenir Next" panose="020B0503020202020204"/>
            </a:endParaRPr>
          </a:p>
          <a:p>
            <a:pPr marL="742950" indent="-742950">
              <a:buFont typeface="+mj-lt"/>
              <a:buAutoNum type="arabicPeriod"/>
            </a:pPr>
            <a:r>
              <a:rPr lang="en-US" sz="3600" b="1" dirty="0">
                <a:solidFill>
                  <a:srgbClr val="640505"/>
                </a:solidFill>
                <a:latin typeface="Avenir Next" panose="020B0503020202020204"/>
              </a:rPr>
              <a:t>Korupsi di Sektor Pengadaan Barang dan Jasa</a:t>
            </a:r>
          </a:p>
          <a:p>
            <a:pPr marL="742950" indent="-742950">
              <a:buFont typeface="+mj-lt"/>
              <a:buAutoNum type="arabicPeriod"/>
            </a:pPr>
            <a:endParaRPr lang="en-US" sz="3600" b="1" dirty="0">
              <a:solidFill>
                <a:srgbClr val="640505"/>
              </a:solidFill>
              <a:latin typeface="Avenir Next" panose="020B0503020202020204"/>
            </a:endParaRPr>
          </a:p>
          <a:p>
            <a:endParaRPr lang="en-US" sz="3600" b="1" dirty="0">
              <a:solidFill>
                <a:srgbClr val="640505"/>
              </a:solidFill>
              <a:latin typeface="Avenir Next" panose="020B0503020202020204"/>
            </a:endParaRPr>
          </a:p>
        </p:txBody>
      </p:sp>
    </p:spTree>
    <p:extLst>
      <p:ext uri="{BB962C8B-B14F-4D97-AF65-F5344CB8AC3E}">
        <p14:creationId xmlns:p14="http://schemas.microsoft.com/office/powerpoint/2010/main" val="770606297"/>
      </p:ext>
    </p:extLst>
  </p:cSld>
  <p:clrMapOvr>
    <a:masterClrMapping/>
  </p:clrMapOvr>
  <mc:AlternateContent xmlns:mc="http://schemas.openxmlformats.org/markup-compatibility/2006" xmlns:p14="http://schemas.microsoft.com/office/powerpoint/2010/main">
    <mc:Choice Requires="p14">
      <p:transition spd="slow">
        <p14:gallery dir="l"/>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1" y="0"/>
            <a:ext cx="18287999" cy="10286994"/>
          </a:xfrm>
          <a:prstGeom prst="rect">
            <a:avLst/>
          </a:prstGeom>
          <a:blipFill>
            <a:blip r:embed="rId2" cstate="print"/>
            <a:stretch>
              <a:fillRect/>
            </a:stretch>
          </a:blipFill>
        </p:spPr>
        <p:txBody>
          <a:bodyPr wrap="square" lIns="0" tIns="0" rIns="0" bIns="0" rtlCol="0">
            <a:noAutofit/>
          </a:bodyPr>
          <a:lstStyle/>
          <a:p>
            <a:endParaRPr sz="2700"/>
          </a:p>
        </p:txBody>
      </p:sp>
      <p:sp>
        <p:nvSpPr>
          <p:cNvPr id="6" name="object 6"/>
          <p:cNvSpPr/>
          <p:nvPr/>
        </p:nvSpPr>
        <p:spPr>
          <a:xfrm>
            <a:off x="1" y="3657597"/>
            <a:ext cx="18287999" cy="2971800"/>
          </a:xfrm>
          <a:custGeom>
            <a:avLst/>
            <a:gdLst/>
            <a:ahLst/>
            <a:cxnLst/>
            <a:rect l="l" t="t" r="r" b="b"/>
            <a:pathLst>
              <a:path w="12191999" h="1981200">
                <a:moveTo>
                  <a:pt x="12191999" y="1981200"/>
                </a:moveTo>
                <a:lnTo>
                  <a:pt x="12191999" y="0"/>
                </a:lnTo>
                <a:lnTo>
                  <a:pt x="0" y="0"/>
                </a:lnTo>
                <a:lnTo>
                  <a:pt x="0" y="1981200"/>
                </a:lnTo>
                <a:lnTo>
                  <a:pt x="12191999" y="1981200"/>
                </a:lnTo>
                <a:close/>
              </a:path>
            </a:pathLst>
          </a:custGeom>
          <a:solidFill>
            <a:srgbClr val="630404">
              <a:alpha val="90200"/>
            </a:srgbClr>
          </a:solidFill>
        </p:spPr>
        <p:txBody>
          <a:bodyPr wrap="square" lIns="0" tIns="0" rIns="0" bIns="0" rtlCol="0">
            <a:noAutofit/>
          </a:bodyPr>
          <a:lstStyle/>
          <a:p>
            <a:endParaRPr sz="2700"/>
          </a:p>
        </p:txBody>
      </p:sp>
      <p:sp>
        <p:nvSpPr>
          <p:cNvPr id="7" name="object 7"/>
          <p:cNvSpPr/>
          <p:nvPr/>
        </p:nvSpPr>
        <p:spPr>
          <a:xfrm>
            <a:off x="2308860" y="3280411"/>
            <a:ext cx="14104620" cy="3726179"/>
          </a:xfrm>
          <a:custGeom>
            <a:avLst/>
            <a:gdLst/>
            <a:ahLst/>
            <a:cxnLst/>
            <a:rect l="l" t="t" r="r" b="b"/>
            <a:pathLst>
              <a:path w="9403080" h="2484119">
                <a:moveTo>
                  <a:pt x="0" y="2484119"/>
                </a:moveTo>
                <a:lnTo>
                  <a:pt x="9403080" y="2484119"/>
                </a:lnTo>
                <a:lnTo>
                  <a:pt x="9403080" y="0"/>
                </a:lnTo>
                <a:lnTo>
                  <a:pt x="0" y="0"/>
                </a:lnTo>
                <a:lnTo>
                  <a:pt x="0" y="2484119"/>
                </a:lnTo>
                <a:close/>
              </a:path>
            </a:pathLst>
          </a:custGeom>
          <a:ln w="76200">
            <a:solidFill>
              <a:srgbClr val="FFFFFF"/>
            </a:solidFill>
          </a:ln>
        </p:spPr>
        <p:txBody>
          <a:bodyPr wrap="square" lIns="0" tIns="0" rIns="0" bIns="0" rtlCol="0">
            <a:noAutofit/>
          </a:bodyPr>
          <a:lstStyle/>
          <a:p>
            <a:endParaRPr sz="2700"/>
          </a:p>
        </p:txBody>
      </p:sp>
      <p:sp>
        <p:nvSpPr>
          <p:cNvPr id="8" name="object 8"/>
          <p:cNvSpPr/>
          <p:nvPr/>
        </p:nvSpPr>
        <p:spPr>
          <a:xfrm>
            <a:off x="16668750" y="-7618"/>
            <a:ext cx="1600200" cy="1729739"/>
          </a:xfrm>
          <a:prstGeom prst="rect">
            <a:avLst/>
          </a:prstGeom>
          <a:blipFill>
            <a:blip r:embed="rId3" cstate="print"/>
            <a:stretch>
              <a:fillRect/>
            </a:stretch>
          </a:blipFill>
        </p:spPr>
        <p:txBody>
          <a:bodyPr wrap="square" lIns="0" tIns="0" rIns="0" bIns="0" rtlCol="0">
            <a:noAutofit/>
          </a:bodyPr>
          <a:lstStyle/>
          <a:p>
            <a:endParaRPr sz="2700"/>
          </a:p>
        </p:txBody>
      </p:sp>
      <p:sp>
        <p:nvSpPr>
          <p:cNvPr id="9" name="object 9"/>
          <p:cNvSpPr/>
          <p:nvPr/>
        </p:nvSpPr>
        <p:spPr>
          <a:xfrm>
            <a:off x="17947006" y="9774573"/>
            <a:ext cx="340994" cy="819"/>
          </a:xfrm>
          <a:custGeom>
            <a:avLst/>
            <a:gdLst/>
            <a:ahLst/>
            <a:cxnLst/>
            <a:rect l="l" t="t" r="r" b="b"/>
            <a:pathLst>
              <a:path w="227329" h="546">
                <a:moveTo>
                  <a:pt x="227329" y="0"/>
                </a:moveTo>
                <a:lnTo>
                  <a:pt x="0" y="546"/>
                </a:lnTo>
                <a:lnTo>
                  <a:pt x="227329" y="0"/>
                </a:lnTo>
              </a:path>
            </a:pathLst>
          </a:custGeom>
          <a:ln w="38100">
            <a:solidFill>
              <a:srgbClr val="FFFFFF"/>
            </a:solidFill>
          </a:ln>
        </p:spPr>
        <p:txBody>
          <a:bodyPr wrap="square" lIns="0" tIns="0" rIns="0" bIns="0" rtlCol="0">
            <a:noAutofit/>
          </a:bodyPr>
          <a:lstStyle/>
          <a:p>
            <a:endParaRPr sz="2700"/>
          </a:p>
        </p:txBody>
      </p:sp>
      <p:sp>
        <p:nvSpPr>
          <p:cNvPr id="4" name="object 4"/>
          <p:cNvSpPr txBox="1"/>
          <p:nvPr/>
        </p:nvSpPr>
        <p:spPr>
          <a:xfrm>
            <a:off x="17564672" y="9634180"/>
            <a:ext cx="396210" cy="343376"/>
          </a:xfrm>
          <a:prstGeom prst="rect">
            <a:avLst/>
          </a:prstGeom>
        </p:spPr>
        <p:txBody>
          <a:bodyPr wrap="square" lIns="0" tIns="16193" rIns="0" bIns="0" rtlCol="0">
            <a:noAutofit/>
          </a:bodyPr>
          <a:lstStyle/>
          <a:p>
            <a:pPr marL="19050">
              <a:lnSpc>
                <a:spcPts val="2550"/>
              </a:lnSpc>
            </a:pPr>
            <a:r>
              <a:rPr lang="en-US" sz="2400" b="1" spc="14" dirty="0">
                <a:solidFill>
                  <a:srgbClr val="FFFFFF"/>
                </a:solidFill>
                <a:latin typeface="Calibri"/>
                <a:cs typeface="Calibri"/>
              </a:rPr>
              <a:t>3</a:t>
            </a:r>
            <a:endParaRPr sz="2400" dirty="0">
              <a:latin typeface="Calibri"/>
              <a:cs typeface="Calibri"/>
            </a:endParaRPr>
          </a:p>
        </p:txBody>
      </p:sp>
      <p:sp>
        <p:nvSpPr>
          <p:cNvPr id="2" name="object 2"/>
          <p:cNvSpPr txBox="1"/>
          <p:nvPr/>
        </p:nvSpPr>
        <p:spPr>
          <a:xfrm>
            <a:off x="2308860" y="3280411"/>
            <a:ext cx="14104620" cy="3726179"/>
          </a:xfrm>
          <a:prstGeom prst="rect">
            <a:avLst/>
          </a:prstGeom>
        </p:spPr>
        <p:txBody>
          <a:bodyPr wrap="square" lIns="0" tIns="0" rIns="0" bIns="0" rtlCol="0">
            <a:noAutofit/>
          </a:bodyPr>
          <a:lstStyle/>
          <a:p>
            <a:pPr>
              <a:lnSpc>
                <a:spcPts val="1500"/>
              </a:lnSpc>
            </a:pPr>
            <a:endParaRPr sz="6000" dirty="0">
              <a:latin typeface="Calibri"/>
              <a:cs typeface="Calibri"/>
            </a:endParaRPr>
          </a:p>
        </p:txBody>
      </p:sp>
      <p:sp>
        <p:nvSpPr>
          <p:cNvPr id="10" name="TextBox 9">
            <a:extLst>
              <a:ext uri="{FF2B5EF4-FFF2-40B4-BE49-F238E27FC236}">
                <a16:creationId xmlns:a16="http://schemas.microsoft.com/office/drawing/2014/main" id="{88FADF2F-7263-5BD4-8B97-F61B99DF0319}"/>
              </a:ext>
            </a:extLst>
          </p:cNvPr>
          <p:cNvSpPr txBox="1"/>
          <p:nvPr/>
        </p:nvSpPr>
        <p:spPr>
          <a:xfrm>
            <a:off x="4722124" y="9908274"/>
            <a:ext cx="9177745" cy="369332"/>
          </a:xfrm>
          <a:prstGeom prst="rect">
            <a:avLst/>
          </a:prstGeom>
          <a:noFill/>
        </p:spPr>
        <p:txBody>
          <a:bodyPr wrap="square">
            <a:spAutoFit/>
          </a:bodyPr>
          <a:lstStyle/>
          <a:p>
            <a:pPr algn="ctr" defTabSz="914490">
              <a:spcAft>
                <a:spcPts val="600"/>
              </a:spcAft>
              <a:defRPr/>
            </a:pPr>
            <a:r>
              <a:rPr lang="en-US" sz="1800" dirty="0">
                <a:solidFill>
                  <a:schemeClr val="bg1"/>
                </a:solidFill>
              </a:rPr>
              <a:t>denny@integritylawfirm.id</a:t>
            </a:r>
          </a:p>
        </p:txBody>
      </p:sp>
      <p:sp>
        <p:nvSpPr>
          <p:cNvPr id="3" name="object 10">
            <a:extLst>
              <a:ext uri="{FF2B5EF4-FFF2-40B4-BE49-F238E27FC236}">
                <a16:creationId xmlns:a16="http://schemas.microsoft.com/office/drawing/2014/main" id="{CEAF3AE6-850D-E85C-52F8-8F0466CA39A8}"/>
              </a:ext>
            </a:extLst>
          </p:cNvPr>
          <p:cNvSpPr txBox="1"/>
          <p:nvPr/>
        </p:nvSpPr>
        <p:spPr>
          <a:xfrm>
            <a:off x="1893449" y="4322848"/>
            <a:ext cx="14935441" cy="1641297"/>
          </a:xfrm>
          <a:prstGeom prst="rect">
            <a:avLst/>
          </a:prstGeom>
        </p:spPr>
        <p:txBody>
          <a:bodyPr wrap="square" lIns="0" tIns="42863" rIns="0" bIns="0" rtlCol="0" anchor="ctr">
            <a:noAutofit/>
          </a:bodyPr>
          <a:lstStyle/>
          <a:p>
            <a:pPr marL="19050" marR="78618" algn="ctr">
              <a:lnSpc>
                <a:spcPts val="6750"/>
              </a:lnSpc>
            </a:pPr>
            <a:r>
              <a:rPr lang="en-US" sz="4800" b="1" dirty="0">
                <a:solidFill>
                  <a:schemeClr val="bg1"/>
                </a:solidFill>
                <a:latin typeface="Avenir Next" panose="020B0503020202020204"/>
              </a:rPr>
              <a:t>1| </a:t>
            </a:r>
            <a:r>
              <a:rPr lang="en-US" sz="4800" b="1" dirty="0" err="1">
                <a:solidFill>
                  <a:schemeClr val="bg1"/>
                </a:solidFill>
                <a:latin typeface="Avenir Next" panose="020B0503020202020204"/>
              </a:rPr>
              <a:t>Kesesuaian</a:t>
            </a:r>
            <a:r>
              <a:rPr lang="en-US" sz="4800" b="1" dirty="0">
                <a:solidFill>
                  <a:schemeClr val="bg1"/>
                </a:solidFill>
                <a:latin typeface="Avenir Next" panose="020B0503020202020204"/>
              </a:rPr>
              <a:t> </a:t>
            </a:r>
            <a:r>
              <a:rPr lang="en-US" sz="4800" b="1" dirty="0" err="1">
                <a:solidFill>
                  <a:schemeClr val="bg1"/>
                </a:solidFill>
                <a:latin typeface="Avenir Next" panose="020B0503020202020204"/>
              </a:rPr>
              <a:t>Materi</a:t>
            </a:r>
            <a:r>
              <a:rPr lang="en-US" sz="4800" b="1" dirty="0">
                <a:solidFill>
                  <a:schemeClr val="bg1"/>
                </a:solidFill>
                <a:latin typeface="Avenir Next" panose="020B0503020202020204"/>
              </a:rPr>
              <a:t> </a:t>
            </a:r>
            <a:r>
              <a:rPr lang="en-US" sz="4800" b="1" dirty="0" err="1">
                <a:solidFill>
                  <a:schemeClr val="bg1"/>
                </a:solidFill>
                <a:latin typeface="Avenir Next" panose="020B0503020202020204"/>
              </a:rPr>
              <a:t>Muatan</a:t>
            </a:r>
            <a:r>
              <a:rPr lang="en-US" sz="4800" b="1" dirty="0">
                <a:solidFill>
                  <a:schemeClr val="bg1"/>
                </a:solidFill>
                <a:latin typeface="Avenir Next" panose="020B0503020202020204"/>
              </a:rPr>
              <a:t> </a:t>
            </a:r>
            <a:r>
              <a:rPr lang="en-US" sz="4800" b="1" dirty="0" err="1">
                <a:solidFill>
                  <a:schemeClr val="bg1"/>
                </a:solidFill>
                <a:latin typeface="Avenir Next" panose="020B0503020202020204"/>
              </a:rPr>
              <a:t>Pengadaan</a:t>
            </a:r>
            <a:r>
              <a:rPr lang="en-US" sz="4800" b="1" dirty="0">
                <a:solidFill>
                  <a:schemeClr val="bg1"/>
                </a:solidFill>
                <a:latin typeface="Avenir Next" panose="020B0503020202020204"/>
              </a:rPr>
              <a:t> </a:t>
            </a:r>
            <a:r>
              <a:rPr lang="en-US" sz="4800" b="1" dirty="0" err="1">
                <a:solidFill>
                  <a:schemeClr val="bg1"/>
                </a:solidFill>
                <a:latin typeface="Avenir Next" panose="020B0503020202020204"/>
              </a:rPr>
              <a:t>Barang</a:t>
            </a:r>
            <a:r>
              <a:rPr lang="en-US" sz="4800" b="1" dirty="0">
                <a:solidFill>
                  <a:schemeClr val="bg1"/>
                </a:solidFill>
                <a:latin typeface="Avenir Next" panose="020B0503020202020204"/>
              </a:rPr>
              <a:t> </a:t>
            </a:r>
          </a:p>
          <a:p>
            <a:pPr marL="19050" marR="78618" algn="ctr">
              <a:lnSpc>
                <a:spcPts val="6750"/>
              </a:lnSpc>
            </a:pPr>
            <a:r>
              <a:rPr lang="en-US" sz="4800" b="1" dirty="0">
                <a:solidFill>
                  <a:schemeClr val="bg1"/>
                </a:solidFill>
                <a:latin typeface="Avenir Next" panose="020B0503020202020204"/>
              </a:rPr>
              <a:t>dan Jasa dengan </a:t>
            </a:r>
            <a:r>
              <a:rPr lang="en-US" sz="4800" b="1" dirty="0" err="1">
                <a:solidFill>
                  <a:schemeClr val="bg1"/>
                </a:solidFill>
                <a:latin typeface="Avenir Next" panose="020B0503020202020204"/>
              </a:rPr>
              <a:t>Materi</a:t>
            </a:r>
            <a:r>
              <a:rPr lang="en-US" sz="4800" b="1" dirty="0">
                <a:solidFill>
                  <a:schemeClr val="bg1"/>
                </a:solidFill>
                <a:latin typeface="Avenir Next" panose="020B0503020202020204"/>
              </a:rPr>
              <a:t> </a:t>
            </a:r>
            <a:r>
              <a:rPr lang="en-US" sz="4800" b="1" dirty="0" err="1">
                <a:solidFill>
                  <a:schemeClr val="bg1"/>
                </a:solidFill>
                <a:latin typeface="Avenir Next" panose="020B0503020202020204"/>
              </a:rPr>
              <a:t>Muatan</a:t>
            </a:r>
            <a:r>
              <a:rPr lang="en-US" sz="4800" b="1" dirty="0">
                <a:solidFill>
                  <a:schemeClr val="bg1"/>
                </a:solidFill>
                <a:latin typeface="Avenir Next" panose="020B0503020202020204"/>
              </a:rPr>
              <a:t> </a:t>
            </a:r>
            <a:r>
              <a:rPr lang="en-US" sz="4800" b="1" dirty="0" err="1">
                <a:solidFill>
                  <a:schemeClr val="bg1"/>
                </a:solidFill>
                <a:latin typeface="Avenir Next" panose="020B0503020202020204"/>
              </a:rPr>
              <a:t>Peraturan</a:t>
            </a:r>
            <a:r>
              <a:rPr lang="en-US" sz="4800" b="1" dirty="0">
                <a:solidFill>
                  <a:schemeClr val="bg1"/>
                </a:solidFill>
                <a:latin typeface="Avenir Next" panose="020B0503020202020204"/>
              </a:rPr>
              <a:t> </a:t>
            </a:r>
            <a:r>
              <a:rPr lang="en-US" sz="4800" b="1" dirty="0" err="1">
                <a:solidFill>
                  <a:schemeClr val="bg1"/>
                </a:solidFill>
                <a:latin typeface="Avenir Next" panose="020B0503020202020204"/>
              </a:rPr>
              <a:t>Presiden</a:t>
            </a:r>
            <a:endParaRPr lang="en-US" sz="4800" b="1" dirty="0">
              <a:solidFill>
                <a:schemeClr val="bg1"/>
              </a:solidFill>
              <a:latin typeface="Avenir Next" panose="020B0503020202020204"/>
            </a:endParaRPr>
          </a:p>
        </p:txBody>
      </p:sp>
    </p:spTree>
    <p:extLst>
      <p:ext uri="{BB962C8B-B14F-4D97-AF65-F5344CB8AC3E}">
        <p14:creationId xmlns:p14="http://schemas.microsoft.com/office/powerpoint/2010/main" val="15080040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623634A9-9F61-BD46-9532-F6BC46A5286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5400000">
            <a:off x="3995861" y="-3986705"/>
            <a:ext cx="10296287" cy="18288003"/>
          </a:xfrm>
          <a:prstGeom prst="rect">
            <a:avLst/>
          </a:prstGeom>
        </p:spPr>
      </p:pic>
      <p:grpSp>
        <p:nvGrpSpPr>
          <p:cNvPr id="2" name="Group 2"/>
          <p:cNvGrpSpPr/>
          <p:nvPr/>
        </p:nvGrpSpPr>
        <p:grpSpPr>
          <a:xfrm>
            <a:off x="7394676" y="609659"/>
            <a:ext cx="10790439" cy="3827913"/>
            <a:chOff x="0" y="-9525"/>
            <a:chExt cx="13526039" cy="3168200"/>
          </a:xfrm>
        </p:grpSpPr>
        <p:sp>
          <p:nvSpPr>
            <p:cNvPr id="3" name="TextBox 3"/>
            <p:cNvSpPr txBox="1"/>
            <p:nvPr/>
          </p:nvSpPr>
          <p:spPr>
            <a:xfrm>
              <a:off x="0" y="-9525"/>
              <a:ext cx="13526039" cy="774974"/>
            </a:xfrm>
            <a:prstGeom prst="rect">
              <a:avLst/>
            </a:prstGeom>
          </p:spPr>
          <p:txBody>
            <a:bodyPr lIns="0" tIns="0" rIns="0" bIns="0" rtlCol="0" anchor="t">
              <a:spAutoFit/>
            </a:bodyPr>
            <a:lstStyle/>
            <a:p>
              <a:pPr>
                <a:lnSpc>
                  <a:spcPts val="8400"/>
                </a:lnSpc>
              </a:pPr>
              <a:r>
                <a:rPr lang="en-GB" sz="4400" b="1" i="1" spc="210" dirty="0" err="1">
                  <a:solidFill>
                    <a:srgbClr val="800000"/>
                  </a:solidFill>
                  <a:latin typeface="Arial" panose="020B0604020202020204" pitchFamily="34" charset="0"/>
                  <a:ea typeface="Helvetica" charset="0"/>
                  <a:cs typeface="Arial" panose="020B0604020202020204" pitchFamily="34" charset="0"/>
                </a:rPr>
                <a:t>Stufentheorie</a:t>
              </a:r>
              <a:r>
                <a:rPr lang="en-GB" sz="4400" b="1" i="1" spc="210" dirty="0">
                  <a:solidFill>
                    <a:srgbClr val="800000"/>
                  </a:solidFill>
                  <a:latin typeface="Arial" panose="020B0604020202020204" pitchFamily="34" charset="0"/>
                  <a:ea typeface="Helvetica" charset="0"/>
                  <a:cs typeface="Arial" panose="020B0604020202020204" pitchFamily="34" charset="0"/>
                </a:rPr>
                <a:t> – Hans </a:t>
              </a:r>
              <a:r>
                <a:rPr lang="en-GB" sz="4400" b="1" i="1" spc="210" dirty="0" err="1">
                  <a:solidFill>
                    <a:srgbClr val="800000"/>
                  </a:solidFill>
                  <a:latin typeface="Arial" panose="020B0604020202020204" pitchFamily="34" charset="0"/>
                  <a:ea typeface="Helvetica" charset="0"/>
                  <a:cs typeface="Arial" panose="020B0604020202020204" pitchFamily="34" charset="0"/>
                </a:rPr>
                <a:t>Kelsen</a:t>
              </a:r>
              <a:endParaRPr lang="en-US" sz="4400" b="1" i="1" spc="210" dirty="0">
                <a:solidFill>
                  <a:srgbClr val="800000"/>
                </a:solidFill>
                <a:latin typeface="Arial" panose="020B0604020202020204" pitchFamily="34" charset="0"/>
                <a:ea typeface="Helvetica" charset="0"/>
                <a:cs typeface="Arial" panose="020B0604020202020204" pitchFamily="34" charset="0"/>
              </a:endParaRPr>
            </a:p>
          </p:txBody>
        </p:sp>
        <p:sp>
          <p:nvSpPr>
            <p:cNvPr id="5" name="TextBox 5"/>
            <p:cNvSpPr txBox="1"/>
            <p:nvPr/>
          </p:nvSpPr>
          <p:spPr>
            <a:xfrm>
              <a:off x="124529" y="2713475"/>
              <a:ext cx="12761897" cy="445200"/>
            </a:xfrm>
            <a:prstGeom prst="rect">
              <a:avLst/>
            </a:prstGeom>
          </p:spPr>
          <p:txBody>
            <a:bodyPr wrap="square" lIns="0" tIns="0" rIns="0" bIns="0" rtlCol="0" anchor="t">
              <a:spAutoFit/>
            </a:bodyPr>
            <a:lstStyle/>
            <a:p>
              <a:pPr marL="742988" indent="-742988">
                <a:lnSpc>
                  <a:spcPts val="4500"/>
                </a:lnSpc>
                <a:buFont typeface="+mj-lt"/>
                <a:buAutoNum type="arabicPeriod"/>
              </a:pPr>
              <a:endParaRPr lang="en-US" sz="3600" i="1" dirty="0">
                <a:solidFill>
                  <a:srgbClr val="800000"/>
                </a:solidFill>
                <a:latin typeface="Arial" panose="020B0604020202020204" pitchFamily="34" charset="0"/>
                <a:ea typeface="Avenir Next" charset="0"/>
                <a:cs typeface="Arial" panose="020B0604020202020204" pitchFamily="34" charset="0"/>
              </a:endParaRPr>
            </a:p>
          </p:txBody>
        </p:sp>
      </p:grpSp>
      <p:pic>
        <p:nvPicPr>
          <p:cNvPr id="6" name="Picture 6"/>
          <p:cNvPicPr>
            <a:picLocks noChangeAspect="1"/>
          </p:cNvPicPr>
          <p:nvPr/>
        </p:nvPicPr>
        <p:blipFill>
          <a:blip r:embed="rId3">
            <a:grayscl/>
            <a:extLst>
              <a:ext uri="{28A0092B-C50C-407E-A947-70E740481C1C}">
                <a14:useLocalDpi xmlns:a14="http://schemas.microsoft.com/office/drawing/2010/main" val="0"/>
              </a:ext>
            </a:extLst>
          </a:blip>
          <a:stretch>
            <a:fillRect/>
          </a:stretch>
        </p:blipFill>
        <p:spPr>
          <a:xfrm>
            <a:off x="346141" y="527863"/>
            <a:ext cx="6401252" cy="9388502"/>
          </a:xfrm>
          <a:prstGeom prst="rect">
            <a:avLst/>
          </a:prstGeom>
        </p:spPr>
      </p:pic>
      <p:sp>
        <p:nvSpPr>
          <p:cNvPr id="7" name="AutoShape 7"/>
          <p:cNvSpPr/>
          <p:nvPr/>
        </p:nvSpPr>
        <p:spPr>
          <a:xfrm>
            <a:off x="-336420" y="-217333"/>
            <a:ext cx="1365120" cy="10576781"/>
          </a:xfrm>
          <a:prstGeom prst="rect">
            <a:avLst/>
          </a:prstGeom>
          <a:solidFill>
            <a:srgbClr val="680000"/>
          </a:solidFill>
        </p:spPr>
      </p:sp>
      <p:pic>
        <p:nvPicPr>
          <p:cNvPr id="10" name="Picture 9">
            <a:extLst>
              <a:ext uri="{FF2B5EF4-FFF2-40B4-BE49-F238E27FC236}">
                <a16:creationId xmlns:a16="http://schemas.microsoft.com/office/drawing/2014/main" id="{C34A1BD5-9C08-594F-83AE-D9430290D04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75824"/>
          <a:stretch/>
        </p:blipFill>
        <p:spPr>
          <a:xfrm>
            <a:off x="17240996" y="5332"/>
            <a:ext cx="1000340" cy="1045658"/>
          </a:xfrm>
          <a:prstGeom prst="rect">
            <a:avLst/>
          </a:prstGeom>
          <a:effectLst/>
        </p:spPr>
      </p:pic>
      <p:sp>
        <p:nvSpPr>
          <p:cNvPr id="11" name="AutoShape 9"/>
          <p:cNvSpPr/>
          <p:nvPr/>
        </p:nvSpPr>
        <p:spPr>
          <a:xfrm>
            <a:off x="7394676" y="1734788"/>
            <a:ext cx="10174293" cy="57932"/>
          </a:xfrm>
          <a:prstGeom prst="rect">
            <a:avLst/>
          </a:prstGeom>
          <a:solidFill>
            <a:srgbClr val="800000"/>
          </a:solidFill>
        </p:spPr>
      </p:sp>
      <p:grpSp>
        <p:nvGrpSpPr>
          <p:cNvPr id="18" name="Group 3"/>
          <p:cNvGrpSpPr/>
          <p:nvPr/>
        </p:nvGrpSpPr>
        <p:grpSpPr>
          <a:xfrm>
            <a:off x="7394675" y="2064797"/>
            <a:ext cx="10174293" cy="3840704"/>
            <a:chOff x="-2960476" y="-5865595"/>
            <a:chExt cx="25195379" cy="3791813"/>
          </a:xfrm>
          <a:solidFill>
            <a:schemeClr val="accent2">
              <a:lumMod val="50000"/>
              <a:alpha val="80000"/>
            </a:schemeClr>
          </a:solidFill>
        </p:grpSpPr>
        <p:sp>
          <p:nvSpPr>
            <p:cNvPr id="19" name="AutoShape 4"/>
            <p:cNvSpPr/>
            <p:nvPr/>
          </p:nvSpPr>
          <p:spPr>
            <a:xfrm>
              <a:off x="-2960476" y="-5865595"/>
              <a:ext cx="25195379" cy="3791813"/>
            </a:xfrm>
            <a:prstGeom prst="rect">
              <a:avLst/>
            </a:prstGeom>
            <a:solidFill>
              <a:srgbClr val="680000">
                <a:alpha val="91000"/>
              </a:srgbClr>
            </a:solidFill>
          </p:spPr>
        </p:sp>
        <p:sp>
          <p:nvSpPr>
            <p:cNvPr id="20" name="TextBox 5"/>
            <p:cNvSpPr txBox="1"/>
            <p:nvPr/>
          </p:nvSpPr>
          <p:spPr>
            <a:xfrm>
              <a:off x="-1912028" y="-5725946"/>
              <a:ext cx="23098485" cy="3356689"/>
            </a:xfrm>
            <a:prstGeom prst="rect">
              <a:avLst/>
            </a:prstGeom>
            <a:noFill/>
          </p:spPr>
          <p:txBody>
            <a:bodyPr wrap="square" lIns="0" tIns="0" rIns="0" bIns="0" rtlCol="0" anchor="t">
              <a:spAutoFit/>
            </a:bodyPr>
            <a:lstStyle/>
            <a:p>
              <a:pPr algn="ctr">
                <a:lnSpc>
                  <a:spcPts val="4500"/>
                </a:lnSpc>
              </a:pPr>
              <a:r>
                <a:rPr lang="en-GB" sz="2801" dirty="0">
                  <a:solidFill>
                    <a:schemeClr val="bg1"/>
                  </a:solidFill>
                  <a:latin typeface="Arial" panose="020B0604020202020204" pitchFamily="34" charset="0"/>
                  <a:cs typeface="Arial" panose="020B0604020202020204" pitchFamily="34" charset="0"/>
                </a:rPr>
                <a:t>“Norma </a:t>
              </a:r>
              <a:r>
                <a:rPr lang="en-GB" sz="2801" dirty="0" err="1">
                  <a:solidFill>
                    <a:schemeClr val="bg1"/>
                  </a:solidFill>
                  <a:latin typeface="Arial" panose="020B0604020202020204" pitchFamily="34" charset="0"/>
                  <a:cs typeface="Arial" panose="020B0604020202020204" pitchFamily="34" charset="0"/>
                </a:rPr>
                <a:t>hukum</a:t>
              </a:r>
              <a:r>
                <a:rPr lang="en-GB" sz="2801" dirty="0">
                  <a:solidFill>
                    <a:schemeClr val="bg1"/>
                  </a:solidFill>
                  <a:latin typeface="Arial" panose="020B0604020202020204" pitchFamily="34" charset="0"/>
                  <a:cs typeface="Arial" panose="020B0604020202020204" pitchFamily="34" charset="0"/>
                </a:rPr>
                <a:t> </a:t>
              </a:r>
              <a:r>
                <a:rPr lang="en-GB" sz="2801" dirty="0" err="1">
                  <a:solidFill>
                    <a:schemeClr val="bg1"/>
                  </a:solidFill>
                  <a:latin typeface="Arial" panose="020B0604020202020204" pitchFamily="34" charset="0"/>
                  <a:cs typeface="Arial" panose="020B0604020202020204" pitchFamily="34" charset="0"/>
                </a:rPr>
                <a:t>dari</a:t>
              </a:r>
              <a:r>
                <a:rPr lang="en-GB" sz="2801" dirty="0">
                  <a:solidFill>
                    <a:schemeClr val="bg1"/>
                  </a:solidFill>
                  <a:latin typeface="Arial" panose="020B0604020202020204" pitchFamily="34" charset="0"/>
                  <a:cs typeface="Arial" panose="020B0604020202020204" pitchFamily="34" charset="0"/>
                </a:rPr>
                <a:t> </a:t>
              </a:r>
              <a:r>
                <a:rPr lang="en-GB" sz="2801" dirty="0" err="1">
                  <a:solidFill>
                    <a:schemeClr val="bg1"/>
                  </a:solidFill>
                  <a:latin typeface="Arial" panose="020B0604020202020204" pitchFamily="34" charset="0"/>
                  <a:cs typeface="Arial" panose="020B0604020202020204" pitchFamily="34" charset="0"/>
                </a:rPr>
                <a:t>suatu</a:t>
              </a:r>
              <a:r>
                <a:rPr lang="en-GB" sz="2801" dirty="0">
                  <a:solidFill>
                    <a:schemeClr val="bg1"/>
                  </a:solidFill>
                  <a:latin typeface="Arial" panose="020B0604020202020204" pitchFamily="34" charset="0"/>
                  <a:cs typeface="Arial" panose="020B0604020202020204" pitchFamily="34" charset="0"/>
                </a:rPr>
                <a:t> </a:t>
              </a:r>
              <a:r>
                <a:rPr lang="en-GB" sz="2801" dirty="0" err="1">
                  <a:solidFill>
                    <a:schemeClr val="bg1"/>
                  </a:solidFill>
                  <a:latin typeface="Arial" panose="020B0604020202020204" pitchFamily="34" charset="0"/>
                  <a:cs typeface="Arial" panose="020B0604020202020204" pitchFamily="34" charset="0"/>
                </a:rPr>
                <a:t>negara</a:t>
              </a:r>
              <a:r>
                <a:rPr lang="en-GB" sz="2801" dirty="0">
                  <a:solidFill>
                    <a:schemeClr val="bg1"/>
                  </a:solidFill>
                  <a:latin typeface="Arial" panose="020B0604020202020204" pitchFamily="34" charset="0"/>
                  <a:cs typeface="Arial" panose="020B0604020202020204" pitchFamily="34" charset="0"/>
                </a:rPr>
                <a:t> </a:t>
              </a:r>
              <a:r>
                <a:rPr lang="en-GB" sz="2801" dirty="0" err="1">
                  <a:solidFill>
                    <a:schemeClr val="bg1"/>
                  </a:solidFill>
                  <a:latin typeface="Arial" panose="020B0604020202020204" pitchFamily="34" charset="0"/>
                  <a:cs typeface="Arial" panose="020B0604020202020204" pitchFamily="34" charset="0"/>
                </a:rPr>
                <a:t>selalu</a:t>
              </a:r>
              <a:r>
                <a:rPr lang="en-GB" sz="2801" dirty="0">
                  <a:solidFill>
                    <a:schemeClr val="bg1"/>
                  </a:solidFill>
                  <a:latin typeface="Arial" panose="020B0604020202020204" pitchFamily="34" charset="0"/>
                  <a:cs typeface="Arial" panose="020B0604020202020204" pitchFamily="34" charset="0"/>
                </a:rPr>
                <a:t> </a:t>
              </a:r>
              <a:r>
                <a:rPr lang="en-GB" sz="2801" dirty="0" err="1">
                  <a:solidFill>
                    <a:schemeClr val="bg1"/>
                  </a:solidFill>
                  <a:latin typeface="Arial" panose="020B0604020202020204" pitchFamily="34" charset="0"/>
                  <a:cs typeface="Arial" panose="020B0604020202020204" pitchFamily="34" charset="0"/>
                </a:rPr>
                <a:t>berlapis</a:t>
              </a:r>
              <a:r>
                <a:rPr lang="en-GB" sz="2801" dirty="0">
                  <a:solidFill>
                    <a:schemeClr val="bg1"/>
                  </a:solidFill>
                  <a:latin typeface="Arial" panose="020B0604020202020204" pitchFamily="34" charset="0"/>
                  <a:cs typeface="Arial" panose="020B0604020202020204" pitchFamily="34" charset="0"/>
                </a:rPr>
                <a:t>-lapis </a:t>
              </a:r>
              <a:r>
                <a:rPr lang="en-GB" sz="2801" dirty="0" err="1">
                  <a:solidFill>
                    <a:schemeClr val="bg1"/>
                  </a:solidFill>
                  <a:latin typeface="Arial" panose="020B0604020202020204" pitchFamily="34" charset="0"/>
                  <a:cs typeface="Arial" panose="020B0604020202020204" pitchFamily="34" charset="0"/>
                </a:rPr>
                <a:t>dan</a:t>
              </a:r>
              <a:r>
                <a:rPr lang="en-GB" sz="2801" dirty="0">
                  <a:solidFill>
                    <a:schemeClr val="bg1"/>
                  </a:solidFill>
                  <a:latin typeface="Arial" panose="020B0604020202020204" pitchFamily="34" charset="0"/>
                  <a:cs typeface="Arial" panose="020B0604020202020204" pitchFamily="34" charset="0"/>
                </a:rPr>
                <a:t> </a:t>
              </a:r>
              <a:r>
                <a:rPr lang="en-GB" sz="2801" dirty="0" err="1">
                  <a:solidFill>
                    <a:schemeClr val="bg1"/>
                  </a:solidFill>
                  <a:latin typeface="Arial" panose="020B0604020202020204" pitchFamily="34" charset="0"/>
                  <a:cs typeface="Arial" panose="020B0604020202020204" pitchFamily="34" charset="0"/>
                </a:rPr>
                <a:t>berjenjang-jenjang</a:t>
              </a:r>
              <a:r>
                <a:rPr lang="en-GB" sz="2801" dirty="0">
                  <a:solidFill>
                    <a:schemeClr val="bg1"/>
                  </a:solidFill>
                  <a:latin typeface="Arial" panose="020B0604020202020204" pitchFamily="34" charset="0"/>
                  <a:cs typeface="Arial" panose="020B0604020202020204" pitchFamily="34" charset="0"/>
                </a:rPr>
                <a:t>, </a:t>
              </a:r>
              <a:r>
                <a:rPr lang="en-GB" sz="2801" dirty="0" err="1">
                  <a:solidFill>
                    <a:schemeClr val="bg1"/>
                  </a:solidFill>
                  <a:latin typeface="Arial" panose="020B0604020202020204" pitchFamily="34" charset="0"/>
                  <a:cs typeface="Arial" panose="020B0604020202020204" pitchFamily="34" charset="0"/>
                </a:rPr>
                <a:t>norma</a:t>
              </a:r>
              <a:r>
                <a:rPr lang="en-GB" sz="2801" dirty="0">
                  <a:solidFill>
                    <a:schemeClr val="bg1"/>
                  </a:solidFill>
                  <a:latin typeface="Arial" panose="020B0604020202020204" pitchFamily="34" charset="0"/>
                  <a:cs typeface="Arial" panose="020B0604020202020204" pitchFamily="34" charset="0"/>
                </a:rPr>
                <a:t> yang di </a:t>
              </a:r>
              <a:r>
                <a:rPr lang="en-GB" sz="2801" dirty="0" err="1">
                  <a:solidFill>
                    <a:schemeClr val="bg1"/>
                  </a:solidFill>
                  <a:latin typeface="Arial" panose="020B0604020202020204" pitchFamily="34" charset="0"/>
                  <a:cs typeface="Arial" panose="020B0604020202020204" pitchFamily="34" charset="0"/>
                </a:rPr>
                <a:t>bawah</a:t>
              </a:r>
              <a:r>
                <a:rPr lang="en-GB" sz="2801" dirty="0">
                  <a:solidFill>
                    <a:schemeClr val="bg1"/>
                  </a:solidFill>
                  <a:latin typeface="Arial" panose="020B0604020202020204" pitchFamily="34" charset="0"/>
                  <a:cs typeface="Arial" panose="020B0604020202020204" pitchFamily="34" charset="0"/>
                </a:rPr>
                <a:t> </a:t>
              </a:r>
              <a:r>
                <a:rPr lang="en-GB" sz="2801" dirty="0" err="1">
                  <a:solidFill>
                    <a:schemeClr val="bg1"/>
                  </a:solidFill>
                  <a:latin typeface="Arial" panose="020B0604020202020204" pitchFamily="34" charset="0"/>
                  <a:cs typeface="Arial" panose="020B0604020202020204" pitchFamily="34" charset="0"/>
                </a:rPr>
                <a:t>berlaku</a:t>
              </a:r>
              <a:r>
                <a:rPr lang="en-GB" sz="2801" dirty="0">
                  <a:solidFill>
                    <a:schemeClr val="bg1"/>
                  </a:solidFill>
                  <a:latin typeface="Arial" panose="020B0604020202020204" pitchFamily="34" charset="0"/>
                  <a:cs typeface="Arial" panose="020B0604020202020204" pitchFamily="34" charset="0"/>
                </a:rPr>
                <a:t> </a:t>
              </a:r>
              <a:r>
                <a:rPr lang="en-GB" sz="2801" dirty="0" err="1">
                  <a:solidFill>
                    <a:schemeClr val="bg1"/>
                  </a:solidFill>
                  <a:latin typeface="Arial" panose="020B0604020202020204" pitchFamily="34" charset="0"/>
                  <a:cs typeface="Arial" panose="020B0604020202020204" pitchFamily="34" charset="0"/>
                </a:rPr>
                <a:t>bersumber</a:t>
              </a:r>
              <a:r>
                <a:rPr lang="en-GB" sz="2801" dirty="0">
                  <a:solidFill>
                    <a:schemeClr val="bg1"/>
                  </a:solidFill>
                  <a:latin typeface="Arial" panose="020B0604020202020204" pitchFamily="34" charset="0"/>
                  <a:cs typeface="Arial" panose="020B0604020202020204" pitchFamily="34" charset="0"/>
                </a:rPr>
                <a:t> </a:t>
              </a:r>
              <a:r>
                <a:rPr lang="en-GB" sz="2801" dirty="0" err="1">
                  <a:solidFill>
                    <a:schemeClr val="bg1"/>
                  </a:solidFill>
                  <a:latin typeface="Arial" panose="020B0604020202020204" pitchFamily="34" charset="0"/>
                  <a:cs typeface="Arial" panose="020B0604020202020204" pitchFamily="34" charset="0"/>
                </a:rPr>
                <a:t>dan</a:t>
              </a:r>
              <a:r>
                <a:rPr lang="en-GB" sz="2801" dirty="0">
                  <a:solidFill>
                    <a:schemeClr val="bg1"/>
                  </a:solidFill>
                  <a:latin typeface="Arial" panose="020B0604020202020204" pitchFamily="34" charset="0"/>
                  <a:cs typeface="Arial" panose="020B0604020202020204" pitchFamily="34" charset="0"/>
                </a:rPr>
                <a:t> </a:t>
              </a:r>
              <a:r>
                <a:rPr lang="en-GB" sz="2801" dirty="0" err="1">
                  <a:solidFill>
                    <a:schemeClr val="bg1"/>
                  </a:solidFill>
                  <a:latin typeface="Arial" panose="020B0604020202020204" pitchFamily="34" charset="0"/>
                  <a:cs typeface="Arial" panose="020B0604020202020204" pitchFamily="34" charset="0"/>
                </a:rPr>
                <a:t>berdasar</a:t>
              </a:r>
              <a:r>
                <a:rPr lang="en-GB" sz="2801" dirty="0">
                  <a:solidFill>
                    <a:schemeClr val="bg1"/>
                  </a:solidFill>
                  <a:latin typeface="Arial" panose="020B0604020202020204" pitchFamily="34" charset="0"/>
                  <a:cs typeface="Arial" panose="020B0604020202020204" pitchFamily="34" charset="0"/>
                </a:rPr>
                <a:t> </a:t>
              </a:r>
              <a:r>
                <a:rPr lang="en-GB" sz="2801" dirty="0" err="1">
                  <a:solidFill>
                    <a:schemeClr val="bg1"/>
                  </a:solidFill>
                  <a:latin typeface="Arial" panose="020B0604020202020204" pitchFamily="34" charset="0"/>
                  <a:cs typeface="Arial" panose="020B0604020202020204" pitchFamily="34" charset="0"/>
                </a:rPr>
                <a:t>pada</a:t>
              </a:r>
              <a:r>
                <a:rPr lang="en-GB" sz="2801" dirty="0">
                  <a:solidFill>
                    <a:schemeClr val="bg1"/>
                  </a:solidFill>
                  <a:latin typeface="Arial" panose="020B0604020202020204" pitchFamily="34" charset="0"/>
                  <a:cs typeface="Arial" panose="020B0604020202020204" pitchFamily="34" charset="0"/>
                </a:rPr>
                <a:t> </a:t>
              </a:r>
              <a:r>
                <a:rPr lang="en-GB" sz="2801" dirty="0" err="1">
                  <a:solidFill>
                    <a:schemeClr val="bg1"/>
                  </a:solidFill>
                  <a:latin typeface="Arial" panose="020B0604020202020204" pitchFamily="34" charset="0"/>
                  <a:cs typeface="Arial" panose="020B0604020202020204" pitchFamily="34" charset="0"/>
                </a:rPr>
                <a:t>norma</a:t>
              </a:r>
              <a:r>
                <a:rPr lang="en-GB" sz="2801" dirty="0">
                  <a:solidFill>
                    <a:schemeClr val="bg1"/>
                  </a:solidFill>
                  <a:latin typeface="Arial" panose="020B0604020202020204" pitchFamily="34" charset="0"/>
                  <a:cs typeface="Arial" panose="020B0604020202020204" pitchFamily="34" charset="0"/>
                </a:rPr>
                <a:t> yang </a:t>
              </a:r>
              <a:r>
                <a:rPr lang="en-GB" sz="2801" dirty="0" err="1">
                  <a:solidFill>
                    <a:schemeClr val="bg1"/>
                  </a:solidFill>
                  <a:latin typeface="Arial" panose="020B0604020202020204" pitchFamily="34" charset="0"/>
                  <a:cs typeface="Arial" panose="020B0604020202020204" pitchFamily="34" charset="0"/>
                </a:rPr>
                <a:t>lebih</a:t>
              </a:r>
              <a:r>
                <a:rPr lang="en-GB" sz="2801" dirty="0">
                  <a:solidFill>
                    <a:schemeClr val="bg1"/>
                  </a:solidFill>
                  <a:latin typeface="Arial" panose="020B0604020202020204" pitchFamily="34" charset="0"/>
                  <a:cs typeface="Arial" panose="020B0604020202020204" pitchFamily="34" charset="0"/>
                </a:rPr>
                <a:t> </a:t>
              </a:r>
              <a:r>
                <a:rPr lang="en-GB" sz="2801" dirty="0" err="1">
                  <a:solidFill>
                    <a:schemeClr val="bg1"/>
                  </a:solidFill>
                  <a:latin typeface="Arial" panose="020B0604020202020204" pitchFamily="34" charset="0"/>
                  <a:cs typeface="Arial" panose="020B0604020202020204" pitchFamily="34" charset="0"/>
                </a:rPr>
                <a:t>tinggi</a:t>
              </a:r>
              <a:r>
                <a:rPr lang="en-GB" sz="2801" dirty="0">
                  <a:solidFill>
                    <a:schemeClr val="bg1"/>
                  </a:solidFill>
                  <a:latin typeface="Arial" panose="020B0604020202020204" pitchFamily="34" charset="0"/>
                  <a:cs typeface="Arial" panose="020B0604020202020204" pitchFamily="34" charset="0"/>
                </a:rPr>
                <a:t>. Norma yang </a:t>
              </a:r>
              <a:r>
                <a:rPr lang="en-GB" sz="2801" dirty="0" err="1">
                  <a:solidFill>
                    <a:schemeClr val="bg1"/>
                  </a:solidFill>
                  <a:latin typeface="Arial" panose="020B0604020202020204" pitchFamily="34" charset="0"/>
                  <a:cs typeface="Arial" panose="020B0604020202020204" pitchFamily="34" charset="0"/>
                </a:rPr>
                <a:t>lebih</a:t>
              </a:r>
              <a:r>
                <a:rPr lang="en-GB" sz="2801" dirty="0">
                  <a:solidFill>
                    <a:schemeClr val="bg1"/>
                  </a:solidFill>
                  <a:latin typeface="Arial" panose="020B0604020202020204" pitchFamily="34" charset="0"/>
                  <a:cs typeface="Arial" panose="020B0604020202020204" pitchFamily="34" charset="0"/>
                </a:rPr>
                <a:t> </a:t>
              </a:r>
              <a:r>
                <a:rPr lang="en-GB" sz="2801" dirty="0" err="1">
                  <a:solidFill>
                    <a:schemeClr val="bg1"/>
                  </a:solidFill>
                  <a:latin typeface="Arial" panose="020B0604020202020204" pitchFamily="34" charset="0"/>
                  <a:cs typeface="Arial" panose="020B0604020202020204" pitchFamily="34" charset="0"/>
                </a:rPr>
                <a:t>tinggi</a:t>
              </a:r>
              <a:r>
                <a:rPr lang="en-GB" sz="2801" dirty="0">
                  <a:solidFill>
                    <a:schemeClr val="bg1"/>
                  </a:solidFill>
                  <a:latin typeface="Arial" panose="020B0604020202020204" pitchFamily="34" charset="0"/>
                  <a:cs typeface="Arial" panose="020B0604020202020204" pitchFamily="34" charset="0"/>
                </a:rPr>
                <a:t> </a:t>
              </a:r>
              <a:r>
                <a:rPr lang="en-GB" sz="2801" dirty="0" err="1">
                  <a:solidFill>
                    <a:schemeClr val="bg1"/>
                  </a:solidFill>
                  <a:latin typeface="Arial" panose="020B0604020202020204" pitchFamily="34" charset="0"/>
                  <a:cs typeface="Arial" panose="020B0604020202020204" pitchFamily="34" charset="0"/>
                </a:rPr>
                <a:t>berlaku</a:t>
              </a:r>
              <a:r>
                <a:rPr lang="en-GB" sz="2801" dirty="0">
                  <a:solidFill>
                    <a:schemeClr val="bg1"/>
                  </a:solidFill>
                  <a:latin typeface="Arial" panose="020B0604020202020204" pitchFamily="34" charset="0"/>
                  <a:cs typeface="Arial" panose="020B0604020202020204" pitchFamily="34" charset="0"/>
                </a:rPr>
                <a:t>, </a:t>
              </a:r>
              <a:r>
                <a:rPr lang="en-GB" sz="2801" dirty="0" err="1">
                  <a:solidFill>
                    <a:schemeClr val="bg1"/>
                  </a:solidFill>
                  <a:latin typeface="Arial" panose="020B0604020202020204" pitchFamily="34" charset="0"/>
                  <a:cs typeface="Arial" panose="020B0604020202020204" pitchFamily="34" charset="0"/>
                </a:rPr>
                <a:t>bersumber</a:t>
              </a:r>
              <a:r>
                <a:rPr lang="en-GB" sz="2801" dirty="0">
                  <a:solidFill>
                    <a:schemeClr val="bg1"/>
                  </a:solidFill>
                  <a:latin typeface="Arial" panose="020B0604020202020204" pitchFamily="34" charset="0"/>
                  <a:cs typeface="Arial" panose="020B0604020202020204" pitchFamily="34" charset="0"/>
                </a:rPr>
                <a:t> </a:t>
              </a:r>
              <a:r>
                <a:rPr lang="en-GB" sz="2801" dirty="0" err="1">
                  <a:solidFill>
                    <a:schemeClr val="bg1"/>
                  </a:solidFill>
                  <a:latin typeface="Arial" panose="020B0604020202020204" pitchFamily="34" charset="0"/>
                  <a:cs typeface="Arial" panose="020B0604020202020204" pitchFamily="34" charset="0"/>
                </a:rPr>
                <a:t>dan</a:t>
              </a:r>
              <a:r>
                <a:rPr lang="en-GB" sz="2801" dirty="0">
                  <a:solidFill>
                    <a:schemeClr val="bg1"/>
                  </a:solidFill>
                  <a:latin typeface="Arial" panose="020B0604020202020204" pitchFamily="34" charset="0"/>
                  <a:cs typeface="Arial" panose="020B0604020202020204" pitchFamily="34" charset="0"/>
                </a:rPr>
                <a:t> </a:t>
              </a:r>
              <a:r>
                <a:rPr lang="en-GB" sz="2801" dirty="0" err="1">
                  <a:solidFill>
                    <a:schemeClr val="bg1"/>
                  </a:solidFill>
                  <a:latin typeface="Arial" panose="020B0604020202020204" pitchFamily="34" charset="0"/>
                  <a:cs typeface="Arial" panose="020B0604020202020204" pitchFamily="34" charset="0"/>
                </a:rPr>
                <a:t>berdasar</a:t>
              </a:r>
              <a:r>
                <a:rPr lang="en-GB" sz="2801" dirty="0">
                  <a:solidFill>
                    <a:schemeClr val="bg1"/>
                  </a:solidFill>
                  <a:latin typeface="Arial" panose="020B0604020202020204" pitchFamily="34" charset="0"/>
                  <a:cs typeface="Arial" panose="020B0604020202020204" pitchFamily="34" charset="0"/>
                </a:rPr>
                <a:t> </a:t>
              </a:r>
              <a:r>
                <a:rPr lang="en-GB" sz="2801" dirty="0" err="1">
                  <a:solidFill>
                    <a:schemeClr val="bg1"/>
                  </a:solidFill>
                  <a:latin typeface="Arial" panose="020B0604020202020204" pitchFamily="34" charset="0"/>
                  <a:cs typeface="Arial" panose="020B0604020202020204" pitchFamily="34" charset="0"/>
                </a:rPr>
                <a:t>pada</a:t>
              </a:r>
              <a:r>
                <a:rPr lang="en-GB" sz="2801" dirty="0">
                  <a:solidFill>
                    <a:schemeClr val="bg1"/>
                  </a:solidFill>
                  <a:latin typeface="Arial" panose="020B0604020202020204" pitchFamily="34" charset="0"/>
                  <a:cs typeface="Arial" panose="020B0604020202020204" pitchFamily="34" charset="0"/>
                </a:rPr>
                <a:t> </a:t>
              </a:r>
              <a:r>
                <a:rPr lang="en-GB" sz="2801" dirty="0" err="1">
                  <a:solidFill>
                    <a:schemeClr val="bg1"/>
                  </a:solidFill>
                  <a:latin typeface="Arial" panose="020B0604020202020204" pitchFamily="34" charset="0"/>
                  <a:cs typeface="Arial" panose="020B0604020202020204" pitchFamily="34" charset="0"/>
                </a:rPr>
                <a:t>norma</a:t>
              </a:r>
              <a:r>
                <a:rPr lang="en-GB" sz="2801" dirty="0">
                  <a:solidFill>
                    <a:schemeClr val="bg1"/>
                  </a:solidFill>
                  <a:latin typeface="Arial" panose="020B0604020202020204" pitchFamily="34" charset="0"/>
                  <a:cs typeface="Arial" panose="020B0604020202020204" pitchFamily="34" charset="0"/>
                </a:rPr>
                <a:t> yang </a:t>
              </a:r>
              <a:r>
                <a:rPr lang="en-GB" sz="2801" dirty="0" err="1">
                  <a:solidFill>
                    <a:schemeClr val="bg1"/>
                  </a:solidFill>
                  <a:latin typeface="Arial" panose="020B0604020202020204" pitchFamily="34" charset="0"/>
                  <a:cs typeface="Arial" panose="020B0604020202020204" pitchFamily="34" charset="0"/>
                </a:rPr>
                <a:t>lebih</a:t>
              </a:r>
              <a:r>
                <a:rPr lang="en-GB" sz="2801" dirty="0">
                  <a:solidFill>
                    <a:schemeClr val="bg1"/>
                  </a:solidFill>
                  <a:latin typeface="Arial" panose="020B0604020202020204" pitchFamily="34" charset="0"/>
                  <a:cs typeface="Arial" panose="020B0604020202020204" pitchFamily="34" charset="0"/>
                </a:rPr>
                <a:t> </a:t>
              </a:r>
              <a:r>
                <a:rPr lang="en-GB" sz="2801" dirty="0" err="1">
                  <a:solidFill>
                    <a:schemeClr val="bg1"/>
                  </a:solidFill>
                  <a:latin typeface="Arial" panose="020B0604020202020204" pitchFamily="34" charset="0"/>
                  <a:cs typeface="Arial" panose="020B0604020202020204" pitchFamily="34" charset="0"/>
                </a:rPr>
                <a:t>tinggi</a:t>
              </a:r>
              <a:r>
                <a:rPr lang="en-GB" sz="2801" dirty="0">
                  <a:solidFill>
                    <a:schemeClr val="bg1"/>
                  </a:solidFill>
                  <a:latin typeface="Arial" panose="020B0604020202020204" pitchFamily="34" charset="0"/>
                  <a:cs typeface="Arial" panose="020B0604020202020204" pitchFamily="34" charset="0"/>
                </a:rPr>
                <a:t>, </a:t>
              </a:r>
              <a:r>
                <a:rPr lang="en-GB" sz="2801" dirty="0" err="1">
                  <a:solidFill>
                    <a:schemeClr val="bg1"/>
                  </a:solidFill>
                  <a:latin typeface="Arial" panose="020B0604020202020204" pitchFamily="34" charset="0"/>
                  <a:cs typeface="Arial" panose="020B0604020202020204" pitchFamily="34" charset="0"/>
                </a:rPr>
                <a:t>sampai</a:t>
              </a:r>
              <a:r>
                <a:rPr lang="en-GB" sz="2801" dirty="0">
                  <a:solidFill>
                    <a:schemeClr val="bg1"/>
                  </a:solidFill>
                  <a:latin typeface="Arial" panose="020B0604020202020204" pitchFamily="34" charset="0"/>
                  <a:cs typeface="Arial" panose="020B0604020202020204" pitchFamily="34" charset="0"/>
                </a:rPr>
                <a:t> </a:t>
              </a:r>
              <a:r>
                <a:rPr lang="en-GB" sz="2801" dirty="0" err="1">
                  <a:solidFill>
                    <a:schemeClr val="bg1"/>
                  </a:solidFill>
                  <a:latin typeface="Arial" panose="020B0604020202020204" pitchFamily="34" charset="0"/>
                  <a:cs typeface="Arial" panose="020B0604020202020204" pitchFamily="34" charset="0"/>
                </a:rPr>
                <a:t>pada</a:t>
              </a:r>
              <a:r>
                <a:rPr lang="en-GB" sz="2801" dirty="0">
                  <a:solidFill>
                    <a:schemeClr val="bg1"/>
                  </a:solidFill>
                  <a:latin typeface="Arial" panose="020B0604020202020204" pitchFamily="34" charset="0"/>
                  <a:cs typeface="Arial" panose="020B0604020202020204" pitchFamily="34" charset="0"/>
                </a:rPr>
                <a:t> </a:t>
              </a:r>
              <a:r>
                <a:rPr lang="en-GB" sz="2801" dirty="0" err="1">
                  <a:solidFill>
                    <a:schemeClr val="bg1"/>
                  </a:solidFill>
                  <a:latin typeface="Arial" panose="020B0604020202020204" pitchFamily="34" charset="0"/>
                  <a:cs typeface="Arial" panose="020B0604020202020204" pitchFamily="34" charset="0"/>
                </a:rPr>
                <a:t>norma</a:t>
              </a:r>
              <a:r>
                <a:rPr lang="en-GB" sz="2801" dirty="0">
                  <a:solidFill>
                    <a:schemeClr val="bg1"/>
                  </a:solidFill>
                  <a:latin typeface="Arial" panose="020B0604020202020204" pitchFamily="34" charset="0"/>
                  <a:cs typeface="Arial" panose="020B0604020202020204" pitchFamily="34" charset="0"/>
                </a:rPr>
                <a:t> </a:t>
              </a:r>
              <a:r>
                <a:rPr lang="en-GB" sz="2801" dirty="0" err="1">
                  <a:solidFill>
                    <a:schemeClr val="bg1"/>
                  </a:solidFill>
                  <a:latin typeface="Arial" panose="020B0604020202020204" pitchFamily="34" charset="0"/>
                  <a:cs typeface="Arial" panose="020B0604020202020204" pitchFamily="34" charset="0"/>
                </a:rPr>
                <a:t>tertinggi</a:t>
              </a:r>
              <a:r>
                <a:rPr lang="en-GB" sz="2801" dirty="0">
                  <a:solidFill>
                    <a:schemeClr val="bg1"/>
                  </a:solidFill>
                  <a:latin typeface="Arial" panose="020B0604020202020204" pitchFamily="34" charset="0"/>
                  <a:cs typeface="Arial" panose="020B0604020202020204" pitchFamily="34" charset="0"/>
                </a:rPr>
                <a:t> yang </a:t>
              </a:r>
              <a:r>
                <a:rPr lang="en-GB" sz="2801" dirty="0" err="1">
                  <a:solidFill>
                    <a:schemeClr val="bg1"/>
                  </a:solidFill>
                  <a:latin typeface="Arial" panose="020B0604020202020204" pitchFamily="34" charset="0"/>
                  <a:cs typeface="Arial" panose="020B0604020202020204" pitchFamily="34" charset="0"/>
                </a:rPr>
                <a:t>disebut</a:t>
              </a:r>
              <a:r>
                <a:rPr lang="en-GB" sz="2801" dirty="0">
                  <a:solidFill>
                    <a:schemeClr val="bg1"/>
                  </a:solidFill>
                  <a:latin typeface="Arial" panose="020B0604020202020204" pitchFamily="34" charset="0"/>
                  <a:cs typeface="Arial" panose="020B0604020202020204" pitchFamily="34" charset="0"/>
                </a:rPr>
                <a:t> </a:t>
              </a:r>
              <a:r>
                <a:rPr lang="en-GB" sz="2801" i="1" dirty="0" err="1">
                  <a:solidFill>
                    <a:schemeClr val="bg1"/>
                  </a:solidFill>
                  <a:latin typeface="Arial" panose="020B0604020202020204" pitchFamily="34" charset="0"/>
                  <a:cs typeface="Arial" panose="020B0604020202020204" pitchFamily="34" charset="0"/>
                </a:rPr>
                <a:t>Grundnorm</a:t>
              </a:r>
              <a:r>
                <a:rPr lang="en-GB" sz="2801" i="1" dirty="0">
                  <a:solidFill>
                    <a:schemeClr val="bg1"/>
                  </a:solidFill>
                  <a:latin typeface="Arial" panose="020B0604020202020204" pitchFamily="34" charset="0"/>
                  <a:cs typeface="Arial" panose="020B0604020202020204" pitchFamily="34" charset="0"/>
                </a:rPr>
                <a:t> </a:t>
              </a:r>
              <a:r>
                <a:rPr lang="en-GB" sz="2801" dirty="0">
                  <a:solidFill>
                    <a:schemeClr val="bg1"/>
                  </a:solidFill>
                  <a:latin typeface="Arial" panose="020B0604020202020204" pitchFamily="34" charset="0"/>
                  <a:cs typeface="Arial" panose="020B0604020202020204" pitchFamily="34" charset="0"/>
                </a:rPr>
                <a:t>(Norma </a:t>
              </a:r>
              <a:r>
                <a:rPr lang="en-GB" sz="2801" dirty="0" err="1">
                  <a:solidFill>
                    <a:schemeClr val="bg1"/>
                  </a:solidFill>
                  <a:latin typeface="Arial" panose="020B0604020202020204" pitchFamily="34" charset="0"/>
                  <a:cs typeface="Arial" panose="020B0604020202020204" pitchFamily="34" charset="0"/>
                </a:rPr>
                <a:t>Dasar</a:t>
              </a:r>
              <a:r>
                <a:rPr lang="en-GB" sz="2801" dirty="0">
                  <a:solidFill>
                    <a:schemeClr val="bg1"/>
                  </a:solidFill>
                  <a:latin typeface="Arial" panose="020B0604020202020204" pitchFamily="34" charset="0"/>
                  <a:cs typeface="Arial" panose="020B0604020202020204" pitchFamily="34" charset="0"/>
                </a:rPr>
                <a:t>).”</a:t>
              </a:r>
              <a:endParaRPr lang="en-US" sz="2801" dirty="0">
                <a:solidFill>
                  <a:schemeClr val="bg1"/>
                </a:solidFill>
                <a:latin typeface="Arial" panose="020B0604020202020204" pitchFamily="34" charset="0"/>
                <a:cs typeface="Arial" panose="020B0604020202020204" pitchFamily="34" charset="0"/>
              </a:endParaRPr>
            </a:p>
          </p:txBody>
        </p:sp>
      </p:grpSp>
      <p:graphicFrame>
        <p:nvGraphicFramePr>
          <p:cNvPr id="13" name="Diagram 12"/>
          <p:cNvGraphicFramePr/>
          <p:nvPr/>
        </p:nvGraphicFramePr>
        <p:xfrm>
          <a:off x="9949171" y="6148610"/>
          <a:ext cx="5270540" cy="3505199"/>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6" name="Footer Placeholder 3">
            <a:extLst>
              <a:ext uri="{FF2B5EF4-FFF2-40B4-BE49-F238E27FC236}">
                <a16:creationId xmlns:a16="http://schemas.microsoft.com/office/drawing/2014/main" id="{57013F8A-17B1-2042-8F9A-11A0EE710172}"/>
              </a:ext>
            </a:extLst>
          </p:cNvPr>
          <p:cNvSpPr>
            <a:spLocks noGrp="1"/>
          </p:cNvSpPr>
          <p:nvPr>
            <p:ph type="ftr" sz="quarter" idx="11"/>
          </p:nvPr>
        </p:nvSpPr>
        <p:spPr>
          <a:xfrm>
            <a:off x="7001301" y="9744501"/>
            <a:ext cx="4276302" cy="542501"/>
          </a:xfrm>
        </p:spPr>
        <p:txBody>
          <a:bodyPr>
            <a:normAutofit/>
          </a:bodyPr>
          <a:lstStyle/>
          <a:p>
            <a:pPr defTabSz="914490">
              <a:spcAft>
                <a:spcPts val="600"/>
              </a:spcAft>
              <a:defRPr/>
            </a:pPr>
            <a:r>
              <a:rPr lang="en-US" sz="1500" dirty="0">
                <a:solidFill>
                  <a:schemeClr val="tx1"/>
                </a:solidFill>
              </a:rPr>
              <a:t>denny@integritylawfirm.id</a:t>
            </a:r>
          </a:p>
        </p:txBody>
      </p:sp>
      <p:sp>
        <p:nvSpPr>
          <p:cNvPr id="21" name="Slide Number Placeholder 15">
            <a:extLst>
              <a:ext uri="{FF2B5EF4-FFF2-40B4-BE49-F238E27FC236}">
                <a16:creationId xmlns:a16="http://schemas.microsoft.com/office/drawing/2014/main" id="{6A2D085E-D2D2-6C44-8BA4-DE987C941F80}"/>
              </a:ext>
            </a:extLst>
          </p:cNvPr>
          <p:cNvSpPr txBox="1">
            <a:spLocks/>
          </p:cNvSpPr>
          <p:nvPr/>
        </p:nvSpPr>
        <p:spPr>
          <a:xfrm>
            <a:off x="17537837" y="9627833"/>
            <a:ext cx="497315" cy="339402"/>
          </a:xfrm>
          <a:prstGeom prst="callout1">
            <a:avLst>
              <a:gd name="adj1" fmla="val 48702"/>
              <a:gd name="adj2" fmla="val 84708"/>
              <a:gd name="adj3" fmla="val 48210"/>
              <a:gd name="adj4" fmla="val 162974"/>
            </a:avLst>
          </a:prstGeom>
          <a:ln w="38100">
            <a:solidFill>
              <a:schemeClr val="tx1"/>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B42DF2D7-30B4-D046-BCCB-386CF9A49E74}" type="slidenum">
              <a:rPr lang="en-US" sz="1601" b="1"/>
              <a:pPr algn="ctr"/>
              <a:t>4</a:t>
            </a:fld>
            <a:endParaRPr lang="en-US" sz="1601" b="1" dirty="0"/>
          </a:p>
        </p:txBody>
      </p:sp>
    </p:spTree>
    <p:extLst>
      <p:ext uri="{BB962C8B-B14F-4D97-AF65-F5344CB8AC3E}">
        <p14:creationId xmlns:p14="http://schemas.microsoft.com/office/powerpoint/2010/main" val="29616114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A3A18760-373F-7B4C-8FC0-D254336462A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5400000">
            <a:off x="3995861" y="-3986705"/>
            <a:ext cx="10296287" cy="18288003"/>
          </a:xfrm>
          <a:prstGeom prst="rect">
            <a:avLst/>
          </a:prstGeom>
        </p:spPr>
      </p:pic>
      <p:sp>
        <p:nvSpPr>
          <p:cNvPr id="2" name="Title 1"/>
          <p:cNvSpPr>
            <a:spLocks noGrp="1"/>
          </p:cNvSpPr>
          <p:nvPr>
            <p:ph type="title"/>
          </p:nvPr>
        </p:nvSpPr>
        <p:spPr>
          <a:xfrm>
            <a:off x="838200" y="1445817"/>
            <a:ext cx="5791200" cy="7395369"/>
          </a:xfrm>
        </p:spPr>
        <p:txBody>
          <a:bodyPr>
            <a:normAutofit/>
          </a:bodyPr>
          <a:lstStyle/>
          <a:p>
            <a:pPr algn="ctr"/>
            <a:r>
              <a:rPr lang="en-GB" b="1" dirty="0" err="1">
                <a:solidFill>
                  <a:srgbClr val="800000"/>
                </a:solidFill>
                <a:latin typeface="Arial" panose="020B0604020202020204" pitchFamily="34" charset="0"/>
                <a:cs typeface="Arial" panose="020B0604020202020204" pitchFamily="34" charset="0"/>
              </a:rPr>
              <a:t>Teori</a:t>
            </a:r>
            <a:r>
              <a:rPr lang="en-GB" b="1" dirty="0">
                <a:solidFill>
                  <a:srgbClr val="800000"/>
                </a:solidFill>
                <a:latin typeface="Arial" panose="020B0604020202020204" pitchFamily="34" charset="0"/>
                <a:cs typeface="Arial" panose="020B0604020202020204" pitchFamily="34" charset="0"/>
              </a:rPr>
              <a:t> </a:t>
            </a:r>
            <a:r>
              <a:rPr lang="en-GB" b="1" dirty="0" err="1">
                <a:solidFill>
                  <a:srgbClr val="800000"/>
                </a:solidFill>
                <a:latin typeface="Arial" panose="020B0604020202020204" pitchFamily="34" charset="0"/>
                <a:cs typeface="Arial" panose="020B0604020202020204" pitchFamily="34" charset="0"/>
              </a:rPr>
              <a:t>Jenjang</a:t>
            </a:r>
            <a:r>
              <a:rPr lang="en-GB" b="1" dirty="0">
                <a:solidFill>
                  <a:srgbClr val="800000"/>
                </a:solidFill>
                <a:latin typeface="Arial" panose="020B0604020202020204" pitchFamily="34" charset="0"/>
                <a:cs typeface="Arial" panose="020B0604020202020204" pitchFamily="34" charset="0"/>
              </a:rPr>
              <a:t> Norma</a:t>
            </a:r>
            <a:br>
              <a:rPr lang="en-GB" b="1" dirty="0">
                <a:solidFill>
                  <a:srgbClr val="800000"/>
                </a:solidFill>
                <a:latin typeface="Arial" panose="020B0604020202020204" pitchFamily="34" charset="0"/>
                <a:cs typeface="Arial" panose="020B0604020202020204" pitchFamily="34" charset="0"/>
              </a:rPr>
            </a:br>
            <a:br>
              <a:rPr lang="en-GB" dirty="0">
                <a:solidFill>
                  <a:srgbClr val="800000"/>
                </a:solidFill>
                <a:latin typeface="Arial" panose="020B0604020202020204" pitchFamily="34" charset="0"/>
                <a:cs typeface="Arial" panose="020B0604020202020204" pitchFamily="34" charset="0"/>
              </a:rPr>
            </a:br>
            <a:r>
              <a:rPr lang="en-GB" sz="2801" dirty="0">
                <a:solidFill>
                  <a:srgbClr val="800000"/>
                </a:solidFill>
                <a:latin typeface="Arial" panose="020B0604020202020204" pitchFamily="34" charset="0"/>
                <a:cs typeface="Arial" panose="020B0604020202020204" pitchFamily="34" charset="0"/>
              </a:rPr>
              <a:t>“</a:t>
            </a:r>
            <a:r>
              <a:rPr lang="en-GB" sz="2801" dirty="0" err="1">
                <a:solidFill>
                  <a:srgbClr val="800000"/>
                </a:solidFill>
                <a:latin typeface="Arial" panose="020B0604020202020204" pitchFamily="34" charset="0"/>
                <a:cs typeface="Arial" panose="020B0604020202020204" pitchFamily="34" charset="0"/>
              </a:rPr>
              <a:t>Selain</a:t>
            </a:r>
            <a:r>
              <a:rPr lang="en-GB" sz="2801" dirty="0">
                <a:solidFill>
                  <a:srgbClr val="800000"/>
                </a:solidFill>
                <a:latin typeface="Arial" panose="020B0604020202020204" pitchFamily="34" charset="0"/>
                <a:cs typeface="Arial" panose="020B0604020202020204" pitchFamily="34" charset="0"/>
              </a:rPr>
              <a:t> </a:t>
            </a:r>
            <a:r>
              <a:rPr lang="en-GB" sz="2801" dirty="0" err="1">
                <a:solidFill>
                  <a:srgbClr val="800000"/>
                </a:solidFill>
                <a:latin typeface="Arial" panose="020B0604020202020204" pitchFamily="34" charset="0"/>
                <a:cs typeface="Arial" panose="020B0604020202020204" pitchFamily="34" charset="0"/>
              </a:rPr>
              <a:t>berlapis</a:t>
            </a:r>
            <a:r>
              <a:rPr lang="en-GB" sz="2801" dirty="0">
                <a:solidFill>
                  <a:srgbClr val="800000"/>
                </a:solidFill>
                <a:latin typeface="Arial" panose="020B0604020202020204" pitchFamily="34" charset="0"/>
                <a:cs typeface="Arial" panose="020B0604020202020204" pitchFamily="34" charset="0"/>
              </a:rPr>
              <a:t>-lapis </a:t>
            </a:r>
            <a:r>
              <a:rPr lang="en-GB" sz="2801" dirty="0" err="1">
                <a:solidFill>
                  <a:srgbClr val="800000"/>
                </a:solidFill>
                <a:latin typeface="Arial" panose="020B0604020202020204" pitchFamily="34" charset="0"/>
                <a:cs typeface="Arial" panose="020B0604020202020204" pitchFamily="34" charset="0"/>
              </a:rPr>
              <a:t>dan</a:t>
            </a:r>
            <a:r>
              <a:rPr lang="en-GB" sz="2801" dirty="0">
                <a:solidFill>
                  <a:srgbClr val="800000"/>
                </a:solidFill>
                <a:latin typeface="Arial" panose="020B0604020202020204" pitchFamily="34" charset="0"/>
                <a:cs typeface="Arial" panose="020B0604020202020204" pitchFamily="34" charset="0"/>
              </a:rPr>
              <a:t> </a:t>
            </a:r>
            <a:r>
              <a:rPr lang="en-GB" sz="2801" dirty="0" err="1">
                <a:solidFill>
                  <a:srgbClr val="800000"/>
                </a:solidFill>
                <a:latin typeface="Arial" panose="020B0604020202020204" pitchFamily="34" charset="0"/>
                <a:cs typeface="Arial" panose="020B0604020202020204" pitchFamily="34" charset="0"/>
              </a:rPr>
              <a:t>berjenjang</a:t>
            </a:r>
            <a:r>
              <a:rPr lang="en-GB" sz="2801" dirty="0">
                <a:solidFill>
                  <a:srgbClr val="800000"/>
                </a:solidFill>
                <a:latin typeface="Arial" panose="020B0604020202020204" pitchFamily="34" charset="0"/>
                <a:cs typeface="Arial" panose="020B0604020202020204" pitchFamily="34" charset="0"/>
              </a:rPr>
              <a:t>, </a:t>
            </a:r>
            <a:r>
              <a:rPr lang="en-GB" sz="2801" dirty="0" err="1">
                <a:solidFill>
                  <a:srgbClr val="800000"/>
                </a:solidFill>
                <a:latin typeface="Arial" panose="020B0604020202020204" pitchFamily="34" charset="0"/>
                <a:cs typeface="Arial" panose="020B0604020202020204" pitchFamily="34" charset="0"/>
              </a:rPr>
              <a:t>norma</a:t>
            </a:r>
            <a:r>
              <a:rPr lang="en-GB" sz="2801" dirty="0">
                <a:solidFill>
                  <a:srgbClr val="800000"/>
                </a:solidFill>
                <a:latin typeface="Arial" panose="020B0604020202020204" pitchFamily="34" charset="0"/>
                <a:cs typeface="Arial" panose="020B0604020202020204" pitchFamily="34" charset="0"/>
              </a:rPr>
              <a:t> </a:t>
            </a:r>
            <a:r>
              <a:rPr lang="en-GB" sz="2801" dirty="0" err="1">
                <a:solidFill>
                  <a:srgbClr val="800000"/>
                </a:solidFill>
                <a:latin typeface="Arial" panose="020B0604020202020204" pitchFamily="34" charset="0"/>
                <a:cs typeface="Arial" panose="020B0604020202020204" pitchFamily="34" charset="0"/>
              </a:rPr>
              <a:t>hukum</a:t>
            </a:r>
            <a:r>
              <a:rPr lang="en-GB" sz="2801" dirty="0">
                <a:solidFill>
                  <a:srgbClr val="800000"/>
                </a:solidFill>
                <a:latin typeface="Arial" panose="020B0604020202020204" pitchFamily="34" charset="0"/>
                <a:cs typeface="Arial" panose="020B0604020202020204" pitchFamily="34" charset="0"/>
              </a:rPr>
              <a:t> </a:t>
            </a:r>
            <a:r>
              <a:rPr lang="en-GB" sz="2801" dirty="0" err="1">
                <a:solidFill>
                  <a:srgbClr val="800000"/>
                </a:solidFill>
                <a:latin typeface="Arial" panose="020B0604020202020204" pitchFamily="34" charset="0"/>
                <a:cs typeface="Arial" panose="020B0604020202020204" pitchFamily="34" charset="0"/>
              </a:rPr>
              <a:t>dari</a:t>
            </a:r>
            <a:r>
              <a:rPr lang="en-GB" sz="2801" dirty="0">
                <a:solidFill>
                  <a:srgbClr val="800000"/>
                </a:solidFill>
                <a:latin typeface="Arial" panose="020B0604020202020204" pitchFamily="34" charset="0"/>
                <a:cs typeface="Arial" panose="020B0604020202020204" pitchFamily="34" charset="0"/>
              </a:rPr>
              <a:t> </a:t>
            </a:r>
            <a:r>
              <a:rPr lang="en-GB" sz="2801" dirty="0" err="1">
                <a:solidFill>
                  <a:srgbClr val="800000"/>
                </a:solidFill>
                <a:latin typeface="Arial" panose="020B0604020202020204" pitchFamily="34" charset="0"/>
                <a:cs typeface="Arial" panose="020B0604020202020204" pitchFamily="34" charset="0"/>
              </a:rPr>
              <a:t>suatu</a:t>
            </a:r>
            <a:r>
              <a:rPr lang="en-GB" sz="2801" dirty="0">
                <a:solidFill>
                  <a:srgbClr val="800000"/>
                </a:solidFill>
                <a:latin typeface="Arial" panose="020B0604020202020204" pitchFamily="34" charset="0"/>
                <a:cs typeface="Arial" panose="020B0604020202020204" pitchFamily="34" charset="0"/>
              </a:rPr>
              <a:t> </a:t>
            </a:r>
            <a:r>
              <a:rPr lang="en-GB" sz="2801" dirty="0" err="1">
                <a:solidFill>
                  <a:srgbClr val="800000"/>
                </a:solidFill>
                <a:latin typeface="Arial" panose="020B0604020202020204" pitchFamily="34" charset="0"/>
                <a:cs typeface="Arial" panose="020B0604020202020204" pitchFamily="34" charset="0"/>
              </a:rPr>
              <a:t>negara</a:t>
            </a:r>
            <a:r>
              <a:rPr lang="en-GB" sz="2801" dirty="0">
                <a:solidFill>
                  <a:srgbClr val="800000"/>
                </a:solidFill>
                <a:latin typeface="Arial" panose="020B0604020202020204" pitchFamily="34" charset="0"/>
                <a:cs typeface="Arial" panose="020B0604020202020204" pitchFamily="34" charset="0"/>
              </a:rPr>
              <a:t> </a:t>
            </a:r>
            <a:r>
              <a:rPr lang="en-GB" sz="2801" dirty="0" err="1">
                <a:solidFill>
                  <a:srgbClr val="800000"/>
                </a:solidFill>
                <a:latin typeface="Arial" panose="020B0604020202020204" pitchFamily="34" charset="0"/>
                <a:cs typeface="Arial" panose="020B0604020202020204" pitchFamily="34" charset="0"/>
              </a:rPr>
              <a:t>juga</a:t>
            </a:r>
            <a:r>
              <a:rPr lang="en-GB" sz="2801" dirty="0">
                <a:solidFill>
                  <a:srgbClr val="800000"/>
                </a:solidFill>
                <a:latin typeface="Arial" panose="020B0604020202020204" pitchFamily="34" charset="0"/>
                <a:cs typeface="Arial" panose="020B0604020202020204" pitchFamily="34" charset="0"/>
              </a:rPr>
              <a:t> </a:t>
            </a:r>
            <a:r>
              <a:rPr lang="en-GB" sz="2801" dirty="0" err="1">
                <a:solidFill>
                  <a:srgbClr val="800000"/>
                </a:solidFill>
                <a:latin typeface="Arial" panose="020B0604020202020204" pitchFamily="34" charset="0"/>
                <a:cs typeface="Arial" panose="020B0604020202020204" pitchFamily="34" charset="0"/>
              </a:rPr>
              <a:t>berkelompok-kelompok</a:t>
            </a:r>
            <a:r>
              <a:rPr lang="en-GB" sz="2801" dirty="0">
                <a:solidFill>
                  <a:srgbClr val="800000"/>
                </a:solidFill>
                <a:latin typeface="Arial" panose="020B0604020202020204" pitchFamily="34" charset="0"/>
                <a:cs typeface="Arial" panose="020B0604020202020204" pitchFamily="34" charset="0"/>
              </a:rPr>
              <a:t>”</a:t>
            </a:r>
            <a:br>
              <a:rPr lang="en-GB" sz="2801" dirty="0">
                <a:solidFill>
                  <a:srgbClr val="800000"/>
                </a:solidFill>
                <a:latin typeface="Arial" panose="020B0604020202020204" pitchFamily="34" charset="0"/>
                <a:cs typeface="Arial" panose="020B0604020202020204" pitchFamily="34" charset="0"/>
              </a:rPr>
            </a:br>
            <a:br>
              <a:rPr lang="en-GB" dirty="0">
                <a:solidFill>
                  <a:srgbClr val="800000"/>
                </a:solidFill>
                <a:latin typeface="Arial" panose="020B0604020202020204" pitchFamily="34" charset="0"/>
                <a:cs typeface="Arial" panose="020B0604020202020204" pitchFamily="34" charset="0"/>
              </a:rPr>
            </a:br>
            <a:r>
              <a:rPr lang="en-GB" sz="2801" b="1" dirty="0">
                <a:solidFill>
                  <a:srgbClr val="800000"/>
                </a:solidFill>
                <a:latin typeface="Arial" panose="020B0604020202020204" pitchFamily="34" charset="0"/>
                <a:cs typeface="Arial" panose="020B0604020202020204" pitchFamily="34" charset="0"/>
              </a:rPr>
              <a:t>Hans </a:t>
            </a:r>
            <a:r>
              <a:rPr lang="en-GB" sz="2801" b="1" dirty="0" err="1">
                <a:solidFill>
                  <a:srgbClr val="800000"/>
                </a:solidFill>
                <a:latin typeface="Arial" panose="020B0604020202020204" pitchFamily="34" charset="0"/>
                <a:cs typeface="Arial" panose="020B0604020202020204" pitchFamily="34" charset="0"/>
              </a:rPr>
              <a:t>Nawiasky</a:t>
            </a:r>
            <a:endParaRPr lang="en-US" sz="2801" b="1" dirty="0">
              <a:solidFill>
                <a:srgbClr val="800000"/>
              </a:solidFill>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C34A1BD5-9C08-594F-83AE-D9430290D04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75824"/>
          <a:stretch/>
        </p:blipFill>
        <p:spPr>
          <a:xfrm>
            <a:off x="17262262" y="1"/>
            <a:ext cx="1000340" cy="1045658"/>
          </a:xfrm>
          <a:prstGeom prst="rect">
            <a:avLst/>
          </a:prstGeom>
          <a:effectLst/>
        </p:spPr>
      </p:pic>
      <p:sp>
        <p:nvSpPr>
          <p:cNvPr id="5" name="AutoShape 9"/>
          <p:cNvSpPr/>
          <p:nvPr/>
        </p:nvSpPr>
        <p:spPr>
          <a:xfrm rot="5400000" flipV="1">
            <a:off x="2931484" y="5081778"/>
            <a:ext cx="8586080" cy="123444"/>
          </a:xfrm>
          <a:prstGeom prst="rect">
            <a:avLst/>
          </a:prstGeom>
          <a:solidFill>
            <a:srgbClr val="800000"/>
          </a:solidFill>
        </p:spPr>
      </p:sp>
      <p:grpSp>
        <p:nvGrpSpPr>
          <p:cNvPr id="8" name="Group 7"/>
          <p:cNvGrpSpPr/>
          <p:nvPr/>
        </p:nvGrpSpPr>
        <p:grpSpPr>
          <a:xfrm>
            <a:off x="9144001" y="2200641"/>
            <a:ext cx="6742538" cy="5885718"/>
            <a:chOff x="10811321" y="2203475"/>
            <a:chExt cx="6742537" cy="5885718"/>
          </a:xfrm>
        </p:grpSpPr>
        <p:sp>
          <p:nvSpPr>
            <p:cNvPr id="10" name="Freeform 9"/>
            <p:cNvSpPr/>
            <p:nvPr/>
          </p:nvSpPr>
          <p:spPr>
            <a:xfrm>
              <a:off x="12058388" y="2203475"/>
              <a:ext cx="4248402" cy="1345307"/>
            </a:xfrm>
            <a:custGeom>
              <a:avLst/>
              <a:gdLst>
                <a:gd name="connsiteX0" fmla="*/ 0 w 4248402"/>
                <a:gd name="connsiteY0" fmla="*/ 224222 h 1345307"/>
                <a:gd name="connsiteX1" fmla="*/ 224222 w 4248402"/>
                <a:gd name="connsiteY1" fmla="*/ 0 h 1345307"/>
                <a:gd name="connsiteX2" fmla="*/ 4024180 w 4248402"/>
                <a:gd name="connsiteY2" fmla="*/ 0 h 1345307"/>
                <a:gd name="connsiteX3" fmla="*/ 4248402 w 4248402"/>
                <a:gd name="connsiteY3" fmla="*/ 224222 h 1345307"/>
                <a:gd name="connsiteX4" fmla="*/ 4248402 w 4248402"/>
                <a:gd name="connsiteY4" fmla="*/ 1121085 h 1345307"/>
                <a:gd name="connsiteX5" fmla="*/ 4024180 w 4248402"/>
                <a:gd name="connsiteY5" fmla="*/ 1345307 h 1345307"/>
                <a:gd name="connsiteX6" fmla="*/ 224222 w 4248402"/>
                <a:gd name="connsiteY6" fmla="*/ 1345307 h 1345307"/>
                <a:gd name="connsiteX7" fmla="*/ 0 w 4248402"/>
                <a:gd name="connsiteY7" fmla="*/ 1121085 h 1345307"/>
                <a:gd name="connsiteX8" fmla="*/ 0 w 4248402"/>
                <a:gd name="connsiteY8" fmla="*/ 224222 h 1345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48402" h="1345307">
                  <a:moveTo>
                    <a:pt x="0" y="224222"/>
                  </a:moveTo>
                  <a:cubicBezTo>
                    <a:pt x="0" y="100388"/>
                    <a:pt x="100388" y="0"/>
                    <a:pt x="224222" y="0"/>
                  </a:cubicBezTo>
                  <a:lnTo>
                    <a:pt x="4024180" y="0"/>
                  </a:lnTo>
                  <a:cubicBezTo>
                    <a:pt x="4148014" y="0"/>
                    <a:pt x="4248402" y="100388"/>
                    <a:pt x="4248402" y="224222"/>
                  </a:cubicBezTo>
                  <a:lnTo>
                    <a:pt x="4248402" y="1121085"/>
                  </a:lnTo>
                  <a:cubicBezTo>
                    <a:pt x="4248402" y="1244919"/>
                    <a:pt x="4148014" y="1345307"/>
                    <a:pt x="4024180" y="1345307"/>
                  </a:cubicBezTo>
                  <a:lnTo>
                    <a:pt x="224222" y="1345307"/>
                  </a:lnTo>
                  <a:cubicBezTo>
                    <a:pt x="100388" y="1345307"/>
                    <a:pt x="0" y="1244919"/>
                    <a:pt x="0" y="1121085"/>
                  </a:cubicBezTo>
                  <a:lnTo>
                    <a:pt x="0" y="224222"/>
                  </a:lnTo>
                  <a:close/>
                </a:path>
              </a:pathLst>
            </a:custGeom>
            <a:ln w="57150">
              <a:solidFill>
                <a:schemeClr val="tx1">
                  <a:lumMod val="95000"/>
                  <a:lumOff val="5000"/>
                </a:schemeClr>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72352" tIns="172352" rIns="172352" bIns="172352" numCol="1" spcCol="1270" anchor="ctr" anchorCtr="0">
              <a:noAutofit/>
            </a:bodyPr>
            <a:lstStyle/>
            <a:p>
              <a:pPr algn="ctr" defTabSz="1244663">
                <a:lnSpc>
                  <a:spcPct val="90000"/>
                </a:lnSpc>
                <a:spcBef>
                  <a:spcPct val="0"/>
                </a:spcBef>
                <a:spcAft>
                  <a:spcPct val="35000"/>
                </a:spcAft>
              </a:pPr>
              <a:r>
                <a:rPr lang="en-GB" sz="2801" i="1" dirty="0" err="1">
                  <a:solidFill>
                    <a:srgbClr val="800000"/>
                  </a:solidFill>
                  <a:latin typeface="Arial" panose="020B0604020202020204" pitchFamily="34" charset="0"/>
                  <a:cs typeface="Arial" panose="020B0604020202020204" pitchFamily="34" charset="0"/>
                </a:rPr>
                <a:t>Staatsfundamentalnorm</a:t>
              </a:r>
              <a:endParaRPr lang="en-GB" sz="2801" i="1" dirty="0">
                <a:solidFill>
                  <a:srgbClr val="800000"/>
                </a:solidFill>
                <a:latin typeface="Arial" panose="020B0604020202020204" pitchFamily="34" charset="0"/>
                <a:cs typeface="Arial" panose="020B0604020202020204" pitchFamily="34" charset="0"/>
              </a:endParaRPr>
            </a:p>
            <a:p>
              <a:pPr algn="ctr" defTabSz="1244663">
                <a:lnSpc>
                  <a:spcPct val="90000"/>
                </a:lnSpc>
                <a:spcBef>
                  <a:spcPct val="0"/>
                </a:spcBef>
                <a:spcAft>
                  <a:spcPct val="35000"/>
                </a:spcAft>
              </a:pPr>
              <a:r>
                <a:rPr lang="en-GB" sz="2801" dirty="0">
                  <a:solidFill>
                    <a:srgbClr val="800000"/>
                  </a:solidFill>
                  <a:latin typeface="Arial" panose="020B0604020202020204" pitchFamily="34" charset="0"/>
                  <a:cs typeface="Arial" panose="020B0604020202020204" pitchFamily="34" charset="0"/>
                </a:rPr>
                <a:t>(Norma Fundamental)</a:t>
              </a:r>
              <a:endParaRPr lang="en-US" sz="2801" dirty="0">
                <a:solidFill>
                  <a:srgbClr val="800000"/>
                </a:solidFill>
                <a:latin typeface="Arial" panose="020B0604020202020204" pitchFamily="34" charset="0"/>
                <a:cs typeface="Arial" panose="020B0604020202020204" pitchFamily="34" charset="0"/>
              </a:endParaRPr>
            </a:p>
          </p:txBody>
        </p:sp>
        <p:sp>
          <p:nvSpPr>
            <p:cNvPr id="11" name="Freeform 10"/>
            <p:cNvSpPr/>
            <p:nvPr/>
          </p:nvSpPr>
          <p:spPr>
            <a:xfrm>
              <a:off x="11677385" y="3716945"/>
              <a:ext cx="5010409" cy="1345307"/>
            </a:xfrm>
            <a:custGeom>
              <a:avLst/>
              <a:gdLst>
                <a:gd name="connsiteX0" fmla="*/ 0 w 5010409"/>
                <a:gd name="connsiteY0" fmla="*/ 224222 h 1345307"/>
                <a:gd name="connsiteX1" fmla="*/ 224222 w 5010409"/>
                <a:gd name="connsiteY1" fmla="*/ 0 h 1345307"/>
                <a:gd name="connsiteX2" fmla="*/ 4786187 w 5010409"/>
                <a:gd name="connsiteY2" fmla="*/ 0 h 1345307"/>
                <a:gd name="connsiteX3" fmla="*/ 5010409 w 5010409"/>
                <a:gd name="connsiteY3" fmla="*/ 224222 h 1345307"/>
                <a:gd name="connsiteX4" fmla="*/ 5010409 w 5010409"/>
                <a:gd name="connsiteY4" fmla="*/ 1121085 h 1345307"/>
                <a:gd name="connsiteX5" fmla="*/ 4786187 w 5010409"/>
                <a:gd name="connsiteY5" fmla="*/ 1345307 h 1345307"/>
                <a:gd name="connsiteX6" fmla="*/ 224222 w 5010409"/>
                <a:gd name="connsiteY6" fmla="*/ 1345307 h 1345307"/>
                <a:gd name="connsiteX7" fmla="*/ 0 w 5010409"/>
                <a:gd name="connsiteY7" fmla="*/ 1121085 h 1345307"/>
                <a:gd name="connsiteX8" fmla="*/ 0 w 5010409"/>
                <a:gd name="connsiteY8" fmla="*/ 224222 h 1345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10409" h="1345307">
                  <a:moveTo>
                    <a:pt x="0" y="224222"/>
                  </a:moveTo>
                  <a:cubicBezTo>
                    <a:pt x="0" y="100388"/>
                    <a:pt x="100388" y="0"/>
                    <a:pt x="224222" y="0"/>
                  </a:cubicBezTo>
                  <a:lnTo>
                    <a:pt x="4786187" y="0"/>
                  </a:lnTo>
                  <a:cubicBezTo>
                    <a:pt x="4910021" y="0"/>
                    <a:pt x="5010409" y="100388"/>
                    <a:pt x="5010409" y="224222"/>
                  </a:cubicBezTo>
                  <a:lnTo>
                    <a:pt x="5010409" y="1121085"/>
                  </a:lnTo>
                  <a:cubicBezTo>
                    <a:pt x="5010409" y="1244919"/>
                    <a:pt x="4910021" y="1345307"/>
                    <a:pt x="4786187" y="1345307"/>
                  </a:cubicBezTo>
                  <a:lnTo>
                    <a:pt x="224222" y="1345307"/>
                  </a:lnTo>
                  <a:cubicBezTo>
                    <a:pt x="100388" y="1345307"/>
                    <a:pt x="0" y="1244919"/>
                    <a:pt x="0" y="1121085"/>
                  </a:cubicBezTo>
                  <a:lnTo>
                    <a:pt x="0" y="224222"/>
                  </a:lnTo>
                  <a:close/>
                </a:path>
              </a:pathLst>
            </a:custGeom>
            <a:ln w="57150">
              <a:solidFill>
                <a:srgbClr val="800000"/>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72352" tIns="172352" rIns="172352" bIns="172352" numCol="1" spcCol="1270" anchor="ctr" anchorCtr="0">
              <a:noAutofit/>
            </a:bodyPr>
            <a:lstStyle/>
            <a:p>
              <a:pPr algn="ctr" defTabSz="1244663">
                <a:lnSpc>
                  <a:spcPct val="90000"/>
                </a:lnSpc>
                <a:spcBef>
                  <a:spcPct val="0"/>
                </a:spcBef>
                <a:spcAft>
                  <a:spcPct val="35000"/>
                </a:spcAft>
              </a:pPr>
              <a:r>
                <a:rPr lang="en-GB" sz="2801" i="1" dirty="0" err="1">
                  <a:solidFill>
                    <a:srgbClr val="800000"/>
                  </a:solidFill>
                  <a:latin typeface="Arial" panose="020B0604020202020204" pitchFamily="34" charset="0"/>
                  <a:cs typeface="Arial" panose="020B0604020202020204" pitchFamily="34" charset="0"/>
                </a:rPr>
                <a:t>Staatsgrundgezets</a:t>
              </a:r>
              <a:endParaRPr lang="en-GB" sz="2801" i="1" dirty="0">
                <a:solidFill>
                  <a:srgbClr val="800000"/>
                </a:solidFill>
                <a:latin typeface="Arial" panose="020B0604020202020204" pitchFamily="34" charset="0"/>
                <a:cs typeface="Arial" panose="020B0604020202020204" pitchFamily="34" charset="0"/>
              </a:endParaRPr>
            </a:p>
            <a:p>
              <a:pPr algn="ctr" defTabSz="1244663">
                <a:lnSpc>
                  <a:spcPct val="90000"/>
                </a:lnSpc>
                <a:spcBef>
                  <a:spcPct val="0"/>
                </a:spcBef>
                <a:spcAft>
                  <a:spcPct val="35000"/>
                </a:spcAft>
              </a:pPr>
              <a:r>
                <a:rPr lang="en-GB" sz="2801" dirty="0">
                  <a:solidFill>
                    <a:srgbClr val="800000"/>
                  </a:solidFill>
                  <a:latin typeface="Arial" panose="020B0604020202020204" pitchFamily="34" charset="0"/>
                  <a:cs typeface="Arial" panose="020B0604020202020204" pitchFamily="34" charset="0"/>
                </a:rPr>
                <a:t>(</a:t>
              </a:r>
              <a:r>
                <a:rPr lang="en-GB" sz="2801" dirty="0" err="1">
                  <a:solidFill>
                    <a:srgbClr val="800000"/>
                  </a:solidFill>
                  <a:latin typeface="Arial" panose="020B0604020202020204" pitchFamily="34" charset="0"/>
                  <a:cs typeface="Arial" panose="020B0604020202020204" pitchFamily="34" charset="0"/>
                </a:rPr>
                <a:t>Aturan</a:t>
              </a:r>
              <a:r>
                <a:rPr lang="en-GB" sz="2801" dirty="0">
                  <a:solidFill>
                    <a:srgbClr val="800000"/>
                  </a:solidFill>
                  <a:latin typeface="Arial" panose="020B0604020202020204" pitchFamily="34" charset="0"/>
                  <a:cs typeface="Arial" panose="020B0604020202020204" pitchFamily="34" charset="0"/>
                </a:rPr>
                <a:t> </a:t>
              </a:r>
              <a:r>
                <a:rPr lang="en-GB" sz="2801" dirty="0" err="1">
                  <a:solidFill>
                    <a:srgbClr val="800000"/>
                  </a:solidFill>
                  <a:latin typeface="Arial" panose="020B0604020202020204" pitchFamily="34" charset="0"/>
                  <a:cs typeface="Arial" panose="020B0604020202020204" pitchFamily="34" charset="0"/>
                </a:rPr>
                <a:t>Dasar</a:t>
              </a:r>
              <a:r>
                <a:rPr lang="en-GB" sz="2801" dirty="0">
                  <a:solidFill>
                    <a:srgbClr val="800000"/>
                  </a:solidFill>
                  <a:latin typeface="Arial" panose="020B0604020202020204" pitchFamily="34" charset="0"/>
                  <a:cs typeface="Arial" panose="020B0604020202020204" pitchFamily="34" charset="0"/>
                </a:rPr>
                <a:t> Negara)</a:t>
              </a:r>
              <a:endParaRPr lang="en-US" sz="2801" dirty="0">
                <a:solidFill>
                  <a:srgbClr val="800000"/>
                </a:solidFill>
                <a:latin typeface="Arial" panose="020B0604020202020204" pitchFamily="34" charset="0"/>
                <a:cs typeface="Arial" panose="020B0604020202020204" pitchFamily="34" charset="0"/>
              </a:endParaRPr>
            </a:p>
          </p:txBody>
        </p:sp>
        <p:sp>
          <p:nvSpPr>
            <p:cNvPr id="12" name="Freeform 11"/>
            <p:cNvSpPr/>
            <p:nvPr/>
          </p:nvSpPr>
          <p:spPr>
            <a:xfrm>
              <a:off x="11296382" y="5230416"/>
              <a:ext cx="5772415" cy="1345307"/>
            </a:xfrm>
            <a:custGeom>
              <a:avLst/>
              <a:gdLst>
                <a:gd name="connsiteX0" fmla="*/ 0 w 5772415"/>
                <a:gd name="connsiteY0" fmla="*/ 224222 h 1345307"/>
                <a:gd name="connsiteX1" fmla="*/ 224222 w 5772415"/>
                <a:gd name="connsiteY1" fmla="*/ 0 h 1345307"/>
                <a:gd name="connsiteX2" fmla="*/ 5548193 w 5772415"/>
                <a:gd name="connsiteY2" fmla="*/ 0 h 1345307"/>
                <a:gd name="connsiteX3" fmla="*/ 5772415 w 5772415"/>
                <a:gd name="connsiteY3" fmla="*/ 224222 h 1345307"/>
                <a:gd name="connsiteX4" fmla="*/ 5772415 w 5772415"/>
                <a:gd name="connsiteY4" fmla="*/ 1121085 h 1345307"/>
                <a:gd name="connsiteX5" fmla="*/ 5548193 w 5772415"/>
                <a:gd name="connsiteY5" fmla="*/ 1345307 h 1345307"/>
                <a:gd name="connsiteX6" fmla="*/ 224222 w 5772415"/>
                <a:gd name="connsiteY6" fmla="*/ 1345307 h 1345307"/>
                <a:gd name="connsiteX7" fmla="*/ 0 w 5772415"/>
                <a:gd name="connsiteY7" fmla="*/ 1121085 h 1345307"/>
                <a:gd name="connsiteX8" fmla="*/ 0 w 5772415"/>
                <a:gd name="connsiteY8" fmla="*/ 224222 h 1345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72415" h="1345307">
                  <a:moveTo>
                    <a:pt x="0" y="224222"/>
                  </a:moveTo>
                  <a:cubicBezTo>
                    <a:pt x="0" y="100388"/>
                    <a:pt x="100388" y="0"/>
                    <a:pt x="224222" y="0"/>
                  </a:cubicBezTo>
                  <a:lnTo>
                    <a:pt x="5548193" y="0"/>
                  </a:lnTo>
                  <a:cubicBezTo>
                    <a:pt x="5672027" y="0"/>
                    <a:pt x="5772415" y="100388"/>
                    <a:pt x="5772415" y="224222"/>
                  </a:cubicBezTo>
                  <a:lnTo>
                    <a:pt x="5772415" y="1121085"/>
                  </a:lnTo>
                  <a:cubicBezTo>
                    <a:pt x="5772415" y="1244919"/>
                    <a:pt x="5672027" y="1345307"/>
                    <a:pt x="5548193" y="1345307"/>
                  </a:cubicBezTo>
                  <a:lnTo>
                    <a:pt x="224222" y="1345307"/>
                  </a:lnTo>
                  <a:cubicBezTo>
                    <a:pt x="100388" y="1345307"/>
                    <a:pt x="0" y="1244919"/>
                    <a:pt x="0" y="1121085"/>
                  </a:cubicBezTo>
                  <a:lnTo>
                    <a:pt x="0" y="224222"/>
                  </a:lnTo>
                  <a:close/>
                </a:path>
              </a:pathLst>
            </a:custGeom>
            <a:ln w="57150">
              <a:solidFill>
                <a:schemeClr val="tx1">
                  <a:lumMod val="95000"/>
                  <a:lumOff val="5000"/>
                </a:schemeClr>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72352" tIns="172352" rIns="172352" bIns="172352" numCol="1" spcCol="1270" anchor="ctr" anchorCtr="0">
              <a:noAutofit/>
            </a:bodyPr>
            <a:lstStyle/>
            <a:p>
              <a:pPr algn="ctr" defTabSz="1244663">
                <a:lnSpc>
                  <a:spcPct val="90000"/>
                </a:lnSpc>
                <a:spcBef>
                  <a:spcPct val="0"/>
                </a:spcBef>
                <a:spcAft>
                  <a:spcPct val="35000"/>
                </a:spcAft>
              </a:pPr>
              <a:r>
                <a:rPr lang="en-GB" sz="2801" i="1" dirty="0" err="1">
                  <a:solidFill>
                    <a:srgbClr val="800000"/>
                  </a:solidFill>
                  <a:latin typeface="Arial" panose="020B0604020202020204" pitchFamily="34" charset="0"/>
                  <a:cs typeface="Arial" panose="020B0604020202020204" pitchFamily="34" charset="0"/>
                </a:rPr>
                <a:t>Formell</a:t>
              </a:r>
              <a:r>
                <a:rPr lang="en-GB" sz="2801" i="1" dirty="0">
                  <a:solidFill>
                    <a:srgbClr val="800000"/>
                  </a:solidFill>
                  <a:latin typeface="Arial" panose="020B0604020202020204" pitchFamily="34" charset="0"/>
                  <a:cs typeface="Arial" panose="020B0604020202020204" pitchFamily="34" charset="0"/>
                </a:rPr>
                <a:t> </a:t>
              </a:r>
              <a:r>
                <a:rPr lang="en-GB" sz="2801" i="1" dirty="0" err="1">
                  <a:solidFill>
                    <a:srgbClr val="800000"/>
                  </a:solidFill>
                  <a:latin typeface="Arial" panose="020B0604020202020204" pitchFamily="34" charset="0"/>
                  <a:cs typeface="Arial" panose="020B0604020202020204" pitchFamily="34" charset="0"/>
                </a:rPr>
                <a:t>Gezets</a:t>
              </a:r>
              <a:endParaRPr lang="en-GB" sz="2801" i="1" dirty="0">
                <a:solidFill>
                  <a:srgbClr val="800000"/>
                </a:solidFill>
                <a:latin typeface="Arial" panose="020B0604020202020204" pitchFamily="34" charset="0"/>
                <a:cs typeface="Arial" panose="020B0604020202020204" pitchFamily="34" charset="0"/>
              </a:endParaRPr>
            </a:p>
            <a:p>
              <a:pPr algn="ctr" defTabSz="1244663">
                <a:lnSpc>
                  <a:spcPct val="90000"/>
                </a:lnSpc>
                <a:spcBef>
                  <a:spcPct val="0"/>
                </a:spcBef>
                <a:spcAft>
                  <a:spcPct val="35000"/>
                </a:spcAft>
              </a:pPr>
              <a:r>
                <a:rPr lang="en-GB" sz="2801" dirty="0">
                  <a:solidFill>
                    <a:srgbClr val="800000"/>
                  </a:solidFill>
                  <a:latin typeface="Arial" panose="020B0604020202020204" pitchFamily="34" charset="0"/>
                  <a:cs typeface="Arial" panose="020B0604020202020204" pitchFamily="34" charset="0"/>
                </a:rPr>
                <a:t>(</a:t>
              </a:r>
              <a:r>
                <a:rPr lang="en-GB" sz="2801" dirty="0" err="1">
                  <a:solidFill>
                    <a:srgbClr val="800000"/>
                  </a:solidFill>
                  <a:latin typeface="Arial" panose="020B0604020202020204" pitchFamily="34" charset="0"/>
                  <a:cs typeface="Arial" panose="020B0604020202020204" pitchFamily="34" charset="0"/>
                </a:rPr>
                <a:t>Undang-Undang</a:t>
              </a:r>
              <a:r>
                <a:rPr lang="en-GB" sz="2801" dirty="0">
                  <a:solidFill>
                    <a:srgbClr val="800000"/>
                  </a:solidFill>
                  <a:latin typeface="Arial" panose="020B0604020202020204" pitchFamily="34" charset="0"/>
                  <a:cs typeface="Arial" panose="020B0604020202020204" pitchFamily="34" charset="0"/>
                </a:rPr>
                <a:t>)</a:t>
              </a:r>
              <a:endParaRPr lang="en-US" sz="2801" dirty="0">
                <a:solidFill>
                  <a:srgbClr val="800000"/>
                </a:solidFill>
                <a:latin typeface="Arial" panose="020B0604020202020204" pitchFamily="34" charset="0"/>
                <a:cs typeface="Arial" panose="020B0604020202020204" pitchFamily="34" charset="0"/>
              </a:endParaRPr>
            </a:p>
          </p:txBody>
        </p:sp>
        <p:sp>
          <p:nvSpPr>
            <p:cNvPr id="13" name="Freeform 12"/>
            <p:cNvSpPr/>
            <p:nvPr/>
          </p:nvSpPr>
          <p:spPr>
            <a:xfrm>
              <a:off x="10811321" y="6743886"/>
              <a:ext cx="6742537" cy="1345307"/>
            </a:xfrm>
            <a:custGeom>
              <a:avLst/>
              <a:gdLst>
                <a:gd name="connsiteX0" fmla="*/ 0 w 6742537"/>
                <a:gd name="connsiteY0" fmla="*/ 224222 h 1345307"/>
                <a:gd name="connsiteX1" fmla="*/ 224222 w 6742537"/>
                <a:gd name="connsiteY1" fmla="*/ 0 h 1345307"/>
                <a:gd name="connsiteX2" fmla="*/ 6518315 w 6742537"/>
                <a:gd name="connsiteY2" fmla="*/ 0 h 1345307"/>
                <a:gd name="connsiteX3" fmla="*/ 6742537 w 6742537"/>
                <a:gd name="connsiteY3" fmla="*/ 224222 h 1345307"/>
                <a:gd name="connsiteX4" fmla="*/ 6742537 w 6742537"/>
                <a:gd name="connsiteY4" fmla="*/ 1121085 h 1345307"/>
                <a:gd name="connsiteX5" fmla="*/ 6518315 w 6742537"/>
                <a:gd name="connsiteY5" fmla="*/ 1345307 h 1345307"/>
                <a:gd name="connsiteX6" fmla="*/ 224222 w 6742537"/>
                <a:gd name="connsiteY6" fmla="*/ 1345307 h 1345307"/>
                <a:gd name="connsiteX7" fmla="*/ 0 w 6742537"/>
                <a:gd name="connsiteY7" fmla="*/ 1121085 h 1345307"/>
                <a:gd name="connsiteX8" fmla="*/ 0 w 6742537"/>
                <a:gd name="connsiteY8" fmla="*/ 224222 h 1345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42537" h="1345307">
                  <a:moveTo>
                    <a:pt x="0" y="224222"/>
                  </a:moveTo>
                  <a:cubicBezTo>
                    <a:pt x="0" y="100388"/>
                    <a:pt x="100388" y="0"/>
                    <a:pt x="224222" y="0"/>
                  </a:cubicBezTo>
                  <a:lnTo>
                    <a:pt x="6518315" y="0"/>
                  </a:lnTo>
                  <a:cubicBezTo>
                    <a:pt x="6642149" y="0"/>
                    <a:pt x="6742537" y="100388"/>
                    <a:pt x="6742537" y="224222"/>
                  </a:cubicBezTo>
                  <a:lnTo>
                    <a:pt x="6742537" y="1121085"/>
                  </a:lnTo>
                  <a:cubicBezTo>
                    <a:pt x="6742537" y="1244919"/>
                    <a:pt x="6642149" y="1345307"/>
                    <a:pt x="6518315" y="1345307"/>
                  </a:cubicBezTo>
                  <a:lnTo>
                    <a:pt x="224222" y="1345307"/>
                  </a:lnTo>
                  <a:cubicBezTo>
                    <a:pt x="100388" y="1345307"/>
                    <a:pt x="0" y="1244919"/>
                    <a:pt x="0" y="1121085"/>
                  </a:cubicBezTo>
                  <a:lnTo>
                    <a:pt x="0" y="224222"/>
                  </a:lnTo>
                  <a:close/>
                </a:path>
              </a:pathLst>
            </a:custGeom>
            <a:ln w="57150">
              <a:solidFill>
                <a:srgbClr val="800000"/>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72352" tIns="172352" rIns="172352" bIns="172352" numCol="1" spcCol="1270" anchor="ctr" anchorCtr="0">
              <a:noAutofit/>
            </a:bodyPr>
            <a:lstStyle/>
            <a:p>
              <a:pPr algn="ctr" defTabSz="1244663">
                <a:lnSpc>
                  <a:spcPct val="90000"/>
                </a:lnSpc>
                <a:spcBef>
                  <a:spcPct val="0"/>
                </a:spcBef>
                <a:spcAft>
                  <a:spcPct val="35000"/>
                </a:spcAft>
              </a:pPr>
              <a:r>
                <a:rPr lang="en-GB" sz="2801" i="1" dirty="0" err="1">
                  <a:solidFill>
                    <a:srgbClr val="800000"/>
                  </a:solidFill>
                  <a:latin typeface="Arial" panose="020B0604020202020204" pitchFamily="34" charset="0"/>
                  <a:cs typeface="Arial" panose="020B0604020202020204" pitchFamily="34" charset="0"/>
                </a:rPr>
                <a:t>Verordnung</a:t>
              </a:r>
              <a:r>
                <a:rPr lang="en-GB" sz="2801" i="1" dirty="0">
                  <a:solidFill>
                    <a:srgbClr val="800000"/>
                  </a:solidFill>
                  <a:latin typeface="Arial" panose="020B0604020202020204" pitchFamily="34" charset="0"/>
                  <a:cs typeface="Arial" panose="020B0604020202020204" pitchFamily="34" charset="0"/>
                </a:rPr>
                <a:t> &amp; </a:t>
              </a:r>
              <a:r>
                <a:rPr lang="en-GB" sz="2801" i="1" dirty="0" err="1">
                  <a:solidFill>
                    <a:srgbClr val="800000"/>
                  </a:solidFill>
                  <a:latin typeface="Arial" panose="020B0604020202020204" pitchFamily="34" charset="0"/>
                  <a:cs typeface="Arial" panose="020B0604020202020204" pitchFamily="34" charset="0"/>
                </a:rPr>
                <a:t>Autonome</a:t>
              </a:r>
              <a:r>
                <a:rPr lang="en-GB" sz="2801" i="1" dirty="0">
                  <a:solidFill>
                    <a:srgbClr val="800000"/>
                  </a:solidFill>
                  <a:latin typeface="Arial" panose="020B0604020202020204" pitchFamily="34" charset="0"/>
                  <a:cs typeface="Arial" panose="020B0604020202020204" pitchFamily="34" charset="0"/>
                </a:rPr>
                <a:t> </a:t>
              </a:r>
              <a:r>
                <a:rPr lang="en-GB" sz="2801" i="1" dirty="0" err="1">
                  <a:solidFill>
                    <a:srgbClr val="800000"/>
                  </a:solidFill>
                  <a:latin typeface="Arial" panose="020B0604020202020204" pitchFamily="34" charset="0"/>
                  <a:cs typeface="Arial" panose="020B0604020202020204" pitchFamily="34" charset="0"/>
                </a:rPr>
                <a:t>Satzung</a:t>
              </a:r>
              <a:endParaRPr lang="en-GB" sz="2801" i="1" dirty="0">
                <a:solidFill>
                  <a:srgbClr val="800000"/>
                </a:solidFill>
                <a:latin typeface="Arial" panose="020B0604020202020204" pitchFamily="34" charset="0"/>
                <a:cs typeface="Arial" panose="020B0604020202020204" pitchFamily="34" charset="0"/>
              </a:endParaRPr>
            </a:p>
            <a:p>
              <a:pPr algn="ctr" defTabSz="1244663">
                <a:lnSpc>
                  <a:spcPct val="90000"/>
                </a:lnSpc>
                <a:spcBef>
                  <a:spcPct val="0"/>
                </a:spcBef>
                <a:spcAft>
                  <a:spcPct val="35000"/>
                </a:spcAft>
              </a:pPr>
              <a:r>
                <a:rPr lang="en-GB" sz="2801" dirty="0">
                  <a:solidFill>
                    <a:srgbClr val="800000"/>
                  </a:solidFill>
                  <a:latin typeface="Arial" panose="020B0604020202020204" pitchFamily="34" charset="0"/>
                  <a:cs typeface="Arial" panose="020B0604020202020204" pitchFamily="34" charset="0"/>
                </a:rPr>
                <a:t>(</a:t>
              </a:r>
              <a:r>
                <a:rPr lang="en-GB" sz="2801" dirty="0" err="1">
                  <a:solidFill>
                    <a:srgbClr val="800000"/>
                  </a:solidFill>
                  <a:latin typeface="Arial" panose="020B0604020202020204" pitchFamily="34" charset="0"/>
                  <a:cs typeface="Arial" panose="020B0604020202020204" pitchFamily="34" charset="0"/>
                </a:rPr>
                <a:t>Aturan</a:t>
              </a:r>
              <a:r>
                <a:rPr lang="en-GB" sz="2801" dirty="0">
                  <a:solidFill>
                    <a:srgbClr val="800000"/>
                  </a:solidFill>
                  <a:latin typeface="Arial" panose="020B0604020202020204" pitchFamily="34" charset="0"/>
                  <a:cs typeface="Arial" panose="020B0604020202020204" pitchFamily="34" charset="0"/>
                </a:rPr>
                <a:t> </a:t>
              </a:r>
              <a:r>
                <a:rPr lang="en-GB" sz="2801" dirty="0" err="1">
                  <a:solidFill>
                    <a:srgbClr val="800000"/>
                  </a:solidFill>
                  <a:latin typeface="Arial" panose="020B0604020202020204" pitchFamily="34" charset="0"/>
                  <a:cs typeface="Arial" panose="020B0604020202020204" pitchFamily="34" charset="0"/>
                </a:rPr>
                <a:t>Pelaksana</a:t>
              </a:r>
              <a:r>
                <a:rPr lang="en-GB" sz="2801" dirty="0">
                  <a:solidFill>
                    <a:srgbClr val="800000"/>
                  </a:solidFill>
                  <a:latin typeface="Arial" panose="020B0604020202020204" pitchFamily="34" charset="0"/>
                  <a:cs typeface="Arial" panose="020B0604020202020204" pitchFamily="34" charset="0"/>
                </a:rPr>
                <a:t> &amp; </a:t>
              </a:r>
              <a:r>
                <a:rPr lang="en-GB" sz="2801" dirty="0" err="1">
                  <a:solidFill>
                    <a:srgbClr val="800000"/>
                  </a:solidFill>
                  <a:latin typeface="Arial" panose="020B0604020202020204" pitchFamily="34" charset="0"/>
                  <a:cs typeface="Arial" panose="020B0604020202020204" pitchFamily="34" charset="0"/>
                </a:rPr>
                <a:t>Aturan</a:t>
              </a:r>
              <a:r>
                <a:rPr lang="en-GB" sz="2801" dirty="0">
                  <a:solidFill>
                    <a:srgbClr val="800000"/>
                  </a:solidFill>
                  <a:latin typeface="Arial" panose="020B0604020202020204" pitchFamily="34" charset="0"/>
                  <a:cs typeface="Arial" panose="020B0604020202020204" pitchFamily="34" charset="0"/>
                </a:rPr>
                <a:t> </a:t>
              </a:r>
              <a:r>
                <a:rPr lang="en-GB" sz="2801" dirty="0" err="1">
                  <a:solidFill>
                    <a:srgbClr val="800000"/>
                  </a:solidFill>
                  <a:latin typeface="Arial" panose="020B0604020202020204" pitchFamily="34" charset="0"/>
                  <a:cs typeface="Arial" panose="020B0604020202020204" pitchFamily="34" charset="0"/>
                </a:rPr>
                <a:t>Otonom</a:t>
              </a:r>
              <a:r>
                <a:rPr lang="en-GB" sz="2801" dirty="0">
                  <a:solidFill>
                    <a:srgbClr val="800000"/>
                  </a:solidFill>
                  <a:latin typeface="Arial" panose="020B0604020202020204" pitchFamily="34" charset="0"/>
                  <a:cs typeface="Arial" panose="020B0604020202020204" pitchFamily="34" charset="0"/>
                </a:rPr>
                <a:t>)</a:t>
              </a:r>
              <a:endParaRPr lang="en-US" sz="2801" dirty="0">
                <a:solidFill>
                  <a:srgbClr val="800000"/>
                </a:solidFill>
                <a:latin typeface="Arial" panose="020B0604020202020204" pitchFamily="34" charset="0"/>
                <a:cs typeface="Arial" panose="020B0604020202020204" pitchFamily="34" charset="0"/>
              </a:endParaRPr>
            </a:p>
          </p:txBody>
        </p:sp>
      </p:grpSp>
      <p:sp>
        <p:nvSpPr>
          <p:cNvPr id="18" name="Slide Number Placeholder 15">
            <a:extLst>
              <a:ext uri="{FF2B5EF4-FFF2-40B4-BE49-F238E27FC236}">
                <a16:creationId xmlns:a16="http://schemas.microsoft.com/office/drawing/2014/main" id="{85914E60-E732-CC48-9097-4B48837838E0}"/>
              </a:ext>
            </a:extLst>
          </p:cNvPr>
          <p:cNvSpPr txBox="1">
            <a:spLocks/>
          </p:cNvSpPr>
          <p:nvPr/>
        </p:nvSpPr>
        <p:spPr>
          <a:xfrm>
            <a:off x="17537837" y="9627833"/>
            <a:ext cx="497315" cy="339402"/>
          </a:xfrm>
          <a:prstGeom prst="callout1">
            <a:avLst>
              <a:gd name="adj1" fmla="val 48702"/>
              <a:gd name="adj2" fmla="val 84708"/>
              <a:gd name="adj3" fmla="val 48210"/>
              <a:gd name="adj4" fmla="val 162974"/>
            </a:avLst>
          </a:prstGeom>
          <a:ln w="38100">
            <a:solidFill>
              <a:schemeClr val="tx1"/>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B42DF2D7-30B4-D046-BCCB-386CF9A49E74}" type="slidenum">
              <a:rPr lang="en-US" sz="1601" b="1"/>
              <a:pPr algn="ctr"/>
              <a:t>5</a:t>
            </a:fld>
            <a:endParaRPr lang="en-US" sz="1601" b="1" dirty="0"/>
          </a:p>
        </p:txBody>
      </p:sp>
      <p:sp>
        <p:nvSpPr>
          <p:cNvPr id="3" name="Footer Placeholder 3">
            <a:extLst>
              <a:ext uri="{FF2B5EF4-FFF2-40B4-BE49-F238E27FC236}">
                <a16:creationId xmlns:a16="http://schemas.microsoft.com/office/drawing/2014/main" id="{2CDF91CC-9462-AC72-DC60-734F4BDCB6DB}"/>
              </a:ext>
            </a:extLst>
          </p:cNvPr>
          <p:cNvSpPr>
            <a:spLocks noGrp="1"/>
          </p:cNvSpPr>
          <p:nvPr>
            <p:ph type="ftr" sz="quarter" idx="11"/>
          </p:nvPr>
        </p:nvSpPr>
        <p:spPr>
          <a:xfrm>
            <a:off x="7001301" y="9744501"/>
            <a:ext cx="4276302" cy="542501"/>
          </a:xfrm>
        </p:spPr>
        <p:txBody>
          <a:bodyPr>
            <a:normAutofit/>
          </a:bodyPr>
          <a:lstStyle/>
          <a:p>
            <a:pPr defTabSz="914490">
              <a:spcAft>
                <a:spcPts val="600"/>
              </a:spcAft>
              <a:defRPr/>
            </a:pPr>
            <a:r>
              <a:rPr lang="en-US" sz="1500" dirty="0">
                <a:solidFill>
                  <a:schemeClr val="tx1"/>
                </a:solidFill>
              </a:rPr>
              <a:t>denny@integritylawfirm.id</a:t>
            </a:r>
          </a:p>
        </p:txBody>
      </p:sp>
    </p:spTree>
    <p:extLst>
      <p:ext uri="{BB962C8B-B14F-4D97-AF65-F5344CB8AC3E}">
        <p14:creationId xmlns:p14="http://schemas.microsoft.com/office/powerpoint/2010/main" val="34814032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29">
            <a:extLst>
              <a:ext uri="{FF2B5EF4-FFF2-40B4-BE49-F238E27FC236}">
                <a16:creationId xmlns:a16="http://schemas.microsoft.com/office/drawing/2014/main" id="{2D88C993-876D-B741-A013-416EA555C65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5400000">
            <a:off x="3995861" y="-3986705"/>
            <a:ext cx="10296287" cy="18288003"/>
          </a:xfrm>
          <a:prstGeom prst="rect">
            <a:avLst/>
          </a:prstGeom>
        </p:spPr>
      </p:pic>
      <p:grpSp>
        <p:nvGrpSpPr>
          <p:cNvPr id="3" name="Group 3"/>
          <p:cNvGrpSpPr/>
          <p:nvPr/>
        </p:nvGrpSpPr>
        <p:grpSpPr>
          <a:xfrm>
            <a:off x="-228600" y="1409701"/>
            <a:ext cx="8498726" cy="2590800"/>
            <a:chOff x="0" y="0"/>
            <a:chExt cx="11331633" cy="3308728"/>
          </a:xfrm>
        </p:grpSpPr>
        <p:grpSp>
          <p:nvGrpSpPr>
            <p:cNvPr id="4" name="Group 4"/>
            <p:cNvGrpSpPr/>
            <p:nvPr/>
          </p:nvGrpSpPr>
          <p:grpSpPr>
            <a:xfrm>
              <a:off x="0" y="0"/>
              <a:ext cx="11331633" cy="3308728"/>
              <a:chOff x="0" y="0"/>
              <a:chExt cx="17384767" cy="5076184"/>
            </a:xfrm>
          </p:grpSpPr>
          <p:sp>
            <p:nvSpPr>
              <p:cNvPr id="5" name="Freeform 5"/>
              <p:cNvSpPr/>
              <p:nvPr/>
            </p:nvSpPr>
            <p:spPr>
              <a:xfrm>
                <a:off x="0" y="0"/>
                <a:ext cx="17384767" cy="5076184"/>
              </a:xfrm>
              <a:custGeom>
                <a:avLst/>
                <a:gdLst/>
                <a:ahLst/>
                <a:cxnLst/>
                <a:rect l="l" t="t" r="r" b="b"/>
                <a:pathLst>
                  <a:path w="17384767" h="5076184">
                    <a:moveTo>
                      <a:pt x="0" y="0"/>
                    </a:moveTo>
                    <a:lnTo>
                      <a:pt x="0" y="5076184"/>
                    </a:lnTo>
                    <a:lnTo>
                      <a:pt x="17384767" y="5076184"/>
                    </a:lnTo>
                    <a:lnTo>
                      <a:pt x="17384767" y="0"/>
                    </a:lnTo>
                    <a:lnTo>
                      <a:pt x="0" y="0"/>
                    </a:lnTo>
                    <a:close/>
                    <a:moveTo>
                      <a:pt x="17323806" y="5015224"/>
                    </a:moveTo>
                    <a:lnTo>
                      <a:pt x="59690" y="5015224"/>
                    </a:lnTo>
                    <a:lnTo>
                      <a:pt x="59690" y="59690"/>
                    </a:lnTo>
                    <a:lnTo>
                      <a:pt x="17323808" y="59690"/>
                    </a:lnTo>
                    <a:lnTo>
                      <a:pt x="17323808" y="5015224"/>
                    </a:lnTo>
                    <a:close/>
                  </a:path>
                </a:pathLst>
              </a:custGeom>
              <a:solidFill>
                <a:srgbClr val="680000"/>
              </a:solidFill>
              <a:ln w="76200" cmpd="sng">
                <a:solidFill>
                  <a:schemeClr val="accent2">
                    <a:lumMod val="50000"/>
                  </a:schemeClr>
                </a:solidFill>
              </a:ln>
            </p:spPr>
          </p:sp>
        </p:grpSp>
        <p:sp>
          <p:nvSpPr>
            <p:cNvPr id="6" name="TextBox 6"/>
            <p:cNvSpPr txBox="1"/>
            <p:nvPr/>
          </p:nvSpPr>
          <p:spPr>
            <a:xfrm>
              <a:off x="1423578" y="632400"/>
              <a:ext cx="9347199" cy="2044258"/>
            </a:xfrm>
            <a:prstGeom prst="rect">
              <a:avLst/>
            </a:prstGeom>
            <a:ln>
              <a:noFill/>
            </a:ln>
          </p:spPr>
          <p:txBody>
            <a:bodyPr wrap="square" lIns="0" tIns="0" rIns="0" bIns="0" rtlCol="0" anchor="t">
              <a:spAutoFit/>
            </a:bodyPr>
            <a:lstStyle/>
            <a:p>
              <a:pPr algn="ctr"/>
              <a:r>
                <a:rPr lang="en-US" sz="2801" b="1" dirty="0">
                  <a:solidFill>
                    <a:schemeClr val="accent2">
                      <a:lumMod val="75000"/>
                    </a:schemeClr>
                  </a:solidFill>
                  <a:latin typeface="Arial" panose="020B0604020202020204" pitchFamily="34" charset="0"/>
                  <a:cs typeface="Arial" panose="020B0604020202020204" pitchFamily="34" charset="0"/>
                </a:rPr>
                <a:t>HIERARKI PERATURAN </a:t>
              </a:r>
            </a:p>
            <a:p>
              <a:pPr algn="ctr"/>
              <a:r>
                <a:rPr lang="en-US" sz="2801" b="1" dirty="0">
                  <a:solidFill>
                    <a:schemeClr val="accent2">
                      <a:lumMod val="75000"/>
                    </a:schemeClr>
                  </a:solidFill>
                  <a:latin typeface="Arial" panose="020B0604020202020204" pitchFamily="34" charset="0"/>
                  <a:cs typeface="Arial" panose="020B0604020202020204" pitchFamily="34" charset="0"/>
                </a:rPr>
                <a:t>PERUNDANG-UNDANGAN </a:t>
              </a:r>
            </a:p>
            <a:p>
              <a:pPr algn="ctr"/>
              <a:r>
                <a:rPr lang="en-US" sz="2400" b="1" dirty="0" err="1">
                  <a:solidFill>
                    <a:schemeClr val="accent2">
                      <a:lumMod val="75000"/>
                    </a:schemeClr>
                  </a:solidFill>
                  <a:latin typeface="Arial" panose="020B0604020202020204" pitchFamily="34" charset="0"/>
                  <a:cs typeface="Arial" panose="020B0604020202020204" pitchFamily="34" charset="0"/>
                </a:rPr>
                <a:t>Pasal</a:t>
              </a:r>
              <a:r>
                <a:rPr lang="en-US" sz="2400" b="1" dirty="0">
                  <a:solidFill>
                    <a:schemeClr val="accent2">
                      <a:lumMod val="75000"/>
                    </a:schemeClr>
                  </a:solidFill>
                  <a:latin typeface="Arial" panose="020B0604020202020204" pitchFamily="34" charset="0"/>
                  <a:cs typeface="Arial" panose="020B0604020202020204" pitchFamily="34" charset="0"/>
                </a:rPr>
                <a:t> 7 </a:t>
              </a:r>
              <a:r>
                <a:rPr lang="en-US" sz="2400" b="1" dirty="0" err="1">
                  <a:solidFill>
                    <a:schemeClr val="accent2">
                      <a:lumMod val="75000"/>
                    </a:schemeClr>
                  </a:solidFill>
                  <a:latin typeface="Arial" panose="020B0604020202020204" pitchFamily="34" charset="0"/>
                  <a:cs typeface="Arial" panose="020B0604020202020204" pitchFamily="34" charset="0"/>
                </a:rPr>
                <a:t>Ayat</a:t>
              </a:r>
              <a:r>
                <a:rPr lang="en-US" sz="2400" b="1" dirty="0">
                  <a:solidFill>
                    <a:schemeClr val="accent2">
                      <a:lumMod val="75000"/>
                    </a:schemeClr>
                  </a:solidFill>
                  <a:latin typeface="Arial" panose="020B0604020202020204" pitchFamily="34" charset="0"/>
                  <a:cs typeface="Arial" panose="020B0604020202020204" pitchFamily="34" charset="0"/>
                </a:rPr>
                <a:t> (1) UU No. 12 </a:t>
              </a:r>
              <a:r>
                <a:rPr lang="en-US" sz="2400" b="1" dirty="0" err="1">
                  <a:solidFill>
                    <a:schemeClr val="accent2">
                      <a:lumMod val="75000"/>
                    </a:schemeClr>
                  </a:solidFill>
                  <a:latin typeface="Arial" panose="020B0604020202020204" pitchFamily="34" charset="0"/>
                  <a:cs typeface="Arial" panose="020B0604020202020204" pitchFamily="34" charset="0"/>
                </a:rPr>
                <a:t>Tahun</a:t>
              </a:r>
              <a:r>
                <a:rPr lang="en-US" sz="2400" b="1" dirty="0">
                  <a:solidFill>
                    <a:schemeClr val="accent2">
                      <a:lumMod val="75000"/>
                    </a:schemeClr>
                  </a:solidFill>
                  <a:latin typeface="Arial" panose="020B0604020202020204" pitchFamily="34" charset="0"/>
                  <a:cs typeface="Arial" panose="020B0604020202020204" pitchFamily="34" charset="0"/>
                </a:rPr>
                <a:t> 2011 </a:t>
              </a:r>
              <a:r>
                <a:rPr lang="en-US" sz="2400" b="1" dirty="0" err="1">
                  <a:solidFill>
                    <a:schemeClr val="accent2">
                      <a:lumMod val="75000"/>
                    </a:schemeClr>
                  </a:solidFill>
                  <a:latin typeface="Arial" panose="020B0604020202020204" pitchFamily="34" charset="0"/>
                  <a:cs typeface="Arial" panose="020B0604020202020204" pitchFamily="34" charset="0"/>
                </a:rPr>
                <a:t>tentang</a:t>
              </a:r>
              <a:endParaRPr lang="en-US" sz="2400" b="1" dirty="0">
                <a:solidFill>
                  <a:schemeClr val="accent2">
                    <a:lumMod val="75000"/>
                  </a:schemeClr>
                </a:solidFill>
                <a:latin typeface="Arial" panose="020B0604020202020204" pitchFamily="34" charset="0"/>
                <a:cs typeface="Arial" panose="020B0604020202020204" pitchFamily="34" charset="0"/>
              </a:endParaRPr>
            </a:p>
            <a:p>
              <a:pPr algn="ctr"/>
              <a:r>
                <a:rPr lang="en-GB" sz="2400" b="1" dirty="0" err="1">
                  <a:solidFill>
                    <a:schemeClr val="accent2">
                      <a:lumMod val="75000"/>
                    </a:schemeClr>
                  </a:solidFill>
                  <a:latin typeface="Arial" panose="020B0604020202020204" pitchFamily="34" charset="0"/>
                  <a:cs typeface="Arial" panose="020B0604020202020204" pitchFamily="34" charset="0"/>
                </a:rPr>
                <a:t>Pembentukan</a:t>
              </a:r>
              <a:r>
                <a:rPr lang="en-GB" sz="2400" b="1" dirty="0">
                  <a:solidFill>
                    <a:schemeClr val="accent2">
                      <a:lumMod val="75000"/>
                    </a:schemeClr>
                  </a:solidFill>
                  <a:latin typeface="Arial" panose="020B0604020202020204" pitchFamily="34" charset="0"/>
                  <a:cs typeface="Arial" panose="020B0604020202020204" pitchFamily="34" charset="0"/>
                </a:rPr>
                <a:t> </a:t>
              </a:r>
              <a:r>
                <a:rPr lang="en-GB" sz="2400" b="1" dirty="0" err="1">
                  <a:solidFill>
                    <a:schemeClr val="accent2">
                      <a:lumMod val="75000"/>
                    </a:schemeClr>
                  </a:solidFill>
                  <a:latin typeface="Arial" panose="020B0604020202020204" pitchFamily="34" charset="0"/>
                  <a:cs typeface="Arial" panose="020B0604020202020204" pitchFamily="34" charset="0"/>
                </a:rPr>
                <a:t>Peraturan</a:t>
              </a:r>
              <a:r>
                <a:rPr lang="en-GB" sz="2400" b="1" dirty="0">
                  <a:solidFill>
                    <a:schemeClr val="accent2">
                      <a:lumMod val="75000"/>
                    </a:schemeClr>
                  </a:solidFill>
                  <a:latin typeface="Arial" panose="020B0604020202020204" pitchFamily="34" charset="0"/>
                  <a:cs typeface="Arial" panose="020B0604020202020204" pitchFamily="34" charset="0"/>
                </a:rPr>
                <a:t> </a:t>
              </a:r>
              <a:r>
                <a:rPr lang="en-GB" sz="2400" b="1" dirty="0" err="1">
                  <a:solidFill>
                    <a:schemeClr val="accent2">
                      <a:lumMod val="75000"/>
                    </a:schemeClr>
                  </a:solidFill>
                  <a:latin typeface="Arial" panose="020B0604020202020204" pitchFamily="34" charset="0"/>
                  <a:cs typeface="Arial" panose="020B0604020202020204" pitchFamily="34" charset="0"/>
                </a:rPr>
                <a:t>Perundang-undangan</a:t>
              </a:r>
              <a:endParaRPr lang="en-US" sz="2400" b="1" dirty="0">
                <a:solidFill>
                  <a:schemeClr val="accent2">
                    <a:lumMod val="75000"/>
                  </a:schemeClr>
                </a:solidFill>
                <a:latin typeface="Arial" panose="020B0604020202020204" pitchFamily="34" charset="0"/>
                <a:cs typeface="Arial" panose="020B0604020202020204" pitchFamily="34" charset="0"/>
              </a:endParaRPr>
            </a:p>
          </p:txBody>
        </p:sp>
      </p:grpSp>
      <p:sp>
        <p:nvSpPr>
          <p:cNvPr id="7" name="AutoShape 7"/>
          <p:cNvSpPr/>
          <p:nvPr/>
        </p:nvSpPr>
        <p:spPr>
          <a:xfrm>
            <a:off x="9144000" y="8495"/>
            <a:ext cx="9174171" cy="10270013"/>
          </a:xfrm>
          <a:prstGeom prst="rect">
            <a:avLst/>
          </a:prstGeom>
          <a:solidFill>
            <a:srgbClr val="680000"/>
          </a:solidFill>
        </p:spPr>
      </p:sp>
      <p:sp>
        <p:nvSpPr>
          <p:cNvPr id="9" name="TextBox 9"/>
          <p:cNvSpPr txBox="1"/>
          <p:nvPr/>
        </p:nvSpPr>
        <p:spPr>
          <a:xfrm>
            <a:off x="10854287" y="991863"/>
            <a:ext cx="6514445" cy="8309967"/>
          </a:xfrm>
          <a:prstGeom prst="rect">
            <a:avLst/>
          </a:prstGeom>
        </p:spPr>
        <p:txBody>
          <a:bodyPr wrap="square" lIns="0" tIns="0" rIns="0" bIns="0" rtlCol="0" anchor="t">
            <a:spAutoFit/>
          </a:bodyPr>
          <a:lstStyle/>
          <a:p>
            <a:pPr marL="514376" indent="-514376">
              <a:buAutoNum type="alphaLcPeriod"/>
            </a:pPr>
            <a:r>
              <a:rPr lang="en-US" sz="3600" dirty="0" err="1">
                <a:solidFill>
                  <a:schemeClr val="bg1"/>
                </a:solidFill>
                <a:latin typeface="Arial" panose="020B0604020202020204" pitchFamily="34" charset="0"/>
                <a:cs typeface="Arial" panose="020B0604020202020204" pitchFamily="34" charset="0"/>
              </a:rPr>
              <a:t>Undang-Undang</a:t>
            </a:r>
            <a:r>
              <a:rPr lang="en-US" sz="3600" dirty="0">
                <a:solidFill>
                  <a:schemeClr val="bg1"/>
                </a:solidFill>
                <a:latin typeface="Arial" panose="020B0604020202020204" pitchFamily="34" charset="0"/>
                <a:cs typeface="Arial" panose="020B0604020202020204" pitchFamily="34" charset="0"/>
              </a:rPr>
              <a:t> </a:t>
            </a:r>
            <a:r>
              <a:rPr lang="en-US" sz="3600" dirty="0" err="1">
                <a:solidFill>
                  <a:schemeClr val="bg1"/>
                </a:solidFill>
                <a:latin typeface="Arial" panose="020B0604020202020204" pitchFamily="34" charset="0"/>
                <a:cs typeface="Arial" panose="020B0604020202020204" pitchFamily="34" charset="0"/>
              </a:rPr>
              <a:t>Dasar</a:t>
            </a:r>
            <a:r>
              <a:rPr lang="en-US" sz="3600" dirty="0">
                <a:solidFill>
                  <a:schemeClr val="bg1"/>
                </a:solidFill>
                <a:latin typeface="Arial" panose="020B0604020202020204" pitchFamily="34" charset="0"/>
                <a:cs typeface="Arial" panose="020B0604020202020204" pitchFamily="34" charset="0"/>
              </a:rPr>
              <a:t> Negara </a:t>
            </a:r>
            <a:r>
              <a:rPr lang="en-US" sz="3600" dirty="0" err="1">
                <a:solidFill>
                  <a:schemeClr val="bg1"/>
                </a:solidFill>
                <a:latin typeface="Arial" panose="020B0604020202020204" pitchFamily="34" charset="0"/>
                <a:cs typeface="Arial" panose="020B0604020202020204" pitchFamily="34" charset="0"/>
              </a:rPr>
              <a:t>Republik</a:t>
            </a:r>
            <a:r>
              <a:rPr lang="en-US" sz="3600" dirty="0">
                <a:solidFill>
                  <a:schemeClr val="bg1"/>
                </a:solidFill>
                <a:latin typeface="Arial" panose="020B0604020202020204" pitchFamily="34" charset="0"/>
                <a:cs typeface="Arial" panose="020B0604020202020204" pitchFamily="34" charset="0"/>
              </a:rPr>
              <a:t> Indonesia </a:t>
            </a:r>
            <a:r>
              <a:rPr lang="en-US" sz="3600" dirty="0" err="1">
                <a:solidFill>
                  <a:schemeClr val="bg1"/>
                </a:solidFill>
                <a:latin typeface="Arial" panose="020B0604020202020204" pitchFamily="34" charset="0"/>
                <a:cs typeface="Arial" panose="020B0604020202020204" pitchFamily="34" charset="0"/>
              </a:rPr>
              <a:t>Tahun</a:t>
            </a:r>
            <a:r>
              <a:rPr lang="en-US" sz="3600" dirty="0">
                <a:solidFill>
                  <a:schemeClr val="bg1"/>
                </a:solidFill>
                <a:latin typeface="Arial" panose="020B0604020202020204" pitchFamily="34" charset="0"/>
                <a:cs typeface="Arial" panose="020B0604020202020204" pitchFamily="34" charset="0"/>
              </a:rPr>
              <a:t> 1945;</a:t>
            </a:r>
          </a:p>
          <a:p>
            <a:pPr marL="514376" indent="-514376">
              <a:buAutoNum type="alphaLcPeriod"/>
            </a:pPr>
            <a:r>
              <a:rPr lang="en-US" sz="3600" dirty="0" err="1">
                <a:solidFill>
                  <a:schemeClr val="bg1"/>
                </a:solidFill>
                <a:latin typeface="Arial" panose="020B0604020202020204" pitchFamily="34" charset="0"/>
                <a:cs typeface="Arial" panose="020B0604020202020204" pitchFamily="34" charset="0"/>
              </a:rPr>
              <a:t>Ketetapan</a:t>
            </a:r>
            <a:r>
              <a:rPr lang="en-US" sz="3600" dirty="0">
                <a:solidFill>
                  <a:schemeClr val="bg1"/>
                </a:solidFill>
                <a:latin typeface="Arial" panose="020B0604020202020204" pitchFamily="34" charset="0"/>
                <a:cs typeface="Arial" panose="020B0604020202020204" pitchFamily="34" charset="0"/>
              </a:rPr>
              <a:t> </a:t>
            </a:r>
            <a:r>
              <a:rPr lang="en-US" sz="3600" dirty="0" err="1">
                <a:solidFill>
                  <a:schemeClr val="bg1"/>
                </a:solidFill>
                <a:latin typeface="Arial" panose="020B0604020202020204" pitchFamily="34" charset="0"/>
                <a:cs typeface="Arial" panose="020B0604020202020204" pitchFamily="34" charset="0"/>
              </a:rPr>
              <a:t>Majelis</a:t>
            </a:r>
            <a:r>
              <a:rPr lang="en-US" sz="3600" dirty="0">
                <a:solidFill>
                  <a:schemeClr val="bg1"/>
                </a:solidFill>
                <a:latin typeface="Arial" panose="020B0604020202020204" pitchFamily="34" charset="0"/>
                <a:cs typeface="Arial" panose="020B0604020202020204" pitchFamily="34" charset="0"/>
              </a:rPr>
              <a:t> </a:t>
            </a:r>
            <a:r>
              <a:rPr lang="en-US" sz="3600" dirty="0" err="1">
                <a:solidFill>
                  <a:schemeClr val="bg1"/>
                </a:solidFill>
                <a:latin typeface="Arial" panose="020B0604020202020204" pitchFamily="34" charset="0"/>
                <a:cs typeface="Arial" panose="020B0604020202020204" pitchFamily="34" charset="0"/>
              </a:rPr>
              <a:t>Permusyawaratan</a:t>
            </a:r>
            <a:r>
              <a:rPr lang="en-US" sz="3600" dirty="0">
                <a:solidFill>
                  <a:schemeClr val="bg1"/>
                </a:solidFill>
                <a:latin typeface="Arial" panose="020B0604020202020204" pitchFamily="34" charset="0"/>
                <a:cs typeface="Arial" panose="020B0604020202020204" pitchFamily="34" charset="0"/>
              </a:rPr>
              <a:t> Rakyat (TAP MPR);</a:t>
            </a:r>
          </a:p>
          <a:p>
            <a:pPr marL="514376" indent="-514376">
              <a:buAutoNum type="alphaLcPeriod"/>
            </a:pPr>
            <a:r>
              <a:rPr lang="en-US" sz="3600" dirty="0" err="1">
                <a:solidFill>
                  <a:schemeClr val="bg1"/>
                </a:solidFill>
                <a:latin typeface="Arial" panose="020B0604020202020204" pitchFamily="34" charset="0"/>
                <a:cs typeface="Arial" panose="020B0604020202020204" pitchFamily="34" charset="0"/>
              </a:rPr>
              <a:t>Undang-Undang</a:t>
            </a:r>
            <a:r>
              <a:rPr lang="en-US" sz="3600" dirty="0">
                <a:solidFill>
                  <a:schemeClr val="bg1"/>
                </a:solidFill>
                <a:latin typeface="Arial" panose="020B0604020202020204" pitchFamily="34" charset="0"/>
                <a:cs typeface="Arial" panose="020B0604020202020204" pitchFamily="34" charset="0"/>
              </a:rPr>
              <a:t>/</a:t>
            </a:r>
            <a:r>
              <a:rPr lang="en-US" sz="3600" dirty="0" err="1">
                <a:solidFill>
                  <a:schemeClr val="bg1"/>
                </a:solidFill>
                <a:latin typeface="Arial" panose="020B0604020202020204" pitchFamily="34" charset="0"/>
                <a:cs typeface="Arial" panose="020B0604020202020204" pitchFamily="34" charset="0"/>
              </a:rPr>
              <a:t>Peraturan</a:t>
            </a:r>
            <a:r>
              <a:rPr lang="en-US" sz="3600" dirty="0">
                <a:solidFill>
                  <a:schemeClr val="bg1"/>
                </a:solidFill>
                <a:latin typeface="Arial" panose="020B0604020202020204" pitchFamily="34" charset="0"/>
                <a:cs typeface="Arial" panose="020B0604020202020204" pitchFamily="34" charset="0"/>
              </a:rPr>
              <a:t> </a:t>
            </a:r>
            <a:r>
              <a:rPr lang="en-US" sz="3600" dirty="0" err="1">
                <a:solidFill>
                  <a:schemeClr val="bg1"/>
                </a:solidFill>
                <a:latin typeface="Arial" panose="020B0604020202020204" pitchFamily="34" charset="0"/>
                <a:cs typeface="Arial" panose="020B0604020202020204" pitchFamily="34" charset="0"/>
              </a:rPr>
              <a:t>Pemerintah</a:t>
            </a:r>
            <a:r>
              <a:rPr lang="en-US" sz="3600" dirty="0">
                <a:solidFill>
                  <a:schemeClr val="bg1"/>
                </a:solidFill>
                <a:latin typeface="Arial" panose="020B0604020202020204" pitchFamily="34" charset="0"/>
                <a:cs typeface="Arial" panose="020B0604020202020204" pitchFamily="34" charset="0"/>
              </a:rPr>
              <a:t> </a:t>
            </a:r>
            <a:r>
              <a:rPr lang="en-US" sz="3600" dirty="0" err="1">
                <a:solidFill>
                  <a:schemeClr val="bg1"/>
                </a:solidFill>
                <a:latin typeface="Arial" panose="020B0604020202020204" pitchFamily="34" charset="0"/>
                <a:cs typeface="Arial" panose="020B0604020202020204" pitchFamily="34" charset="0"/>
              </a:rPr>
              <a:t>Pengganti</a:t>
            </a:r>
            <a:r>
              <a:rPr lang="en-US" sz="3600" dirty="0">
                <a:solidFill>
                  <a:schemeClr val="bg1"/>
                </a:solidFill>
                <a:latin typeface="Arial" panose="020B0604020202020204" pitchFamily="34" charset="0"/>
                <a:cs typeface="Arial" panose="020B0604020202020204" pitchFamily="34" charset="0"/>
              </a:rPr>
              <a:t> </a:t>
            </a:r>
            <a:r>
              <a:rPr lang="en-US" sz="3600" dirty="0" err="1">
                <a:solidFill>
                  <a:schemeClr val="bg1"/>
                </a:solidFill>
                <a:latin typeface="Arial" panose="020B0604020202020204" pitchFamily="34" charset="0"/>
                <a:cs typeface="Arial" panose="020B0604020202020204" pitchFamily="34" charset="0"/>
              </a:rPr>
              <a:t>Undang-Undang</a:t>
            </a:r>
            <a:r>
              <a:rPr lang="en-US" sz="3600" dirty="0">
                <a:solidFill>
                  <a:schemeClr val="bg1"/>
                </a:solidFill>
                <a:latin typeface="Arial" panose="020B0604020202020204" pitchFamily="34" charset="0"/>
                <a:cs typeface="Arial" panose="020B0604020202020204" pitchFamily="34" charset="0"/>
              </a:rPr>
              <a:t>;</a:t>
            </a:r>
          </a:p>
          <a:p>
            <a:pPr marL="514376" indent="-514376">
              <a:buAutoNum type="alphaLcPeriod"/>
            </a:pPr>
            <a:r>
              <a:rPr lang="en-US" sz="3600" dirty="0" err="1">
                <a:solidFill>
                  <a:schemeClr val="bg1"/>
                </a:solidFill>
                <a:latin typeface="Arial" panose="020B0604020202020204" pitchFamily="34" charset="0"/>
                <a:cs typeface="Arial" panose="020B0604020202020204" pitchFamily="34" charset="0"/>
              </a:rPr>
              <a:t>Peraturan</a:t>
            </a:r>
            <a:r>
              <a:rPr lang="en-US" sz="3600" dirty="0">
                <a:solidFill>
                  <a:schemeClr val="bg1"/>
                </a:solidFill>
                <a:latin typeface="Arial" panose="020B0604020202020204" pitchFamily="34" charset="0"/>
                <a:cs typeface="Arial" panose="020B0604020202020204" pitchFamily="34" charset="0"/>
              </a:rPr>
              <a:t> </a:t>
            </a:r>
            <a:r>
              <a:rPr lang="en-US" sz="3600" dirty="0" err="1">
                <a:solidFill>
                  <a:schemeClr val="bg1"/>
                </a:solidFill>
                <a:latin typeface="Arial" panose="020B0604020202020204" pitchFamily="34" charset="0"/>
                <a:cs typeface="Arial" panose="020B0604020202020204" pitchFamily="34" charset="0"/>
              </a:rPr>
              <a:t>Pemerintah</a:t>
            </a:r>
            <a:r>
              <a:rPr lang="en-US" sz="3600" dirty="0">
                <a:solidFill>
                  <a:schemeClr val="bg1"/>
                </a:solidFill>
                <a:latin typeface="Arial" panose="020B0604020202020204" pitchFamily="34" charset="0"/>
                <a:cs typeface="Arial" panose="020B0604020202020204" pitchFamily="34" charset="0"/>
              </a:rPr>
              <a:t>;</a:t>
            </a:r>
          </a:p>
          <a:p>
            <a:pPr marL="514376" indent="-514376">
              <a:buAutoNum type="alphaLcPeriod"/>
            </a:pPr>
            <a:r>
              <a:rPr lang="en-US" sz="3600" dirty="0" err="1">
                <a:solidFill>
                  <a:schemeClr val="bg1"/>
                </a:solidFill>
                <a:latin typeface="Arial" panose="020B0604020202020204" pitchFamily="34" charset="0"/>
                <a:cs typeface="Arial" panose="020B0604020202020204" pitchFamily="34" charset="0"/>
              </a:rPr>
              <a:t>Peraturan</a:t>
            </a:r>
            <a:r>
              <a:rPr lang="en-US" sz="3600" dirty="0">
                <a:solidFill>
                  <a:schemeClr val="bg1"/>
                </a:solidFill>
                <a:latin typeface="Arial" panose="020B0604020202020204" pitchFamily="34" charset="0"/>
                <a:cs typeface="Arial" panose="020B0604020202020204" pitchFamily="34" charset="0"/>
              </a:rPr>
              <a:t> </a:t>
            </a:r>
            <a:r>
              <a:rPr lang="en-US" sz="3600" dirty="0" err="1">
                <a:solidFill>
                  <a:schemeClr val="bg1"/>
                </a:solidFill>
                <a:latin typeface="Arial" panose="020B0604020202020204" pitchFamily="34" charset="0"/>
                <a:cs typeface="Arial" panose="020B0604020202020204" pitchFamily="34" charset="0"/>
              </a:rPr>
              <a:t>Presiden</a:t>
            </a:r>
            <a:r>
              <a:rPr lang="en-US" sz="3600" dirty="0">
                <a:solidFill>
                  <a:schemeClr val="bg1"/>
                </a:solidFill>
                <a:latin typeface="Arial" panose="020B0604020202020204" pitchFamily="34" charset="0"/>
                <a:cs typeface="Arial" panose="020B0604020202020204" pitchFamily="34" charset="0"/>
              </a:rPr>
              <a:t>;</a:t>
            </a:r>
          </a:p>
          <a:p>
            <a:pPr marL="514376" indent="-514376">
              <a:buAutoNum type="alphaLcPeriod"/>
            </a:pPr>
            <a:r>
              <a:rPr lang="en-US" sz="3600" dirty="0" err="1">
                <a:solidFill>
                  <a:schemeClr val="bg1"/>
                </a:solidFill>
                <a:latin typeface="Arial" panose="020B0604020202020204" pitchFamily="34" charset="0"/>
                <a:cs typeface="Arial" panose="020B0604020202020204" pitchFamily="34" charset="0"/>
              </a:rPr>
              <a:t>Peraturan</a:t>
            </a:r>
            <a:r>
              <a:rPr lang="en-US" sz="3600" dirty="0">
                <a:solidFill>
                  <a:schemeClr val="bg1"/>
                </a:solidFill>
                <a:latin typeface="Arial" panose="020B0604020202020204" pitchFamily="34" charset="0"/>
                <a:cs typeface="Arial" panose="020B0604020202020204" pitchFamily="34" charset="0"/>
              </a:rPr>
              <a:t> Daerah </a:t>
            </a:r>
            <a:r>
              <a:rPr lang="en-US" sz="3600" dirty="0" err="1">
                <a:solidFill>
                  <a:schemeClr val="bg1"/>
                </a:solidFill>
                <a:latin typeface="Arial" panose="020B0604020202020204" pitchFamily="34" charset="0"/>
                <a:cs typeface="Arial" panose="020B0604020202020204" pitchFamily="34" charset="0"/>
              </a:rPr>
              <a:t>Provinsi</a:t>
            </a:r>
            <a:r>
              <a:rPr lang="en-US" sz="3600" dirty="0">
                <a:solidFill>
                  <a:schemeClr val="bg1"/>
                </a:solidFill>
                <a:latin typeface="Arial" panose="020B0604020202020204" pitchFamily="34" charset="0"/>
                <a:cs typeface="Arial" panose="020B0604020202020204" pitchFamily="34" charset="0"/>
              </a:rPr>
              <a:t>; </a:t>
            </a:r>
            <a:r>
              <a:rPr lang="en-US" sz="3600" dirty="0" err="1">
                <a:solidFill>
                  <a:schemeClr val="bg1"/>
                </a:solidFill>
                <a:latin typeface="Arial" panose="020B0604020202020204" pitchFamily="34" charset="0"/>
                <a:cs typeface="Arial" panose="020B0604020202020204" pitchFamily="34" charset="0"/>
              </a:rPr>
              <a:t>dan</a:t>
            </a:r>
            <a:endParaRPr lang="en-US" sz="3600" dirty="0">
              <a:solidFill>
                <a:schemeClr val="bg1"/>
              </a:solidFill>
              <a:latin typeface="Arial" panose="020B0604020202020204" pitchFamily="34" charset="0"/>
              <a:cs typeface="Arial" panose="020B0604020202020204" pitchFamily="34" charset="0"/>
            </a:endParaRPr>
          </a:p>
          <a:p>
            <a:pPr marL="514376" indent="-514376">
              <a:buAutoNum type="alphaLcPeriod"/>
            </a:pPr>
            <a:r>
              <a:rPr lang="en-GB" sz="3600" dirty="0" err="1">
                <a:solidFill>
                  <a:schemeClr val="bg1"/>
                </a:solidFill>
                <a:latin typeface="Arial" panose="020B0604020202020204" pitchFamily="34" charset="0"/>
                <a:cs typeface="Arial" panose="020B0604020202020204" pitchFamily="34" charset="0"/>
              </a:rPr>
              <a:t>Peraturan</a:t>
            </a:r>
            <a:r>
              <a:rPr lang="en-GB" sz="3600" dirty="0">
                <a:solidFill>
                  <a:schemeClr val="bg1"/>
                </a:solidFill>
                <a:latin typeface="Arial" panose="020B0604020202020204" pitchFamily="34" charset="0"/>
                <a:cs typeface="Arial" panose="020B0604020202020204" pitchFamily="34" charset="0"/>
              </a:rPr>
              <a:t> Daerah </a:t>
            </a:r>
            <a:r>
              <a:rPr lang="en-GB" sz="3600" dirty="0" err="1">
                <a:solidFill>
                  <a:schemeClr val="bg1"/>
                </a:solidFill>
                <a:latin typeface="Arial" panose="020B0604020202020204" pitchFamily="34" charset="0"/>
                <a:cs typeface="Arial" panose="020B0604020202020204" pitchFamily="34" charset="0"/>
              </a:rPr>
              <a:t>Kabupaten</a:t>
            </a:r>
            <a:r>
              <a:rPr lang="en-GB" sz="3600" dirty="0">
                <a:solidFill>
                  <a:schemeClr val="bg1"/>
                </a:solidFill>
                <a:latin typeface="Arial" panose="020B0604020202020204" pitchFamily="34" charset="0"/>
                <a:cs typeface="Arial" panose="020B0604020202020204" pitchFamily="34" charset="0"/>
              </a:rPr>
              <a:t>/Kota.</a:t>
            </a:r>
            <a:endParaRPr lang="en-US" sz="3600" dirty="0">
              <a:solidFill>
                <a:schemeClr val="bg1"/>
              </a:solidFill>
              <a:latin typeface="Arial" panose="020B0604020202020204" pitchFamily="34" charset="0"/>
              <a:cs typeface="Arial" panose="020B0604020202020204" pitchFamily="34" charset="0"/>
            </a:endParaRPr>
          </a:p>
        </p:txBody>
      </p:sp>
      <p:grpSp>
        <p:nvGrpSpPr>
          <p:cNvPr id="11" name="Group 11"/>
          <p:cNvGrpSpPr/>
          <p:nvPr/>
        </p:nvGrpSpPr>
        <p:grpSpPr>
          <a:xfrm>
            <a:off x="8707059" y="1236160"/>
            <a:ext cx="1715157" cy="222080"/>
            <a:chOff x="0" y="0"/>
            <a:chExt cx="3923357" cy="508000"/>
          </a:xfrm>
        </p:grpSpPr>
        <p:sp>
          <p:nvSpPr>
            <p:cNvPr id="12" name="Freeform 12"/>
            <p:cNvSpPr/>
            <p:nvPr/>
          </p:nvSpPr>
          <p:spPr>
            <a:xfrm>
              <a:off x="0" y="49530"/>
              <a:ext cx="3923357" cy="408940"/>
            </a:xfrm>
            <a:custGeom>
              <a:avLst/>
              <a:gdLst/>
              <a:ahLst/>
              <a:cxnLst/>
              <a:rect l="l" t="t" r="r" b="b"/>
              <a:pathLst>
                <a:path w="3923357" h="408940">
                  <a:moveTo>
                    <a:pt x="3717618" y="0"/>
                  </a:moveTo>
                  <a:cubicBezTo>
                    <a:pt x="3617287" y="0"/>
                    <a:pt x="3534737" y="72390"/>
                    <a:pt x="3515687" y="166370"/>
                  </a:cubicBezTo>
                  <a:lnTo>
                    <a:pt x="0" y="166370"/>
                  </a:lnTo>
                  <a:lnTo>
                    <a:pt x="0" y="242570"/>
                  </a:lnTo>
                  <a:lnTo>
                    <a:pt x="3516957" y="242570"/>
                  </a:lnTo>
                  <a:cubicBezTo>
                    <a:pt x="3534737" y="337820"/>
                    <a:pt x="3618557" y="408940"/>
                    <a:pt x="3718887" y="408940"/>
                  </a:cubicBezTo>
                  <a:cubicBezTo>
                    <a:pt x="3831917" y="408940"/>
                    <a:pt x="3923357" y="317500"/>
                    <a:pt x="3923357" y="204470"/>
                  </a:cubicBezTo>
                  <a:cubicBezTo>
                    <a:pt x="3923357" y="91440"/>
                    <a:pt x="3831917" y="0"/>
                    <a:pt x="3717617" y="0"/>
                  </a:cubicBezTo>
                  <a:close/>
                </a:path>
              </a:pathLst>
            </a:custGeom>
            <a:solidFill>
              <a:srgbClr val="F8F8F3"/>
            </a:solidFill>
          </p:spPr>
        </p:sp>
      </p:grpSp>
      <p:grpSp>
        <p:nvGrpSpPr>
          <p:cNvPr id="19" name="Group 19"/>
          <p:cNvGrpSpPr/>
          <p:nvPr/>
        </p:nvGrpSpPr>
        <p:grpSpPr>
          <a:xfrm>
            <a:off x="8707059" y="4517989"/>
            <a:ext cx="1715157" cy="222080"/>
            <a:chOff x="0" y="0"/>
            <a:chExt cx="3923357" cy="508000"/>
          </a:xfrm>
        </p:grpSpPr>
        <p:sp>
          <p:nvSpPr>
            <p:cNvPr id="20" name="Freeform 20"/>
            <p:cNvSpPr/>
            <p:nvPr/>
          </p:nvSpPr>
          <p:spPr>
            <a:xfrm>
              <a:off x="0" y="49530"/>
              <a:ext cx="3923357" cy="408940"/>
            </a:xfrm>
            <a:custGeom>
              <a:avLst/>
              <a:gdLst/>
              <a:ahLst/>
              <a:cxnLst/>
              <a:rect l="l" t="t" r="r" b="b"/>
              <a:pathLst>
                <a:path w="3923357" h="408940">
                  <a:moveTo>
                    <a:pt x="3717618" y="0"/>
                  </a:moveTo>
                  <a:cubicBezTo>
                    <a:pt x="3617287" y="0"/>
                    <a:pt x="3534737" y="72390"/>
                    <a:pt x="3515687" y="166370"/>
                  </a:cubicBezTo>
                  <a:lnTo>
                    <a:pt x="0" y="166370"/>
                  </a:lnTo>
                  <a:lnTo>
                    <a:pt x="0" y="242570"/>
                  </a:lnTo>
                  <a:lnTo>
                    <a:pt x="3516957" y="242570"/>
                  </a:lnTo>
                  <a:cubicBezTo>
                    <a:pt x="3534737" y="337820"/>
                    <a:pt x="3618557" y="408940"/>
                    <a:pt x="3718887" y="408940"/>
                  </a:cubicBezTo>
                  <a:cubicBezTo>
                    <a:pt x="3831917" y="408940"/>
                    <a:pt x="3923357" y="317500"/>
                    <a:pt x="3923357" y="204470"/>
                  </a:cubicBezTo>
                  <a:cubicBezTo>
                    <a:pt x="3923357" y="91440"/>
                    <a:pt x="3831917" y="0"/>
                    <a:pt x="3717617" y="0"/>
                  </a:cubicBezTo>
                  <a:close/>
                </a:path>
              </a:pathLst>
            </a:custGeom>
            <a:solidFill>
              <a:srgbClr val="F8F8F3"/>
            </a:solidFill>
          </p:spPr>
        </p:sp>
      </p:grpSp>
      <p:grpSp>
        <p:nvGrpSpPr>
          <p:cNvPr id="21" name="Group 21"/>
          <p:cNvGrpSpPr/>
          <p:nvPr/>
        </p:nvGrpSpPr>
        <p:grpSpPr>
          <a:xfrm>
            <a:off x="8707059" y="6678809"/>
            <a:ext cx="1715157" cy="222080"/>
            <a:chOff x="0" y="0"/>
            <a:chExt cx="3923357" cy="508000"/>
          </a:xfrm>
        </p:grpSpPr>
        <p:sp>
          <p:nvSpPr>
            <p:cNvPr id="22" name="Freeform 22"/>
            <p:cNvSpPr/>
            <p:nvPr/>
          </p:nvSpPr>
          <p:spPr>
            <a:xfrm>
              <a:off x="0" y="49530"/>
              <a:ext cx="3923357" cy="408940"/>
            </a:xfrm>
            <a:custGeom>
              <a:avLst/>
              <a:gdLst/>
              <a:ahLst/>
              <a:cxnLst/>
              <a:rect l="l" t="t" r="r" b="b"/>
              <a:pathLst>
                <a:path w="3923357" h="408940">
                  <a:moveTo>
                    <a:pt x="3717618" y="0"/>
                  </a:moveTo>
                  <a:cubicBezTo>
                    <a:pt x="3617287" y="0"/>
                    <a:pt x="3534737" y="72390"/>
                    <a:pt x="3515687" y="166370"/>
                  </a:cubicBezTo>
                  <a:lnTo>
                    <a:pt x="0" y="166370"/>
                  </a:lnTo>
                  <a:lnTo>
                    <a:pt x="0" y="242570"/>
                  </a:lnTo>
                  <a:lnTo>
                    <a:pt x="3516957" y="242570"/>
                  </a:lnTo>
                  <a:cubicBezTo>
                    <a:pt x="3534737" y="337820"/>
                    <a:pt x="3618557" y="408940"/>
                    <a:pt x="3718887" y="408940"/>
                  </a:cubicBezTo>
                  <a:cubicBezTo>
                    <a:pt x="3831917" y="408940"/>
                    <a:pt x="3923357" y="317500"/>
                    <a:pt x="3923357" y="204470"/>
                  </a:cubicBezTo>
                  <a:cubicBezTo>
                    <a:pt x="3923357" y="91440"/>
                    <a:pt x="3831917" y="0"/>
                    <a:pt x="3717617" y="0"/>
                  </a:cubicBezTo>
                  <a:close/>
                </a:path>
              </a:pathLst>
            </a:custGeom>
            <a:solidFill>
              <a:srgbClr val="F8F8F3"/>
            </a:solidFill>
          </p:spPr>
        </p:sp>
      </p:grpSp>
      <p:grpSp>
        <p:nvGrpSpPr>
          <p:cNvPr id="23" name="Group 11"/>
          <p:cNvGrpSpPr/>
          <p:nvPr/>
        </p:nvGrpSpPr>
        <p:grpSpPr>
          <a:xfrm>
            <a:off x="8707059" y="2868526"/>
            <a:ext cx="1715157" cy="222080"/>
            <a:chOff x="0" y="0"/>
            <a:chExt cx="3923357" cy="508000"/>
          </a:xfrm>
        </p:grpSpPr>
        <p:sp>
          <p:nvSpPr>
            <p:cNvPr id="24" name="Freeform 12"/>
            <p:cNvSpPr/>
            <p:nvPr/>
          </p:nvSpPr>
          <p:spPr>
            <a:xfrm>
              <a:off x="0" y="49530"/>
              <a:ext cx="3923357" cy="408940"/>
            </a:xfrm>
            <a:custGeom>
              <a:avLst/>
              <a:gdLst/>
              <a:ahLst/>
              <a:cxnLst/>
              <a:rect l="l" t="t" r="r" b="b"/>
              <a:pathLst>
                <a:path w="3923357" h="408940">
                  <a:moveTo>
                    <a:pt x="3717618" y="0"/>
                  </a:moveTo>
                  <a:cubicBezTo>
                    <a:pt x="3617287" y="0"/>
                    <a:pt x="3534737" y="72390"/>
                    <a:pt x="3515687" y="166370"/>
                  </a:cubicBezTo>
                  <a:lnTo>
                    <a:pt x="0" y="166370"/>
                  </a:lnTo>
                  <a:lnTo>
                    <a:pt x="0" y="242570"/>
                  </a:lnTo>
                  <a:lnTo>
                    <a:pt x="3516957" y="242570"/>
                  </a:lnTo>
                  <a:cubicBezTo>
                    <a:pt x="3534737" y="337820"/>
                    <a:pt x="3618557" y="408940"/>
                    <a:pt x="3718887" y="408940"/>
                  </a:cubicBezTo>
                  <a:cubicBezTo>
                    <a:pt x="3831917" y="408940"/>
                    <a:pt x="3923357" y="317500"/>
                    <a:pt x="3923357" y="204470"/>
                  </a:cubicBezTo>
                  <a:cubicBezTo>
                    <a:pt x="3923357" y="91440"/>
                    <a:pt x="3831917" y="0"/>
                    <a:pt x="3717617" y="0"/>
                  </a:cubicBezTo>
                  <a:close/>
                </a:path>
              </a:pathLst>
            </a:custGeom>
            <a:solidFill>
              <a:srgbClr val="F8F8F3"/>
            </a:solidFill>
          </p:spPr>
        </p:sp>
      </p:grpSp>
      <p:grpSp>
        <p:nvGrpSpPr>
          <p:cNvPr id="36" name="Group 19"/>
          <p:cNvGrpSpPr/>
          <p:nvPr/>
        </p:nvGrpSpPr>
        <p:grpSpPr>
          <a:xfrm>
            <a:off x="8707059" y="6119212"/>
            <a:ext cx="1715157" cy="222080"/>
            <a:chOff x="0" y="0"/>
            <a:chExt cx="3923357" cy="508000"/>
          </a:xfrm>
        </p:grpSpPr>
        <p:sp>
          <p:nvSpPr>
            <p:cNvPr id="37" name="Freeform 20"/>
            <p:cNvSpPr/>
            <p:nvPr/>
          </p:nvSpPr>
          <p:spPr>
            <a:xfrm>
              <a:off x="0" y="49530"/>
              <a:ext cx="3923357" cy="408940"/>
            </a:xfrm>
            <a:custGeom>
              <a:avLst/>
              <a:gdLst/>
              <a:ahLst/>
              <a:cxnLst/>
              <a:rect l="l" t="t" r="r" b="b"/>
              <a:pathLst>
                <a:path w="3923357" h="408940">
                  <a:moveTo>
                    <a:pt x="3717618" y="0"/>
                  </a:moveTo>
                  <a:cubicBezTo>
                    <a:pt x="3617287" y="0"/>
                    <a:pt x="3534737" y="72390"/>
                    <a:pt x="3515687" y="166370"/>
                  </a:cubicBezTo>
                  <a:lnTo>
                    <a:pt x="0" y="166370"/>
                  </a:lnTo>
                  <a:lnTo>
                    <a:pt x="0" y="242570"/>
                  </a:lnTo>
                  <a:lnTo>
                    <a:pt x="3516957" y="242570"/>
                  </a:lnTo>
                  <a:cubicBezTo>
                    <a:pt x="3534737" y="337820"/>
                    <a:pt x="3618557" y="408940"/>
                    <a:pt x="3718887" y="408940"/>
                  </a:cubicBezTo>
                  <a:cubicBezTo>
                    <a:pt x="3831917" y="408940"/>
                    <a:pt x="3923357" y="317500"/>
                    <a:pt x="3923357" y="204470"/>
                  </a:cubicBezTo>
                  <a:cubicBezTo>
                    <a:pt x="3923357" y="91440"/>
                    <a:pt x="3831917" y="0"/>
                    <a:pt x="3717617" y="0"/>
                  </a:cubicBezTo>
                  <a:close/>
                </a:path>
              </a:pathLst>
            </a:custGeom>
            <a:solidFill>
              <a:srgbClr val="F8F8F3"/>
            </a:solidFill>
          </p:spPr>
        </p:sp>
      </p:grpSp>
      <p:grpSp>
        <p:nvGrpSpPr>
          <p:cNvPr id="38" name="Group 21"/>
          <p:cNvGrpSpPr/>
          <p:nvPr/>
        </p:nvGrpSpPr>
        <p:grpSpPr>
          <a:xfrm>
            <a:off x="8707059" y="7260061"/>
            <a:ext cx="1715157" cy="222080"/>
            <a:chOff x="0" y="0"/>
            <a:chExt cx="3923357" cy="508000"/>
          </a:xfrm>
        </p:grpSpPr>
        <p:sp>
          <p:nvSpPr>
            <p:cNvPr id="39" name="Freeform 22"/>
            <p:cNvSpPr/>
            <p:nvPr/>
          </p:nvSpPr>
          <p:spPr>
            <a:xfrm>
              <a:off x="0" y="49530"/>
              <a:ext cx="3923357" cy="408940"/>
            </a:xfrm>
            <a:custGeom>
              <a:avLst/>
              <a:gdLst/>
              <a:ahLst/>
              <a:cxnLst/>
              <a:rect l="l" t="t" r="r" b="b"/>
              <a:pathLst>
                <a:path w="3923357" h="408940">
                  <a:moveTo>
                    <a:pt x="3717618" y="0"/>
                  </a:moveTo>
                  <a:cubicBezTo>
                    <a:pt x="3617287" y="0"/>
                    <a:pt x="3534737" y="72390"/>
                    <a:pt x="3515687" y="166370"/>
                  </a:cubicBezTo>
                  <a:lnTo>
                    <a:pt x="0" y="166370"/>
                  </a:lnTo>
                  <a:lnTo>
                    <a:pt x="0" y="242570"/>
                  </a:lnTo>
                  <a:lnTo>
                    <a:pt x="3516957" y="242570"/>
                  </a:lnTo>
                  <a:cubicBezTo>
                    <a:pt x="3534737" y="337820"/>
                    <a:pt x="3618557" y="408940"/>
                    <a:pt x="3718887" y="408940"/>
                  </a:cubicBezTo>
                  <a:cubicBezTo>
                    <a:pt x="3831917" y="408940"/>
                    <a:pt x="3923357" y="317500"/>
                    <a:pt x="3923357" y="204470"/>
                  </a:cubicBezTo>
                  <a:cubicBezTo>
                    <a:pt x="3923357" y="91440"/>
                    <a:pt x="3831917" y="0"/>
                    <a:pt x="3717617" y="0"/>
                  </a:cubicBezTo>
                  <a:close/>
                </a:path>
              </a:pathLst>
            </a:custGeom>
            <a:solidFill>
              <a:srgbClr val="F8F8F3"/>
            </a:solidFill>
          </p:spPr>
        </p:sp>
      </p:grpSp>
      <p:pic>
        <p:nvPicPr>
          <p:cNvPr id="41" name="Picture 4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8221" y="4991101"/>
            <a:ext cx="7049874" cy="5287406"/>
          </a:xfrm>
          <a:prstGeom prst="rect">
            <a:avLst/>
          </a:prstGeom>
        </p:spPr>
      </p:pic>
      <p:pic>
        <p:nvPicPr>
          <p:cNvPr id="32" name="Picture 31">
            <a:extLst>
              <a:ext uri="{FF2B5EF4-FFF2-40B4-BE49-F238E27FC236}">
                <a16:creationId xmlns:a16="http://schemas.microsoft.com/office/drawing/2014/main" id="{C34A1BD5-9C08-594F-83AE-D9430290D04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75824"/>
          <a:stretch/>
        </p:blipFill>
        <p:spPr>
          <a:xfrm>
            <a:off x="17068801" y="190501"/>
            <a:ext cx="1000340" cy="1045658"/>
          </a:xfrm>
          <a:prstGeom prst="rect">
            <a:avLst/>
          </a:prstGeom>
          <a:effectLst/>
        </p:spPr>
      </p:pic>
      <p:grpSp>
        <p:nvGrpSpPr>
          <p:cNvPr id="25" name="Group 21"/>
          <p:cNvGrpSpPr/>
          <p:nvPr/>
        </p:nvGrpSpPr>
        <p:grpSpPr>
          <a:xfrm>
            <a:off x="8702192" y="8343901"/>
            <a:ext cx="1715157" cy="222080"/>
            <a:chOff x="0" y="0"/>
            <a:chExt cx="3923357" cy="508000"/>
          </a:xfrm>
        </p:grpSpPr>
        <p:sp>
          <p:nvSpPr>
            <p:cNvPr id="26" name="Freeform 22"/>
            <p:cNvSpPr/>
            <p:nvPr/>
          </p:nvSpPr>
          <p:spPr>
            <a:xfrm>
              <a:off x="0" y="49530"/>
              <a:ext cx="3923357" cy="408940"/>
            </a:xfrm>
            <a:custGeom>
              <a:avLst/>
              <a:gdLst/>
              <a:ahLst/>
              <a:cxnLst/>
              <a:rect l="l" t="t" r="r" b="b"/>
              <a:pathLst>
                <a:path w="3923357" h="408940">
                  <a:moveTo>
                    <a:pt x="3717618" y="0"/>
                  </a:moveTo>
                  <a:cubicBezTo>
                    <a:pt x="3617287" y="0"/>
                    <a:pt x="3534737" y="72390"/>
                    <a:pt x="3515687" y="166370"/>
                  </a:cubicBezTo>
                  <a:lnTo>
                    <a:pt x="0" y="166370"/>
                  </a:lnTo>
                  <a:lnTo>
                    <a:pt x="0" y="242570"/>
                  </a:lnTo>
                  <a:lnTo>
                    <a:pt x="3516957" y="242570"/>
                  </a:lnTo>
                  <a:cubicBezTo>
                    <a:pt x="3534737" y="337820"/>
                    <a:pt x="3618557" y="408940"/>
                    <a:pt x="3718887" y="408940"/>
                  </a:cubicBezTo>
                  <a:cubicBezTo>
                    <a:pt x="3831917" y="408940"/>
                    <a:pt x="3923357" y="317500"/>
                    <a:pt x="3923357" y="204470"/>
                  </a:cubicBezTo>
                  <a:cubicBezTo>
                    <a:pt x="3923357" y="91440"/>
                    <a:pt x="3831917" y="0"/>
                    <a:pt x="3717617" y="0"/>
                  </a:cubicBezTo>
                  <a:close/>
                </a:path>
              </a:pathLst>
            </a:custGeom>
            <a:solidFill>
              <a:srgbClr val="F8F8F3"/>
            </a:solidFill>
          </p:spPr>
        </p:sp>
      </p:grpSp>
      <p:sp>
        <p:nvSpPr>
          <p:cNvPr id="31" name="Slide Number Placeholder 15">
            <a:extLst>
              <a:ext uri="{FF2B5EF4-FFF2-40B4-BE49-F238E27FC236}">
                <a16:creationId xmlns:a16="http://schemas.microsoft.com/office/drawing/2014/main" id="{A6236654-713E-5C4A-88A6-6C9377AF1B54}"/>
              </a:ext>
            </a:extLst>
          </p:cNvPr>
          <p:cNvSpPr txBox="1">
            <a:spLocks/>
          </p:cNvSpPr>
          <p:nvPr/>
        </p:nvSpPr>
        <p:spPr>
          <a:xfrm>
            <a:off x="17537837" y="9627833"/>
            <a:ext cx="497315" cy="339402"/>
          </a:xfrm>
          <a:prstGeom prst="callout1">
            <a:avLst>
              <a:gd name="adj1" fmla="val 48702"/>
              <a:gd name="adj2" fmla="val 84708"/>
              <a:gd name="adj3" fmla="val 48210"/>
              <a:gd name="adj4" fmla="val 162974"/>
            </a:avLst>
          </a:prstGeom>
          <a:ln w="38100">
            <a:solidFill>
              <a:schemeClr val="tx1"/>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B42DF2D7-30B4-D046-BCCB-386CF9A49E74}" type="slidenum">
              <a:rPr lang="en-US" sz="1601" b="1"/>
              <a:pPr algn="ctr"/>
              <a:t>6</a:t>
            </a:fld>
            <a:endParaRPr lang="en-US" sz="1601" b="1" dirty="0"/>
          </a:p>
        </p:txBody>
      </p:sp>
      <p:sp>
        <p:nvSpPr>
          <p:cNvPr id="2" name="Footer Placeholder 3">
            <a:extLst>
              <a:ext uri="{FF2B5EF4-FFF2-40B4-BE49-F238E27FC236}">
                <a16:creationId xmlns:a16="http://schemas.microsoft.com/office/drawing/2014/main" id="{34F893D4-E91E-9AC3-9A13-127E63770D2E}"/>
              </a:ext>
            </a:extLst>
          </p:cNvPr>
          <p:cNvSpPr>
            <a:spLocks noGrp="1"/>
          </p:cNvSpPr>
          <p:nvPr>
            <p:ph type="ftr" sz="quarter" idx="11"/>
          </p:nvPr>
        </p:nvSpPr>
        <p:spPr>
          <a:xfrm>
            <a:off x="7001301" y="9744501"/>
            <a:ext cx="4276302" cy="542501"/>
          </a:xfrm>
        </p:spPr>
        <p:txBody>
          <a:bodyPr>
            <a:normAutofit/>
          </a:bodyPr>
          <a:lstStyle/>
          <a:p>
            <a:pPr defTabSz="914490">
              <a:spcAft>
                <a:spcPts val="600"/>
              </a:spcAft>
              <a:defRPr/>
            </a:pPr>
            <a:r>
              <a:rPr lang="en-US" sz="1500" dirty="0">
                <a:solidFill>
                  <a:schemeClr val="bg1">
                    <a:lumMod val="65000"/>
                  </a:schemeClr>
                </a:solidFill>
              </a:rPr>
              <a:t>denny@integritylawfirm.id</a:t>
            </a:r>
          </a:p>
        </p:txBody>
      </p:sp>
    </p:spTree>
    <p:extLst>
      <p:ext uri="{BB962C8B-B14F-4D97-AF65-F5344CB8AC3E}">
        <p14:creationId xmlns:p14="http://schemas.microsoft.com/office/powerpoint/2010/main" val="27317122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1265C67E-A721-4E46-958F-427F4DCCAB3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5400000">
            <a:off x="3995858" y="-3986705"/>
            <a:ext cx="10296287" cy="18288003"/>
          </a:xfrm>
          <a:prstGeom prst="rect">
            <a:avLst/>
          </a:prstGeom>
        </p:spPr>
      </p:pic>
      <p:sp>
        <p:nvSpPr>
          <p:cNvPr id="4" name="Slide Number Placeholder 15">
            <a:extLst>
              <a:ext uri="{FF2B5EF4-FFF2-40B4-BE49-F238E27FC236}">
                <a16:creationId xmlns:a16="http://schemas.microsoft.com/office/drawing/2014/main" id="{2AD1A7FA-3FBF-4F86-954E-58C168D44E2D}"/>
              </a:ext>
            </a:extLst>
          </p:cNvPr>
          <p:cNvSpPr txBox="1">
            <a:spLocks/>
          </p:cNvSpPr>
          <p:nvPr/>
        </p:nvSpPr>
        <p:spPr>
          <a:xfrm>
            <a:off x="17537837" y="9627833"/>
            <a:ext cx="497315" cy="339402"/>
          </a:xfrm>
          <a:prstGeom prst="callout1">
            <a:avLst>
              <a:gd name="adj1" fmla="val 48702"/>
              <a:gd name="adj2" fmla="val 84708"/>
              <a:gd name="adj3" fmla="val 48210"/>
              <a:gd name="adj4" fmla="val 162974"/>
            </a:avLst>
          </a:prstGeom>
          <a:ln w="38100">
            <a:solidFill>
              <a:schemeClr val="tx1"/>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B42DF2D7-30B4-D046-BCCB-386CF9A49E74}" type="slidenum">
              <a:rPr lang="en-US" sz="1601" b="1"/>
              <a:pPr algn="ctr"/>
              <a:t>7</a:t>
            </a:fld>
            <a:endParaRPr lang="en-US" sz="1601" b="1" dirty="0"/>
          </a:p>
        </p:txBody>
      </p:sp>
      <p:pic>
        <p:nvPicPr>
          <p:cNvPr id="13" name="Picture 12">
            <a:extLst>
              <a:ext uri="{FF2B5EF4-FFF2-40B4-BE49-F238E27FC236}">
                <a16:creationId xmlns:a16="http://schemas.microsoft.com/office/drawing/2014/main" id="{87350C73-FF09-2944-B324-24B9A90AA74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6620564" y="59224"/>
            <a:ext cx="1597233" cy="1595351"/>
          </a:xfrm>
          <a:prstGeom prst="rect">
            <a:avLst/>
          </a:prstGeom>
        </p:spPr>
      </p:pic>
      <p:grpSp>
        <p:nvGrpSpPr>
          <p:cNvPr id="6" name="Group 5">
            <a:extLst>
              <a:ext uri="{FF2B5EF4-FFF2-40B4-BE49-F238E27FC236}">
                <a16:creationId xmlns:a16="http://schemas.microsoft.com/office/drawing/2014/main" id="{D0C56867-AF19-6948-9F4C-A363462E52C5}"/>
              </a:ext>
            </a:extLst>
          </p:cNvPr>
          <p:cNvGrpSpPr/>
          <p:nvPr/>
        </p:nvGrpSpPr>
        <p:grpSpPr>
          <a:xfrm>
            <a:off x="-139796" y="475672"/>
            <a:ext cx="10886686" cy="2161067"/>
            <a:chOff x="-51519" y="121198"/>
            <a:chExt cx="5788931" cy="1083528"/>
          </a:xfrm>
        </p:grpSpPr>
        <p:sp>
          <p:nvSpPr>
            <p:cNvPr id="14" name="AutoShape 8">
              <a:extLst>
                <a:ext uri="{FF2B5EF4-FFF2-40B4-BE49-F238E27FC236}">
                  <a16:creationId xmlns:a16="http://schemas.microsoft.com/office/drawing/2014/main" id="{3DB58DFF-8015-9643-8630-2C1557C9660E}"/>
                </a:ext>
              </a:extLst>
            </p:cNvPr>
            <p:cNvSpPr/>
            <p:nvPr/>
          </p:nvSpPr>
          <p:spPr>
            <a:xfrm>
              <a:off x="-14516" y="121198"/>
              <a:ext cx="5751928" cy="1063568"/>
            </a:xfrm>
            <a:prstGeom prst="rect">
              <a:avLst/>
            </a:prstGeom>
            <a:solidFill>
              <a:srgbClr val="640505">
                <a:alpha val="90000"/>
              </a:srgbClr>
            </a:solidFill>
          </p:spPr>
        </p:sp>
        <p:sp>
          <p:nvSpPr>
            <p:cNvPr id="12" name="TextBox 9">
              <a:extLst>
                <a:ext uri="{FF2B5EF4-FFF2-40B4-BE49-F238E27FC236}">
                  <a16:creationId xmlns:a16="http://schemas.microsoft.com/office/drawing/2014/main" id="{3911EDA2-6225-CA4A-B39E-05F5F57C9477}"/>
                </a:ext>
              </a:extLst>
            </p:cNvPr>
            <p:cNvSpPr txBox="1"/>
            <p:nvPr/>
          </p:nvSpPr>
          <p:spPr>
            <a:xfrm>
              <a:off x="-51519" y="219841"/>
              <a:ext cx="5751929" cy="984885"/>
            </a:xfrm>
            <a:prstGeom prst="rect">
              <a:avLst/>
            </a:prstGeom>
          </p:spPr>
          <p:txBody>
            <a:bodyPr wrap="square" lIns="0" tIns="0" rIns="0" bIns="0" rtlCol="0" anchor="t">
              <a:spAutoFit/>
            </a:bodyPr>
            <a:lstStyle/>
            <a:p>
              <a:pPr algn="ctr">
                <a:defRPr/>
              </a:pPr>
              <a:r>
                <a:rPr lang="en-US" sz="4800" b="1" dirty="0" err="1">
                  <a:solidFill>
                    <a:schemeClr val="bg1"/>
                  </a:solidFill>
                  <a:latin typeface="Avenir Next" panose="020B0503020202020204" pitchFamily="34" charset="0"/>
                  <a:cs typeface="Arial" panose="020B0604020202020204" pitchFamily="34" charset="0"/>
                </a:rPr>
                <a:t>Jenis</a:t>
              </a:r>
              <a:r>
                <a:rPr lang="en-US" sz="4800" b="1" dirty="0">
                  <a:solidFill>
                    <a:schemeClr val="bg1"/>
                  </a:solidFill>
                  <a:latin typeface="Avenir Next" panose="020B0503020202020204" pitchFamily="34" charset="0"/>
                  <a:cs typeface="Arial" panose="020B0604020202020204" pitchFamily="34" charset="0"/>
                </a:rPr>
                <a:t> </a:t>
              </a:r>
              <a:r>
                <a:rPr lang="en-US" sz="4800" b="1" dirty="0" err="1">
                  <a:solidFill>
                    <a:schemeClr val="bg1"/>
                  </a:solidFill>
                  <a:latin typeface="Avenir Next" panose="020B0503020202020204" pitchFamily="34" charset="0"/>
                  <a:cs typeface="Arial" panose="020B0604020202020204" pitchFamily="34" charset="0"/>
                </a:rPr>
                <a:t>Peraturan</a:t>
              </a:r>
              <a:r>
                <a:rPr lang="en-US" sz="4800" b="1" dirty="0">
                  <a:solidFill>
                    <a:schemeClr val="bg1"/>
                  </a:solidFill>
                  <a:latin typeface="Avenir Next" panose="020B0503020202020204" pitchFamily="34" charset="0"/>
                  <a:cs typeface="Arial" panose="020B0604020202020204" pitchFamily="34" charset="0"/>
                </a:rPr>
                <a:t> </a:t>
              </a:r>
              <a:r>
                <a:rPr lang="en-US" sz="4800" b="1" dirty="0" err="1">
                  <a:solidFill>
                    <a:schemeClr val="bg1"/>
                  </a:solidFill>
                  <a:latin typeface="Avenir Next" panose="020B0503020202020204" pitchFamily="34" charset="0"/>
                  <a:cs typeface="Arial" panose="020B0604020202020204" pitchFamily="34" charset="0"/>
                </a:rPr>
                <a:t>Perundang-undangan</a:t>
              </a:r>
              <a:r>
                <a:rPr lang="en-US" sz="4800" b="1" dirty="0">
                  <a:solidFill>
                    <a:schemeClr val="bg1"/>
                  </a:solidFill>
                  <a:latin typeface="Avenir Next" panose="020B0503020202020204" pitchFamily="34" charset="0"/>
                  <a:cs typeface="Arial" panose="020B0604020202020204" pitchFamily="34" charset="0"/>
                </a:rPr>
                <a:t> </a:t>
              </a:r>
              <a:r>
                <a:rPr lang="en-US" sz="4800" b="1" dirty="0" err="1">
                  <a:solidFill>
                    <a:schemeClr val="bg1"/>
                  </a:solidFill>
                  <a:latin typeface="Avenir Next" panose="020B0503020202020204" pitchFamily="34" charset="0"/>
                  <a:cs typeface="Arial" panose="020B0604020202020204" pitchFamily="34" charset="0"/>
                </a:rPr>
                <a:t>Menentukan</a:t>
              </a:r>
              <a:r>
                <a:rPr lang="en-US" sz="4800" b="1" dirty="0">
                  <a:solidFill>
                    <a:schemeClr val="bg1"/>
                  </a:solidFill>
                  <a:latin typeface="Avenir Next" panose="020B0503020202020204" pitchFamily="34" charset="0"/>
                  <a:cs typeface="Arial" panose="020B0604020202020204" pitchFamily="34" charset="0"/>
                </a:rPr>
                <a:t> </a:t>
              </a:r>
              <a:r>
                <a:rPr lang="en-US" sz="4800" b="1" dirty="0" err="1">
                  <a:solidFill>
                    <a:schemeClr val="bg1"/>
                  </a:solidFill>
                  <a:latin typeface="Avenir Next" panose="020B0503020202020204" pitchFamily="34" charset="0"/>
                  <a:cs typeface="Arial" panose="020B0604020202020204" pitchFamily="34" charset="0"/>
                </a:rPr>
                <a:t>Kekuatan</a:t>
              </a:r>
              <a:r>
                <a:rPr lang="en-US" sz="4800" b="1" dirty="0">
                  <a:solidFill>
                    <a:schemeClr val="bg1"/>
                  </a:solidFill>
                  <a:latin typeface="Avenir Next" panose="020B0503020202020204" pitchFamily="34" charset="0"/>
                  <a:cs typeface="Arial" panose="020B0604020202020204" pitchFamily="34" charset="0"/>
                </a:rPr>
                <a:t> </a:t>
              </a:r>
              <a:r>
                <a:rPr lang="en-US" sz="4800" b="1" dirty="0" err="1">
                  <a:solidFill>
                    <a:schemeClr val="bg1"/>
                  </a:solidFill>
                  <a:latin typeface="Avenir Next" panose="020B0503020202020204" pitchFamily="34" charset="0"/>
                  <a:cs typeface="Arial" panose="020B0604020202020204" pitchFamily="34" charset="0"/>
                </a:rPr>
                <a:t>Hukumnya</a:t>
              </a:r>
              <a:endParaRPr lang="en-US" sz="4800" b="1" dirty="0">
                <a:solidFill>
                  <a:schemeClr val="bg1"/>
                </a:solidFill>
                <a:latin typeface="Avenir Next" panose="020B0503020202020204" pitchFamily="34" charset="0"/>
                <a:cs typeface="Arial" panose="020B0604020202020204" pitchFamily="34" charset="0"/>
              </a:endParaRPr>
            </a:p>
          </p:txBody>
        </p:sp>
      </p:grpSp>
      <p:sp>
        <p:nvSpPr>
          <p:cNvPr id="17" name="TextBox 16">
            <a:extLst>
              <a:ext uri="{FF2B5EF4-FFF2-40B4-BE49-F238E27FC236}">
                <a16:creationId xmlns:a16="http://schemas.microsoft.com/office/drawing/2014/main" id="{91C1D33E-CCB8-7E46-A295-0095CB7D64F2}"/>
              </a:ext>
            </a:extLst>
          </p:cNvPr>
          <p:cNvSpPr txBox="1"/>
          <p:nvPr/>
        </p:nvSpPr>
        <p:spPr>
          <a:xfrm>
            <a:off x="1447799" y="4740758"/>
            <a:ext cx="6847425" cy="2554545"/>
          </a:xfrm>
          <a:prstGeom prst="rect">
            <a:avLst/>
          </a:prstGeom>
          <a:noFill/>
        </p:spPr>
        <p:txBody>
          <a:bodyPr wrap="square" rtlCol="0">
            <a:spAutoFit/>
          </a:bodyPr>
          <a:lstStyle/>
          <a:p>
            <a:pPr algn="ctr"/>
            <a:r>
              <a:rPr lang="en-US" altLang="ko-KR" sz="4000" i="1" dirty="0">
                <a:latin typeface="Avenir Next" panose="020B0503020202020204"/>
                <a:cs typeface="Arial" pitchFamily="34" charset="0"/>
              </a:rPr>
              <a:t>“</a:t>
            </a:r>
            <a:r>
              <a:rPr lang="en-US" altLang="ko-KR" sz="4000" i="1" dirty="0" err="1">
                <a:latin typeface="Avenir Next" panose="020B0503020202020204"/>
                <a:cs typeface="Arial" pitchFamily="34" charset="0"/>
              </a:rPr>
              <a:t>Kekuatan</a:t>
            </a:r>
            <a:r>
              <a:rPr lang="en-US" altLang="ko-KR" sz="4000" i="1" dirty="0">
                <a:latin typeface="Avenir Next" panose="020B0503020202020204"/>
                <a:cs typeface="Arial" pitchFamily="34" charset="0"/>
              </a:rPr>
              <a:t> </a:t>
            </a:r>
            <a:r>
              <a:rPr lang="en-US" altLang="ko-KR" sz="4000" i="1" dirty="0" err="1">
                <a:latin typeface="Avenir Next" panose="020B0503020202020204"/>
                <a:cs typeface="Arial" pitchFamily="34" charset="0"/>
              </a:rPr>
              <a:t>hukum</a:t>
            </a:r>
            <a:r>
              <a:rPr lang="en-US" altLang="ko-KR" sz="4000" i="1" dirty="0">
                <a:latin typeface="Avenir Next" panose="020B0503020202020204"/>
                <a:cs typeface="Arial" pitchFamily="34" charset="0"/>
              </a:rPr>
              <a:t> </a:t>
            </a:r>
            <a:r>
              <a:rPr lang="en-US" altLang="ko-KR" sz="4000" i="1" dirty="0" err="1">
                <a:latin typeface="Avenir Next" panose="020B0503020202020204"/>
                <a:cs typeface="Arial" pitchFamily="34" charset="0"/>
              </a:rPr>
              <a:t>Peraturan</a:t>
            </a:r>
            <a:r>
              <a:rPr lang="en-US" altLang="ko-KR" sz="4000" i="1" dirty="0">
                <a:latin typeface="Avenir Next" panose="020B0503020202020204"/>
                <a:cs typeface="Arial" pitchFamily="34" charset="0"/>
              </a:rPr>
              <a:t> </a:t>
            </a:r>
            <a:r>
              <a:rPr lang="en-US" altLang="ko-KR" sz="4000" i="1" dirty="0" err="1">
                <a:latin typeface="Avenir Next" panose="020B0503020202020204"/>
                <a:cs typeface="Arial" pitchFamily="34" charset="0"/>
              </a:rPr>
              <a:t>Perundang-undangan</a:t>
            </a:r>
            <a:r>
              <a:rPr lang="en-US" altLang="ko-KR" sz="4000" i="1" dirty="0">
                <a:latin typeface="Avenir Next" panose="020B0503020202020204"/>
                <a:cs typeface="Arial" pitchFamily="34" charset="0"/>
              </a:rPr>
              <a:t> </a:t>
            </a:r>
            <a:r>
              <a:rPr lang="en-US" altLang="ko-KR" sz="4000" i="1" dirty="0" err="1">
                <a:latin typeface="Avenir Next" panose="020B0503020202020204"/>
                <a:cs typeface="Arial" pitchFamily="34" charset="0"/>
              </a:rPr>
              <a:t>sesuai</a:t>
            </a:r>
            <a:r>
              <a:rPr lang="en-US" altLang="ko-KR" sz="4000" i="1" dirty="0">
                <a:latin typeface="Avenir Next" panose="020B0503020202020204"/>
                <a:cs typeface="Arial" pitchFamily="34" charset="0"/>
              </a:rPr>
              <a:t> dengan </a:t>
            </a:r>
            <a:r>
              <a:rPr lang="en-US" altLang="ko-KR" sz="4000" i="1" dirty="0" err="1">
                <a:latin typeface="Avenir Next" panose="020B0503020202020204"/>
                <a:cs typeface="Arial" pitchFamily="34" charset="0"/>
              </a:rPr>
              <a:t>hierarki</a:t>
            </a:r>
            <a:r>
              <a:rPr lang="en-US" altLang="ko-KR" sz="4000" i="1" dirty="0">
                <a:latin typeface="Avenir Next" panose="020B0503020202020204"/>
                <a:cs typeface="Arial" pitchFamily="34" charset="0"/>
              </a:rPr>
              <a:t> </a:t>
            </a:r>
            <a:r>
              <a:rPr lang="en-US" altLang="ko-KR" sz="4000" i="1" dirty="0" err="1">
                <a:latin typeface="Avenir Next" panose="020B0503020202020204"/>
                <a:cs typeface="Arial" pitchFamily="34" charset="0"/>
              </a:rPr>
              <a:t>sebagaimana</a:t>
            </a:r>
            <a:r>
              <a:rPr lang="en-US" altLang="ko-KR" sz="4000" i="1" dirty="0">
                <a:latin typeface="Avenir Next" panose="020B0503020202020204"/>
                <a:cs typeface="Arial" pitchFamily="34" charset="0"/>
              </a:rPr>
              <a:t> </a:t>
            </a:r>
            <a:r>
              <a:rPr lang="en-US" altLang="ko-KR" sz="4000" i="1" dirty="0" err="1">
                <a:latin typeface="Avenir Next" panose="020B0503020202020204"/>
                <a:cs typeface="Arial" pitchFamily="34" charset="0"/>
              </a:rPr>
              <a:t>dimaksud</a:t>
            </a:r>
            <a:r>
              <a:rPr lang="en-US" altLang="ko-KR" sz="4000" i="1" dirty="0">
                <a:latin typeface="Avenir Next" panose="020B0503020202020204"/>
                <a:cs typeface="Arial" pitchFamily="34" charset="0"/>
              </a:rPr>
              <a:t> pada </a:t>
            </a:r>
            <a:r>
              <a:rPr lang="en-US" altLang="ko-KR" sz="4000" i="1" dirty="0" err="1">
                <a:latin typeface="Avenir Next" panose="020B0503020202020204"/>
                <a:cs typeface="Arial" pitchFamily="34" charset="0"/>
              </a:rPr>
              <a:t>ayat</a:t>
            </a:r>
            <a:r>
              <a:rPr lang="en-US" altLang="ko-KR" sz="4000" i="1" dirty="0">
                <a:latin typeface="Avenir Next" panose="020B0503020202020204"/>
                <a:cs typeface="Arial" pitchFamily="34" charset="0"/>
              </a:rPr>
              <a:t> (1)</a:t>
            </a:r>
            <a:r>
              <a:rPr lang="en-US" altLang="ko-KR" sz="4000" dirty="0">
                <a:latin typeface="Avenir Next" panose="020B0503020202020204"/>
                <a:cs typeface="Arial" pitchFamily="34" charset="0"/>
              </a:rPr>
              <a:t>”</a:t>
            </a:r>
            <a:endParaRPr lang="en-US" altLang="ko-KR" sz="4000" i="1" dirty="0">
              <a:latin typeface="Avenir Next" panose="020B0503020202020204"/>
              <a:cs typeface="Arial" pitchFamily="34" charset="0"/>
            </a:endParaRPr>
          </a:p>
        </p:txBody>
      </p:sp>
      <p:sp>
        <p:nvSpPr>
          <p:cNvPr id="2" name="TextBox 1">
            <a:extLst>
              <a:ext uri="{FF2B5EF4-FFF2-40B4-BE49-F238E27FC236}">
                <a16:creationId xmlns:a16="http://schemas.microsoft.com/office/drawing/2014/main" id="{7EE61C26-F3D6-0119-33F2-CB36C3F99F15}"/>
              </a:ext>
            </a:extLst>
          </p:cNvPr>
          <p:cNvSpPr txBox="1"/>
          <p:nvPr/>
        </p:nvSpPr>
        <p:spPr>
          <a:xfrm>
            <a:off x="1115865" y="3695700"/>
            <a:ext cx="7511292" cy="646331"/>
          </a:xfrm>
          <a:prstGeom prst="rect">
            <a:avLst/>
          </a:prstGeom>
          <a:noFill/>
        </p:spPr>
        <p:txBody>
          <a:bodyPr wrap="square" rtlCol="0">
            <a:spAutoFit/>
          </a:bodyPr>
          <a:lstStyle/>
          <a:p>
            <a:pPr algn="ctr"/>
            <a:r>
              <a:rPr lang="en-US" altLang="ko-KR" sz="3600" b="1" dirty="0" err="1">
                <a:latin typeface="Avenir Next" panose="020B0503020202020204"/>
                <a:cs typeface="Arial" pitchFamily="34" charset="0"/>
              </a:rPr>
              <a:t>Pasal</a:t>
            </a:r>
            <a:r>
              <a:rPr lang="en-US" altLang="ko-KR" sz="3600" b="1" dirty="0">
                <a:latin typeface="Avenir Next" panose="020B0503020202020204"/>
                <a:cs typeface="Arial" pitchFamily="34" charset="0"/>
              </a:rPr>
              <a:t> 7 </a:t>
            </a:r>
            <a:r>
              <a:rPr lang="en-US" altLang="ko-KR" sz="3600" b="1" dirty="0" err="1">
                <a:latin typeface="Avenir Next" panose="020B0503020202020204"/>
                <a:cs typeface="Arial" pitchFamily="34" charset="0"/>
              </a:rPr>
              <a:t>ayat</a:t>
            </a:r>
            <a:r>
              <a:rPr lang="en-US" altLang="ko-KR" sz="3600" b="1" dirty="0">
                <a:latin typeface="Avenir Next" panose="020B0503020202020204"/>
                <a:cs typeface="Arial" pitchFamily="34" charset="0"/>
              </a:rPr>
              <a:t> (2) UU 12/2011 </a:t>
            </a:r>
          </a:p>
        </p:txBody>
      </p:sp>
      <p:sp>
        <p:nvSpPr>
          <p:cNvPr id="3" name="Footer Placeholder 3">
            <a:extLst>
              <a:ext uri="{FF2B5EF4-FFF2-40B4-BE49-F238E27FC236}">
                <a16:creationId xmlns:a16="http://schemas.microsoft.com/office/drawing/2014/main" id="{C5B5136C-F082-42AB-3302-0A80B77E553F}"/>
              </a:ext>
            </a:extLst>
          </p:cNvPr>
          <p:cNvSpPr>
            <a:spLocks noGrp="1"/>
          </p:cNvSpPr>
          <p:nvPr>
            <p:ph type="ftr" sz="quarter" idx="11"/>
          </p:nvPr>
        </p:nvSpPr>
        <p:spPr>
          <a:xfrm>
            <a:off x="7001301" y="9744501"/>
            <a:ext cx="4276302" cy="542501"/>
          </a:xfrm>
        </p:spPr>
        <p:txBody>
          <a:bodyPr>
            <a:normAutofit/>
          </a:bodyPr>
          <a:lstStyle/>
          <a:p>
            <a:pPr defTabSz="914490">
              <a:spcAft>
                <a:spcPts val="600"/>
              </a:spcAft>
              <a:defRPr/>
            </a:pPr>
            <a:r>
              <a:rPr lang="en-US" sz="1500" dirty="0">
                <a:solidFill>
                  <a:schemeClr val="tx1"/>
                </a:solidFill>
              </a:rPr>
              <a:t>denny@integritylawfirm.id</a:t>
            </a:r>
          </a:p>
        </p:txBody>
      </p:sp>
      <p:pic>
        <p:nvPicPr>
          <p:cNvPr id="5" name="Picture 4">
            <a:extLst>
              <a:ext uri="{FF2B5EF4-FFF2-40B4-BE49-F238E27FC236}">
                <a16:creationId xmlns:a16="http://schemas.microsoft.com/office/drawing/2014/main" id="{1841234D-95B3-5630-6370-AE599BA40857}"/>
              </a:ext>
            </a:extLst>
          </p:cNvPr>
          <p:cNvPicPr>
            <a:picLocks noChangeAspect="1"/>
          </p:cNvPicPr>
          <p:nvPr/>
        </p:nvPicPr>
        <p:blipFill>
          <a:blip r:embed="rId4" cstate="screen">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11433751" y="1866900"/>
            <a:ext cx="6847425" cy="6847425"/>
          </a:xfrm>
          <a:prstGeom prst="rect">
            <a:avLst/>
          </a:prstGeom>
        </p:spPr>
      </p:pic>
    </p:spTree>
    <p:extLst>
      <p:ext uri="{BB962C8B-B14F-4D97-AF65-F5344CB8AC3E}">
        <p14:creationId xmlns:p14="http://schemas.microsoft.com/office/powerpoint/2010/main" val="3917303928"/>
      </p:ext>
    </p:extLst>
  </p:cSld>
  <p:clrMapOvr>
    <a:masterClrMapping/>
  </p:clrMapOvr>
  <mc:AlternateContent xmlns:mc="http://schemas.openxmlformats.org/markup-compatibility/2006" xmlns:p14="http://schemas.microsoft.com/office/powerpoint/2010/main">
    <mc:Choice Requires="p14">
      <p:transition spd="slow">
        <p14:gallery dir="l"/>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1265C67E-A721-4E46-958F-427F4DCCAB3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5400000">
            <a:off x="3995858" y="-3986705"/>
            <a:ext cx="10296287" cy="18288003"/>
          </a:xfrm>
          <a:prstGeom prst="rect">
            <a:avLst/>
          </a:prstGeom>
        </p:spPr>
      </p:pic>
      <p:pic>
        <p:nvPicPr>
          <p:cNvPr id="16" name="Picture 15">
            <a:extLst>
              <a:ext uri="{FF2B5EF4-FFF2-40B4-BE49-F238E27FC236}">
                <a16:creationId xmlns:a16="http://schemas.microsoft.com/office/drawing/2014/main" id="{56B56847-16E7-0C44-97AA-5F75BCFD4E22}"/>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saturation sat="35000"/>
                    </a14:imgEffect>
                  </a14:imgLayer>
                </a14:imgProps>
              </a:ext>
              <a:ext uri="{28A0092B-C50C-407E-A947-70E740481C1C}">
                <a14:useLocalDpi xmlns:a14="http://schemas.microsoft.com/office/drawing/2010/main"/>
              </a:ext>
            </a:extLst>
          </a:blip>
          <a:srcRect/>
          <a:stretch/>
        </p:blipFill>
        <p:spPr>
          <a:xfrm>
            <a:off x="-70207" y="-9153"/>
            <a:ext cx="8730344" cy="10287000"/>
          </a:xfrm>
          <a:prstGeom prst="rect">
            <a:avLst/>
          </a:prstGeom>
        </p:spPr>
      </p:pic>
      <p:sp>
        <p:nvSpPr>
          <p:cNvPr id="4" name="Slide Number Placeholder 15">
            <a:extLst>
              <a:ext uri="{FF2B5EF4-FFF2-40B4-BE49-F238E27FC236}">
                <a16:creationId xmlns:a16="http://schemas.microsoft.com/office/drawing/2014/main" id="{2AD1A7FA-3FBF-4F86-954E-58C168D44E2D}"/>
              </a:ext>
            </a:extLst>
          </p:cNvPr>
          <p:cNvSpPr txBox="1">
            <a:spLocks/>
          </p:cNvSpPr>
          <p:nvPr/>
        </p:nvSpPr>
        <p:spPr>
          <a:xfrm>
            <a:off x="17537837" y="9627833"/>
            <a:ext cx="497315" cy="339402"/>
          </a:xfrm>
          <a:prstGeom prst="callout1">
            <a:avLst>
              <a:gd name="adj1" fmla="val 48702"/>
              <a:gd name="adj2" fmla="val 84708"/>
              <a:gd name="adj3" fmla="val 48210"/>
              <a:gd name="adj4" fmla="val 162974"/>
            </a:avLst>
          </a:prstGeom>
          <a:ln w="38100">
            <a:solidFill>
              <a:schemeClr val="tx1"/>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B42DF2D7-30B4-D046-BCCB-386CF9A49E74}" type="slidenum">
              <a:rPr lang="en-US" sz="1601" b="1"/>
              <a:pPr algn="ctr"/>
              <a:t>8</a:t>
            </a:fld>
            <a:endParaRPr lang="en-US" sz="1601" b="1" dirty="0"/>
          </a:p>
        </p:txBody>
      </p:sp>
      <p:sp>
        <p:nvSpPr>
          <p:cNvPr id="11" name="Footer Placeholder 3">
            <a:extLst>
              <a:ext uri="{FF2B5EF4-FFF2-40B4-BE49-F238E27FC236}">
                <a16:creationId xmlns:a16="http://schemas.microsoft.com/office/drawing/2014/main" id="{CA285AE1-B9DA-433C-BBF7-BDF473F57623}"/>
              </a:ext>
            </a:extLst>
          </p:cNvPr>
          <p:cNvSpPr>
            <a:spLocks noGrp="1"/>
          </p:cNvSpPr>
          <p:nvPr>
            <p:ph type="ftr" sz="quarter" idx="11"/>
          </p:nvPr>
        </p:nvSpPr>
        <p:spPr>
          <a:xfrm>
            <a:off x="1896600" y="9739311"/>
            <a:ext cx="4288974" cy="547689"/>
          </a:xfrm>
        </p:spPr>
        <p:txBody>
          <a:bodyPr>
            <a:normAutofit/>
          </a:bodyPr>
          <a:lstStyle/>
          <a:p>
            <a:pPr defTabSz="914490">
              <a:spcAft>
                <a:spcPts val="600"/>
              </a:spcAft>
              <a:defRPr/>
            </a:pPr>
            <a:r>
              <a:rPr lang="en-US" sz="1500" dirty="0" err="1">
                <a:solidFill>
                  <a:schemeClr val="bg1"/>
                </a:solidFill>
              </a:rPr>
              <a:t>razivb@integritylawfirm.id</a:t>
            </a:r>
            <a:endParaRPr lang="en-US" sz="1500" dirty="0">
              <a:solidFill>
                <a:schemeClr val="bg1"/>
              </a:solidFill>
            </a:endParaRPr>
          </a:p>
        </p:txBody>
      </p:sp>
      <p:pic>
        <p:nvPicPr>
          <p:cNvPr id="13" name="Picture 12">
            <a:extLst>
              <a:ext uri="{FF2B5EF4-FFF2-40B4-BE49-F238E27FC236}">
                <a16:creationId xmlns:a16="http://schemas.microsoft.com/office/drawing/2014/main" id="{87350C73-FF09-2944-B324-24B9A90AA748}"/>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6620564" y="59224"/>
            <a:ext cx="1597233" cy="1595351"/>
          </a:xfrm>
          <a:prstGeom prst="rect">
            <a:avLst/>
          </a:prstGeom>
        </p:spPr>
      </p:pic>
      <p:grpSp>
        <p:nvGrpSpPr>
          <p:cNvPr id="6" name="Group 5">
            <a:extLst>
              <a:ext uri="{FF2B5EF4-FFF2-40B4-BE49-F238E27FC236}">
                <a16:creationId xmlns:a16="http://schemas.microsoft.com/office/drawing/2014/main" id="{D0C56867-AF19-6948-9F4C-A363462E52C5}"/>
              </a:ext>
            </a:extLst>
          </p:cNvPr>
          <p:cNvGrpSpPr/>
          <p:nvPr/>
        </p:nvGrpSpPr>
        <p:grpSpPr>
          <a:xfrm>
            <a:off x="-70208" y="475673"/>
            <a:ext cx="8286063" cy="1595352"/>
            <a:chOff x="-14516" y="121198"/>
            <a:chExt cx="5796330" cy="1063568"/>
          </a:xfrm>
        </p:grpSpPr>
        <p:sp>
          <p:nvSpPr>
            <p:cNvPr id="14" name="AutoShape 8">
              <a:extLst>
                <a:ext uri="{FF2B5EF4-FFF2-40B4-BE49-F238E27FC236}">
                  <a16:creationId xmlns:a16="http://schemas.microsoft.com/office/drawing/2014/main" id="{3DB58DFF-8015-9643-8630-2C1557C9660E}"/>
                </a:ext>
              </a:extLst>
            </p:cNvPr>
            <p:cNvSpPr/>
            <p:nvPr/>
          </p:nvSpPr>
          <p:spPr>
            <a:xfrm>
              <a:off x="-14516" y="121198"/>
              <a:ext cx="5751928" cy="1063568"/>
            </a:xfrm>
            <a:prstGeom prst="rect">
              <a:avLst/>
            </a:prstGeom>
            <a:solidFill>
              <a:srgbClr val="640505">
                <a:alpha val="90000"/>
              </a:srgbClr>
            </a:solidFill>
          </p:spPr>
        </p:sp>
        <p:sp>
          <p:nvSpPr>
            <p:cNvPr id="12" name="TextBox 9">
              <a:extLst>
                <a:ext uri="{FF2B5EF4-FFF2-40B4-BE49-F238E27FC236}">
                  <a16:creationId xmlns:a16="http://schemas.microsoft.com/office/drawing/2014/main" id="{3911EDA2-6225-CA4A-B39E-05F5F57C9477}"/>
                </a:ext>
              </a:extLst>
            </p:cNvPr>
            <p:cNvSpPr txBox="1"/>
            <p:nvPr/>
          </p:nvSpPr>
          <p:spPr>
            <a:xfrm>
              <a:off x="29885" y="406938"/>
              <a:ext cx="5751929" cy="492443"/>
            </a:xfrm>
            <a:prstGeom prst="rect">
              <a:avLst/>
            </a:prstGeom>
          </p:spPr>
          <p:txBody>
            <a:bodyPr wrap="square" lIns="0" tIns="0" rIns="0" bIns="0" rtlCol="0" anchor="t">
              <a:spAutoFit/>
            </a:bodyPr>
            <a:lstStyle/>
            <a:p>
              <a:pPr algn="ctr">
                <a:defRPr/>
              </a:pPr>
              <a:r>
                <a:rPr lang="en-US" sz="4800" b="1" dirty="0" err="1">
                  <a:solidFill>
                    <a:schemeClr val="bg1"/>
                  </a:solidFill>
                  <a:latin typeface="Avenir Next" panose="020B0503020202020204" pitchFamily="34" charset="0"/>
                  <a:cs typeface="Arial" panose="020B0604020202020204" pitchFamily="34" charset="0"/>
                </a:rPr>
                <a:t>Sumber</a:t>
              </a:r>
              <a:r>
                <a:rPr lang="en-US" sz="4800" b="1" dirty="0">
                  <a:solidFill>
                    <a:schemeClr val="bg1"/>
                  </a:solidFill>
                  <a:latin typeface="Avenir Next" panose="020B0503020202020204" pitchFamily="34" charset="0"/>
                  <a:cs typeface="Arial" panose="020B0604020202020204" pitchFamily="34" charset="0"/>
                </a:rPr>
                <a:t> </a:t>
              </a:r>
              <a:r>
                <a:rPr lang="en-US" sz="4800" b="1" dirty="0" err="1">
                  <a:solidFill>
                    <a:schemeClr val="bg1"/>
                  </a:solidFill>
                  <a:latin typeface="Avenir Next" panose="020B0503020202020204" pitchFamily="34" charset="0"/>
                  <a:cs typeface="Arial" panose="020B0604020202020204" pitchFamily="34" charset="0"/>
                </a:rPr>
                <a:t>Argumentasi</a:t>
              </a:r>
              <a:endParaRPr lang="en-US" sz="4800" b="1" dirty="0">
                <a:solidFill>
                  <a:schemeClr val="bg1"/>
                </a:solidFill>
                <a:latin typeface="Avenir Next" panose="020B0503020202020204" pitchFamily="34" charset="0"/>
                <a:cs typeface="Arial" panose="020B0604020202020204" pitchFamily="34" charset="0"/>
              </a:endParaRPr>
            </a:p>
          </p:txBody>
        </p:sp>
      </p:grpSp>
      <p:sp>
        <p:nvSpPr>
          <p:cNvPr id="17" name="TextBox 16">
            <a:extLst>
              <a:ext uri="{FF2B5EF4-FFF2-40B4-BE49-F238E27FC236}">
                <a16:creationId xmlns:a16="http://schemas.microsoft.com/office/drawing/2014/main" id="{91C1D33E-CCB8-7E46-A295-0095CB7D64F2}"/>
              </a:ext>
            </a:extLst>
          </p:cNvPr>
          <p:cNvSpPr txBox="1"/>
          <p:nvPr/>
        </p:nvSpPr>
        <p:spPr>
          <a:xfrm>
            <a:off x="10956129" y="4152900"/>
            <a:ext cx="6847425" cy="4524315"/>
          </a:xfrm>
          <a:prstGeom prst="rect">
            <a:avLst/>
          </a:prstGeom>
          <a:noFill/>
        </p:spPr>
        <p:txBody>
          <a:bodyPr wrap="square" rtlCol="0">
            <a:spAutoFit/>
          </a:bodyPr>
          <a:lstStyle/>
          <a:p>
            <a:pPr algn="ctr"/>
            <a:r>
              <a:rPr lang="en-US" altLang="ko-KR" sz="3600" i="1" dirty="0">
                <a:latin typeface="Avenir Next" panose="020B0503020202020204"/>
                <a:cs typeface="Arial" pitchFamily="34" charset="0"/>
              </a:rPr>
              <a:t>“</a:t>
            </a:r>
            <a:r>
              <a:rPr lang="en-US" altLang="ko-KR" sz="3600" i="1" dirty="0" err="1">
                <a:latin typeface="Avenir Next" panose="020B0503020202020204"/>
                <a:cs typeface="Arial" pitchFamily="34" charset="0"/>
              </a:rPr>
              <a:t>Peraturan</a:t>
            </a:r>
            <a:r>
              <a:rPr lang="en-US" altLang="ko-KR" sz="3600" i="1" dirty="0">
                <a:latin typeface="Avenir Next" panose="020B0503020202020204"/>
                <a:cs typeface="Arial" pitchFamily="34" charset="0"/>
              </a:rPr>
              <a:t> </a:t>
            </a:r>
            <a:r>
              <a:rPr lang="en-US" altLang="ko-KR" sz="3600" i="1" dirty="0" err="1">
                <a:latin typeface="Avenir Next" panose="020B0503020202020204"/>
                <a:cs typeface="Arial" pitchFamily="34" charset="0"/>
              </a:rPr>
              <a:t>Presiden</a:t>
            </a:r>
            <a:r>
              <a:rPr lang="en-US" altLang="ko-KR" sz="3600" i="1" dirty="0">
                <a:latin typeface="Avenir Next" panose="020B0503020202020204"/>
                <a:cs typeface="Arial" pitchFamily="34" charset="0"/>
              </a:rPr>
              <a:t> </a:t>
            </a:r>
            <a:r>
              <a:rPr lang="en-US" altLang="ko-KR" sz="3600" i="1" dirty="0" err="1">
                <a:latin typeface="Avenir Next" panose="020B0503020202020204"/>
                <a:cs typeface="Arial" pitchFamily="34" charset="0"/>
              </a:rPr>
              <a:t>adalah</a:t>
            </a:r>
            <a:r>
              <a:rPr lang="en-US" altLang="ko-KR" sz="3600" i="1" dirty="0">
                <a:latin typeface="Avenir Next" panose="020B0503020202020204"/>
                <a:cs typeface="Arial" pitchFamily="34" charset="0"/>
              </a:rPr>
              <a:t> </a:t>
            </a:r>
            <a:r>
              <a:rPr lang="en-US" altLang="ko-KR" sz="3600" i="1" dirty="0" err="1">
                <a:latin typeface="Avenir Next" panose="020B0503020202020204"/>
                <a:cs typeface="Arial" pitchFamily="34" charset="0"/>
              </a:rPr>
              <a:t>Peraturan</a:t>
            </a:r>
            <a:r>
              <a:rPr lang="en-US" altLang="ko-KR" sz="3600" i="1" dirty="0">
                <a:latin typeface="Avenir Next" panose="020B0503020202020204"/>
                <a:cs typeface="Arial" pitchFamily="34" charset="0"/>
              </a:rPr>
              <a:t> </a:t>
            </a:r>
            <a:r>
              <a:rPr lang="en-US" altLang="ko-KR" sz="3600" i="1" dirty="0" err="1">
                <a:latin typeface="Avenir Next" panose="020B0503020202020204"/>
                <a:cs typeface="Arial" pitchFamily="34" charset="0"/>
              </a:rPr>
              <a:t>Perundang-undangan</a:t>
            </a:r>
            <a:r>
              <a:rPr lang="en-US" altLang="ko-KR" sz="3600" i="1" dirty="0">
                <a:latin typeface="Avenir Next" panose="020B0503020202020204"/>
                <a:cs typeface="Arial" pitchFamily="34" charset="0"/>
              </a:rPr>
              <a:t> yang </a:t>
            </a:r>
            <a:r>
              <a:rPr lang="en-US" altLang="ko-KR" sz="3600" b="1" i="1" dirty="0" err="1">
                <a:latin typeface="Avenir Next" panose="020B0503020202020204"/>
                <a:cs typeface="Arial" pitchFamily="34" charset="0"/>
              </a:rPr>
              <a:t>ditetapkan</a:t>
            </a:r>
            <a:r>
              <a:rPr lang="en-US" altLang="ko-KR" sz="3600" b="1" i="1" dirty="0">
                <a:latin typeface="Avenir Next" panose="020B0503020202020204"/>
                <a:cs typeface="Arial" pitchFamily="34" charset="0"/>
              </a:rPr>
              <a:t> oleh </a:t>
            </a:r>
            <a:r>
              <a:rPr lang="en-US" altLang="ko-KR" sz="3600" b="1" i="1" dirty="0" err="1">
                <a:latin typeface="Avenir Next" panose="020B0503020202020204"/>
                <a:cs typeface="Arial" pitchFamily="34" charset="0"/>
              </a:rPr>
              <a:t>Presiden</a:t>
            </a:r>
            <a:r>
              <a:rPr lang="en-US" altLang="ko-KR" sz="3600" i="1" dirty="0">
                <a:latin typeface="Avenir Next" panose="020B0503020202020204"/>
                <a:cs typeface="Arial" pitchFamily="34" charset="0"/>
              </a:rPr>
              <a:t> untuk </a:t>
            </a:r>
            <a:r>
              <a:rPr lang="en-US" altLang="ko-KR" sz="3600" i="1" dirty="0" err="1">
                <a:latin typeface="Avenir Next" panose="020B0503020202020204"/>
                <a:cs typeface="Arial" pitchFamily="34" charset="0"/>
              </a:rPr>
              <a:t>menjalankan</a:t>
            </a:r>
            <a:r>
              <a:rPr lang="en-US" altLang="ko-KR" sz="3600" i="1" dirty="0">
                <a:latin typeface="Avenir Next" panose="020B0503020202020204"/>
                <a:cs typeface="Arial" pitchFamily="34" charset="0"/>
              </a:rPr>
              <a:t> </a:t>
            </a:r>
            <a:r>
              <a:rPr lang="en-US" altLang="ko-KR" sz="3600" i="1" dirty="0" err="1">
                <a:latin typeface="Avenir Next" panose="020B0503020202020204"/>
                <a:cs typeface="Arial" pitchFamily="34" charset="0"/>
              </a:rPr>
              <a:t>perintah</a:t>
            </a:r>
            <a:r>
              <a:rPr lang="en-US" altLang="ko-KR" sz="3600" i="1" dirty="0">
                <a:latin typeface="Avenir Next" panose="020B0503020202020204"/>
                <a:cs typeface="Arial" pitchFamily="34" charset="0"/>
              </a:rPr>
              <a:t> </a:t>
            </a:r>
            <a:r>
              <a:rPr lang="en-US" altLang="ko-KR" sz="3600" i="1" dirty="0" err="1">
                <a:latin typeface="Avenir Next" panose="020B0503020202020204"/>
                <a:cs typeface="Arial" pitchFamily="34" charset="0"/>
              </a:rPr>
              <a:t>Peraturan</a:t>
            </a:r>
            <a:r>
              <a:rPr lang="en-US" altLang="ko-KR" sz="3600" i="1" dirty="0">
                <a:latin typeface="Avenir Next" panose="020B0503020202020204"/>
                <a:cs typeface="Arial" pitchFamily="34" charset="0"/>
              </a:rPr>
              <a:t> </a:t>
            </a:r>
            <a:r>
              <a:rPr lang="en-US" altLang="ko-KR" sz="3600" i="1" dirty="0" err="1">
                <a:latin typeface="Avenir Next" panose="020B0503020202020204"/>
                <a:cs typeface="Arial" pitchFamily="34" charset="0"/>
              </a:rPr>
              <a:t>Perundang-undangan</a:t>
            </a:r>
            <a:r>
              <a:rPr lang="en-US" altLang="ko-KR" sz="3600" i="1" dirty="0">
                <a:latin typeface="Avenir Next" panose="020B0503020202020204"/>
                <a:cs typeface="Arial" pitchFamily="34" charset="0"/>
              </a:rPr>
              <a:t> yang </a:t>
            </a:r>
            <a:r>
              <a:rPr lang="en-US" altLang="ko-KR" sz="3600" i="1" dirty="0" err="1">
                <a:latin typeface="Avenir Next" panose="020B0503020202020204"/>
                <a:cs typeface="Arial" pitchFamily="34" charset="0"/>
              </a:rPr>
              <a:t>lebih</a:t>
            </a:r>
            <a:r>
              <a:rPr lang="en-US" altLang="ko-KR" sz="3600" i="1" dirty="0">
                <a:latin typeface="Avenir Next" panose="020B0503020202020204"/>
                <a:cs typeface="Arial" pitchFamily="34" charset="0"/>
              </a:rPr>
              <a:t> </a:t>
            </a:r>
            <a:r>
              <a:rPr lang="en-US" altLang="ko-KR" sz="3600" i="1" dirty="0" err="1">
                <a:latin typeface="Avenir Next" panose="020B0503020202020204"/>
                <a:cs typeface="Arial" pitchFamily="34" charset="0"/>
              </a:rPr>
              <a:t>tinggi</a:t>
            </a:r>
            <a:r>
              <a:rPr lang="en-US" altLang="ko-KR" sz="3600" i="1" dirty="0">
                <a:latin typeface="Avenir Next" panose="020B0503020202020204"/>
                <a:cs typeface="Arial" pitchFamily="34" charset="0"/>
              </a:rPr>
              <a:t> </a:t>
            </a:r>
            <a:r>
              <a:rPr lang="en-US" altLang="ko-KR" sz="3600" i="1" dirty="0" err="1">
                <a:latin typeface="Avenir Next" panose="020B0503020202020204"/>
                <a:cs typeface="Arial" pitchFamily="34" charset="0"/>
              </a:rPr>
              <a:t>atau</a:t>
            </a:r>
            <a:r>
              <a:rPr lang="en-US" altLang="ko-KR" sz="3600" i="1" dirty="0">
                <a:latin typeface="Avenir Next" panose="020B0503020202020204"/>
                <a:cs typeface="Arial" pitchFamily="34" charset="0"/>
              </a:rPr>
              <a:t> </a:t>
            </a:r>
            <a:r>
              <a:rPr lang="en-US" altLang="ko-KR" sz="3600" i="1" dirty="0" err="1">
                <a:latin typeface="Avenir Next" panose="020B0503020202020204"/>
                <a:cs typeface="Arial" pitchFamily="34" charset="0"/>
              </a:rPr>
              <a:t>dalam</a:t>
            </a:r>
            <a:r>
              <a:rPr lang="en-US" altLang="ko-KR" sz="3600" i="1" dirty="0">
                <a:latin typeface="Avenir Next" panose="020B0503020202020204"/>
                <a:cs typeface="Arial" pitchFamily="34" charset="0"/>
              </a:rPr>
              <a:t> </a:t>
            </a:r>
            <a:r>
              <a:rPr lang="en-US" altLang="ko-KR" sz="3600" b="1" i="1" dirty="0" err="1">
                <a:latin typeface="Avenir Next" panose="020B0503020202020204"/>
                <a:cs typeface="Arial" pitchFamily="34" charset="0"/>
              </a:rPr>
              <a:t>menyelenggarakan</a:t>
            </a:r>
            <a:r>
              <a:rPr lang="en-US" altLang="ko-KR" sz="3600" b="1" i="1" dirty="0">
                <a:latin typeface="Avenir Next" panose="020B0503020202020204"/>
                <a:cs typeface="Arial" pitchFamily="34" charset="0"/>
              </a:rPr>
              <a:t> </a:t>
            </a:r>
            <a:r>
              <a:rPr lang="en-US" altLang="ko-KR" sz="3600" b="1" i="1" dirty="0" err="1">
                <a:latin typeface="Avenir Next" panose="020B0503020202020204"/>
                <a:cs typeface="Arial" pitchFamily="34" charset="0"/>
              </a:rPr>
              <a:t>kekuasaan</a:t>
            </a:r>
            <a:r>
              <a:rPr lang="en-US" altLang="ko-KR" sz="3600" b="1" i="1" dirty="0">
                <a:latin typeface="Avenir Next" panose="020B0503020202020204"/>
                <a:cs typeface="Arial" pitchFamily="34" charset="0"/>
              </a:rPr>
              <a:t> </a:t>
            </a:r>
            <a:r>
              <a:rPr lang="en-US" altLang="ko-KR" sz="3600" b="1" i="1" dirty="0" err="1">
                <a:latin typeface="Avenir Next" panose="020B0503020202020204"/>
                <a:cs typeface="Arial" pitchFamily="34" charset="0"/>
              </a:rPr>
              <a:t>pemerintahan</a:t>
            </a:r>
            <a:r>
              <a:rPr lang="en-US" altLang="ko-KR" sz="3600" i="1" dirty="0">
                <a:latin typeface="Avenir Next" panose="020B0503020202020204"/>
                <a:cs typeface="Arial" pitchFamily="34" charset="0"/>
              </a:rPr>
              <a:t>.”</a:t>
            </a:r>
          </a:p>
        </p:txBody>
      </p:sp>
      <p:pic>
        <p:nvPicPr>
          <p:cNvPr id="18" name="Picture 17">
            <a:extLst>
              <a:ext uri="{FF2B5EF4-FFF2-40B4-BE49-F238E27FC236}">
                <a16:creationId xmlns:a16="http://schemas.microsoft.com/office/drawing/2014/main" id="{7412C80B-68D9-EC49-9DE4-5F3442490DA0}"/>
              </a:ext>
            </a:extLst>
          </p:cNvPr>
          <p:cNvPicPr>
            <a:picLocks noChangeAspect="1"/>
          </p:cNvPicPr>
          <p:nvPr/>
        </p:nvPicPr>
        <p:blipFill>
          <a:blip r:embed="rId6" cstate="screen">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rcRect/>
          <a:stretch/>
        </p:blipFill>
        <p:spPr>
          <a:xfrm>
            <a:off x="-76944" y="-36747"/>
            <a:ext cx="10360494" cy="10360494"/>
          </a:xfrm>
          <a:prstGeom prst="rect">
            <a:avLst/>
          </a:prstGeom>
        </p:spPr>
      </p:pic>
      <p:sp>
        <p:nvSpPr>
          <p:cNvPr id="2" name="TextBox 1">
            <a:extLst>
              <a:ext uri="{FF2B5EF4-FFF2-40B4-BE49-F238E27FC236}">
                <a16:creationId xmlns:a16="http://schemas.microsoft.com/office/drawing/2014/main" id="{7EE61C26-F3D6-0119-33F2-CB36C3F99F15}"/>
              </a:ext>
            </a:extLst>
          </p:cNvPr>
          <p:cNvSpPr txBox="1"/>
          <p:nvPr/>
        </p:nvSpPr>
        <p:spPr>
          <a:xfrm>
            <a:off x="10498459" y="1935090"/>
            <a:ext cx="7511292" cy="1754326"/>
          </a:xfrm>
          <a:prstGeom prst="rect">
            <a:avLst/>
          </a:prstGeom>
          <a:noFill/>
        </p:spPr>
        <p:txBody>
          <a:bodyPr wrap="square" rtlCol="0">
            <a:spAutoFit/>
          </a:bodyPr>
          <a:lstStyle/>
          <a:p>
            <a:pPr algn="ctr"/>
            <a:r>
              <a:rPr lang="en-US" altLang="ko-KR" sz="3600" b="1" dirty="0" err="1">
                <a:latin typeface="Avenir Next" panose="020B0503020202020204"/>
                <a:cs typeface="Arial" pitchFamily="34" charset="0"/>
              </a:rPr>
              <a:t>Pasal</a:t>
            </a:r>
            <a:r>
              <a:rPr lang="en-US" altLang="ko-KR" sz="3600" b="1" dirty="0">
                <a:latin typeface="Avenir Next" panose="020B0503020202020204"/>
                <a:cs typeface="Arial" pitchFamily="34" charset="0"/>
              </a:rPr>
              <a:t> 1 </a:t>
            </a:r>
            <a:r>
              <a:rPr lang="en-US" altLang="ko-KR" sz="3600" b="1" dirty="0" err="1">
                <a:latin typeface="Avenir Next" panose="020B0503020202020204"/>
                <a:cs typeface="Arial" pitchFamily="34" charset="0"/>
              </a:rPr>
              <a:t>angka</a:t>
            </a:r>
            <a:r>
              <a:rPr lang="en-US" altLang="ko-KR" sz="3600" b="1" dirty="0">
                <a:latin typeface="Avenir Next" panose="020B0503020202020204"/>
                <a:cs typeface="Arial" pitchFamily="34" charset="0"/>
              </a:rPr>
              <a:t> 6 UU 12/2011 </a:t>
            </a:r>
          </a:p>
          <a:p>
            <a:pPr algn="ctr"/>
            <a:r>
              <a:rPr lang="en-US" altLang="ko-KR" sz="3600" b="1" dirty="0" err="1">
                <a:latin typeface="Avenir Next" panose="020B0503020202020204"/>
                <a:cs typeface="Arial" pitchFamily="34" charset="0"/>
              </a:rPr>
              <a:t>sebagaimana</a:t>
            </a:r>
            <a:r>
              <a:rPr lang="en-US" altLang="ko-KR" sz="3600" b="1" dirty="0">
                <a:latin typeface="Avenir Next" panose="020B0503020202020204"/>
                <a:cs typeface="Arial" pitchFamily="34" charset="0"/>
              </a:rPr>
              <a:t> </a:t>
            </a:r>
            <a:r>
              <a:rPr lang="en-US" altLang="ko-KR" sz="3600" b="1" dirty="0" err="1">
                <a:latin typeface="Avenir Next" panose="020B0503020202020204"/>
                <a:cs typeface="Arial" pitchFamily="34" charset="0"/>
              </a:rPr>
              <a:t>diubah</a:t>
            </a:r>
            <a:r>
              <a:rPr lang="en-US" altLang="ko-KR" sz="3600" b="1" dirty="0">
                <a:latin typeface="Avenir Next" panose="020B0503020202020204"/>
                <a:cs typeface="Arial" pitchFamily="34" charset="0"/>
              </a:rPr>
              <a:t> dengan </a:t>
            </a:r>
          </a:p>
          <a:p>
            <a:pPr algn="ctr"/>
            <a:r>
              <a:rPr lang="en-US" altLang="ko-KR" sz="3600" b="1" dirty="0">
                <a:latin typeface="Avenir Next" panose="020B0503020202020204"/>
                <a:cs typeface="Arial" pitchFamily="34" charset="0"/>
              </a:rPr>
              <a:t>UU 15/2019</a:t>
            </a:r>
          </a:p>
        </p:txBody>
      </p:sp>
      <p:sp>
        <p:nvSpPr>
          <p:cNvPr id="3" name="Footer Placeholder 3">
            <a:extLst>
              <a:ext uri="{FF2B5EF4-FFF2-40B4-BE49-F238E27FC236}">
                <a16:creationId xmlns:a16="http://schemas.microsoft.com/office/drawing/2014/main" id="{C39A436A-D7A7-D04E-AC98-1CE74B862E5F}"/>
              </a:ext>
            </a:extLst>
          </p:cNvPr>
          <p:cNvSpPr txBox="1">
            <a:spLocks/>
          </p:cNvSpPr>
          <p:nvPr/>
        </p:nvSpPr>
        <p:spPr>
          <a:xfrm>
            <a:off x="7001301" y="9744501"/>
            <a:ext cx="4276302" cy="542501"/>
          </a:xfrm>
          <a:prstGeom prst="rect">
            <a:avLst/>
          </a:prstGeom>
        </p:spPr>
        <p:txBody>
          <a:bodyPr vert="horz" lIns="91440" tIns="45720" rIns="91440" bIns="45720" rtlCol="0" anchor="ctr">
            <a:norm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490">
              <a:spcAft>
                <a:spcPts val="600"/>
              </a:spcAft>
              <a:defRPr/>
            </a:pPr>
            <a:r>
              <a:rPr lang="en-US" sz="1500">
                <a:solidFill>
                  <a:schemeClr val="bg1">
                    <a:lumMod val="65000"/>
                  </a:schemeClr>
                </a:solidFill>
              </a:rPr>
              <a:t>denny@integritylawfirm.id</a:t>
            </a:r>
            <a:endParaRPr lang="en-US" sz="1500" dirty="0">
              <a:solidFill>
                <a:schemeClr val="bg1">
                  <a:lumMod val="65000"/>
                </a:schemeClr>
              </a:solidFill>
            </a:endParaRPr>
          </a:p>
        </p:txBody>
      </p:sp>
    </p:spTree>
    <p:extLst>
      <p:ext uri="{BB962C8B-B14F-4D97-AF65-F5344CB8AC3E}">
        <p14:creationId xmlns:p14="http://schemas.microsoft.com/office/powerpoint/2010/main" val="1103834574"/>
      </p:ext>
    </p:extLst>
  </p:cSld>
  <p:clrMapOvr>
    <a:masterClrMapping/>
  </p:clrMapOvr>
  <mc:AlternateContent xmlns:mc="http://schemas.openxmlformats.org/markup-compatibility/2006" xmlns:p14="http://schemas.microsoft.com/office/powerpoint/2010/main">
    <mc:Choice Requires="p14">
      <p:transition spd="slow">
        <p14:gallery dir="l"/>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1265C67E-A721-4E46-958F-427F4DCCAB3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5400000">
            <a:off x="3995858" y="-3986705"/>
            <a:ext cx="10296287" cy="18288003"/>
          </a:xfrm>
          <a:prstGeom prst="rect">
            <a:avLst/>
          </a:prstGeom>
        </p:spPr>
      </p:pic>
      <p:sp>
        <p:nvSpPr>
          <p:cNvPr id="4" name="Slide Number Placeholder 15">
            <a:extLst>
              <a:ext uri="{FF2B5EF4-FFF2-40B4-BE49-F238E27FC236}">
                <a16:creationId xmlns:a16="http://schemas.microsoft.com/office/drawing/2014/main" id="{2AD1A7FA-3FBF-4F86-954E-58C168D44E2D}"/>
              </a:ext>
            </a:extLst>
          </p:cNvPr>
          <p:cNvSpPr txBox="1">
            <a:spLocks/>
          </p:cNvSpPr>
          <p:nvPr/>
        </p:nvSpPr>
        <p:spPr>
          <a:xfrm>
            <a:off x="17537837" y="9627833"/>
            <a:ext cx="497315" cy="339402"/>
          </a:xfrm>
          <a:prstGeom prst="callout1">
            <a:avLst>
              <a:gd name="adj1" fmla="val 48702"/>
              <a:gd name="adj2" fmla="val 84708"/>
              <a:gd name="adj3" fmla="val 48210"/>
              <a:gd name="adj4" fmla="val 162974"/>
            </a:avLst>
          </a:prstGeom>
          <a:ln w="38100">
            <a:solidFill>
              <a:schemeClr val="tx1"/>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B42DF2D7-30B4-D046-BCCB-386CF9A49E74}" type="slidenum">
              <a:rPr lang="en-US" sz="1601" b="1"/>
              <a:pPr algn="ctr"/>
              <a:t>9</a:t>
            </a:fld>
            <a:endParaRPr lang="en-US" sz="1601" b="1" dirty="0"/>
          </a:p>
        </p:txBody>
      </p:sp>
      <p:pic>
        <p:nvPicPr>
          <p:cNvPr id="13" name="Picture 12">
            <a:extLst>
              <a:ext uri="{FF2B5EF4-FFF2-40B4-BE49-F238E27FC236}">
                <a16:creationId xmlns:a16="http://schemas.microsoft.com/office/drawing/2014/main" id="{87350C73-FF09-2944-B324-24B9A90AA74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6620564" y="59224"/>
            <a:ext cx="1597233" cy="1595351"/>
          </a:xfrm>
          <a:prstGeom prst="rect">
            <a:avLst/>
          </a:prstGeom>
        </p:spPr>
      </p:pic>
      <p:grpSp>
        <p:nvGrpSpPr>
          <p:cNvPr id="6" name="Group 5">
            <a:extLst>
              <a:ext uri="{FF2B5EF4-FFF2-40B4-BE49-F238E27FC236}">
                <a16:creationId xmlns:a16="http://schemas.microsoft.com/office/drawing/2014/main" id="{D0C56867-AF19-6948-9F4C-A363462E52C5}"/>
              </a:ext>
            </a:extLst>
          </p:cNvPr>
          <p:cNvGrpSpPr/>
          <p:nvPr/>
        </p:nvGrpSpPr>
        <p:grpSpPr>
          <a:xfrm>
            <a:off x="-169984" y="475673"/>
            <a:ext cx="8322365" cy="1595352"/>
            <a:chOff x="-84312" y="121198"/>
            <a:chExt cx="5821724" cy="1063568"/>
          </a:xfrm>
        </p:grpSpPr>
        <p:sp>
          <p:nvSpPr>
            <p:cNvPr id="14" name="AutoShape 8">
              <a:extLst>
                <a:ext uri="{FF2B5EF4-FFF2-40B4-BE49-F238E27FC236}">
                  <a16:creationId xmlns:a16="http://schemas.microsoft.com/office/drawing/2014/main" id="{3DB58DFF-8015-9643-8630-2C1557C9660E}"/>
                </a:ext>
              </a:extLst>
            </p:cNvPr>
            <p:cNvSpPr/>
            <p:nvPr/>
          </p:nvSpPr>
          <p:spPr>
            <a:xfrm>
              <a:off x="-14516" y="121198"/>
              <a:ext cx="5751928" cy="1063568"/>
            </a:xfrm>
            <a:prstGeom prst="rect">
              <a:avLst/>
            </a:prstGeom>
            <a:solidFill>
              <a:srgbClr val="640505">
                <a:alpha val="90000"/>
              </a:srgbClr>
            </a:solidFill>
          </p:spPr>
        </p:sp>
        <p:sp>
          <p:nvSpPr>
            <p:cNvPr id="12" name="TextBox 9">
              <a:extLst>
                <a:ext uri="{FF2B5EF4-FFF2-40B4-BE49-F238E27FC236}">
                  <a16:creationId xmlns:a16="http://schemas.microsoft.com/office/drawing/2014/main" id="{3911EDA2-6225-CA4A-B39E-05F5F57C9477}"/>
                </a:ext>
              </a:extLst>
            </p:cNvPr>
            <p:cNvSpPr txBox="1"/>
            <p:nvPr/>
          </p:nvSpPr>
          <p:spPr>
            <a:xfrm>
              <a:off x="-84312" y="181633"/>
              <a:ext cx="5751929" cy="861774"/>
            </a:xfrm>
            <a:prstGeom prst="rect">
              <a:avLst/>
            </a:prstGeom>
          </p:spPr>
          <p:txBody>
            <a:bodyPr wrap="square" lIns="0" tIns="0" rIns="0" bIns="0" rtlCol="0" anchor="t">
              <a:spAutoFit/>
            </a:bodyPr>
            <a:lstStyle/>
            <a:p>
              <a:pPr algn="ctr">
                <a:defRPr/>
              </a:pPr>
              <a:r>
                <a:rPr lang="en-US" sz="4800" b="1" dirty="0" err="1">
                  <a:solidFill>
                    <a:schemeClr val="bg1"/>
                  </a:solidFill>
                  <a:latin typeface="Avenir Next" panose="020B0503020202020204" pitchFamily="34" charset="0"/>
                  <a:cs typeface="Arial" panose="020B0604020202020204" pitchFamily="34" charset="0"/>
                </a:rPr>
                <a:t>Materi</a:t>
              </a:r>
              <a:r>
                <a:rPr lang="en-US" sz="4800" b="1" dirty="0">
                  <a:solidFill>
                    <a:schemeClr val="bg1"/>
                  </a:solidFill>
                  <a:latin typeface="Avenir Next" panose="020B0503020202020204" pitchFamily="34" charset="0"/>
                  <a:cs typeface="Arial" panose="020B0604020202020204" pitchFamily="34" charset="0"/>
                </a:rPr>
                <a:t> </a:t>
              </a:r>
              <a:r>
                <a:rPr lang="en-US" sz="4800" b="1" dirty="0" err="1">
                  <a:solidFill>
                    <a:schemeClr val="bg1"/>
                  </a:solidFill>
                  <a:latin typeface="Avenir Next" panose="020B0503020202020204" pitchFamily="34" charset="0"/>
                  <a:cs typeface="Arial" panose="020B0604020202020204" pitchFamily="34" charset="0"/>
                </a:rPr>
                <a:t>Muatan</a:t>
              </a:r>
              <a:r>
                <a:rPr lang="en-US" sz="4800" b="1" dirty="0">
                  <a:solidFill>
                    <a:schemeClr val="bg1"/>
                  </a:solidFill>
                  <a:latin typeface="Avenir Next" panose="020B0503020202020204" pitchFamily="34" charset="0"/>
                  <a:cs typeface="Arial" panose="020B0604020202020204" pitchFamily="34" charset="0"/>
                </a:rPr>
                <a:t> </a:t>
              </a:r>
              <a:r>
                <a:rPr lang="en-US" sz="4800" b="1" dirty="0" err="1">
                  <a:solidFill>
                    <a:schemeClr val="bg1"/>
                  </a:solidFill>
                  <a:latin typeface="Avenir Next" panose="020B0503020202020204" pitchFamily="34" charset="0"/>
                  <a:cs typeface="Arial" panose="020B0604020202020204" pitchFamily="34" charset="0"/>
                </a:rPr>
                <a:t>Perpres</a:t>
              </a:r>
              <a:endParaRPr lang="en-US" sz="4800" b="1" dirty="0">
                <a:solidFill>
                  <a:schemeClr val="bg1"/>
                </a:solidFill>
                <a:latin typeface="Avenir Next" panose="020B0503020202020204" pitchFamily="34" charset="0"/>
                <a:cs typeface="Arial" panose="020B0604020202020204" pitchFamily="34" charset="0"/>
              </a:endParaRPr>
            </a:p>
            <a:p>
              <a:pPr algn="ctr">
                <a:defRPr/>
              </a:pPr>
              <a:r>
                <a:rPr lang="en-US" sz="3600" b="1" dirty="0" err="1">
                  <a:solidFill>
                    <a:schemeClr val="bg1"/>
                  </a:solidFill>
                  <a:latin typeface="Avenir Next" panose="020B0503020202020204" pitchFamily="34" charset="0"/>
                  <a:cs typeface="Arial" panose="020B0604020202020204" pitchFamily="34" charset="0"/>
                </a:rPr>
                <a:t>Pasal</a:t>
              </a:r>
              <a:r>
                <a:rPr lang="en-US" sz="3600" b="1" dirty="0">
                  <a:solidFill>
                    <a:schemeClr val="bg1"/>
                  </a:solidFill>
                  <a:latin typeface="Avenir Next" panose="020B0503020202020204" pitchFamily="34" charset="0"/>
                  <a:cs typeface="Arial" panose="020B0604020202020204" pitchFamily="34" charset="0"/>
                </a:rPr>
                <a:t> 13 UU 12/2011</a:t>
              </a:r>
            </a:p>
          </p:txBody>
        </p:sp>
      </p:grpSp>
      <p:sp>
        <p:nvSpPr>
          <p:cNvPr id="17" name="TextBox 16">
            <a:extLst>
              <a:ext uri="{FF2B5EF4-FFF2-40B4-BE49-F238E27FC236}">
                <a16:creationId xmlns:a16="http://schemas.microsoft.com/office/drawing/2014/main" id="{91C1D33E-CCB8-7E46-A295-0095CB7D64F2}"/>
              </a:ext>
            </a:extLst>
          </p:cNvPr>
          <p:cNvSpPr txBox="1"/>
          <p:nvPr/>
        </p:nvSpPr>
        <p:spPr>
          <a:xfrm>
            <a:off x="2286000" y="3162300"/>
            <a:ext cx="14912970" cy="5078313"/>
          </a:xfrm>
          <a:prstGeom prst="rect">
            <a:avLst/>
          </a:prstGeom>
          <a:noFill/>
        </p:spPr>
        <p:txBody>
          <a:bodyPr wrap="square" rtlCol="0">
            <a:spAutoFit/>
          </a:bodyPr>
          <a:lstStyle/>
          <a:p>
            <a:r>
              <a:rPr lang="en-US" altLang="ko-KR" sz="3600" i="1" dirty="0">
                <a:latin typeface="Avenir Next" panose="020B0503020202020204"/>
                <a:cs typeface="Arial" pitchFamily="34" charset="0"/>
              </a:rPr>
              <a:t>“</a:t>
            </a:r>
            <a:r>
              <a:rPr lang="en-US" altLang="ko-KR" sz="3600" i="1" dirty="0" err="1">
                <a:latin typeface="Avenir Next" panose="020B0503020202020204"/>
                <a:cs typeface="Arial" pitchFamily="34" charset="0"/>
              </a:rPr>
              <a:t>Materi</a:t>
            </a:r>
            <a:r>
              <a:rPr lang="en-US" altLang="ko-KR" sz="3600" i="1" dirty="0">
                <a:latin typeface="Avenir Next" panose="020B0503020202020204"/>
                <a:cs typeface="Arial" pitchFamily="34" charset="0"/>
              </a:rPr>
              <a:t> </a:t>
            </a:r>
            <a:r>
              <a:rPr lang="en-US" altLang="ko-KR" sz="3600" i="1" dirty="0" err="1">
                <a:latin typeface="Avenir Next" panose="020B0503020202020204"/>
                <a:cs typeface="Arial" pitchFamily="34" charset="0"/>
              </a:rPr>
              <a:t>muatan</a:t>
            </a:r>
            <a:r>
              <a:rPr lang="en-US" altLang="ko-KR" sz="3600" i="1" dirty="0">
                <a:latin typeface="Avenir Next" panose="020B0503020202020204"/>
                <a:cs typeface="Arial" pitchFamily="34" charset="0"/>
              </a:rPr>
              <a:t> </a:t>
            </a:r>
            <a:r>
              <a:rPr lang="en-US" altLang="ko-KR" sz="3600" i="1" dirty="0" err="1">
                <a:latin typeface="Avenir Next" panose="020B0503020202020204"/>
                <a:cs typeface="Arial" pitchFamily="34" charset="0"/>
              </a:rPr>
              <a:t>Peraturan</a:t>
            </a:r>
            <a:r>
              <a:rPr lang="en-US" altLang="ko-KR" sz="3600" i="1" dirty="0">
                <a:latin typeface="Avenir Next" panose="020B0503020202020204"/>
                <a:cs typeface="Arial" pitchFamily="34" charset="0"/>
              </a:rPr>
              <a:t> </a:t>
            </a:r>
            <a:r>
              <a:rPr lang="en-US" altLang="ko-KR" sz="3600" i="1" dirty="0" err="1">
                <a:latin typeface="Avenir Next" panose="020B0503020202020204"/>
                <a:cs typeface="Arial" pitchFamily="34" charset="0"/>
              </a:rPr>
              <a:t>Presiden</a:t>
            </a:r>
            <a:r>
              <a:rPr lang="en-US" altLang="ko-KR" sz="3600" i="1" dirty="0">
                <a:latin typeface="Avenir Next" panose="020B0503020202020204"/>
                <a:cs typeface="Arial" pitchFamily="34" charset="0"/>
              </a:rPr>
              <a:t> </a:t>
            </a:r>
            <a:r>
              <a:rPr lang="en-US" altLang="ko-KR" sz="3600" i="1" dirty="0" err="1">
                <a:latin typeface="Avenir Next" panose="020B0503020202020204"/>
                <a:cs typeface="Arial" pitchFamily="34" charset="0"/>
              </a:rPr>
              <a:t>berisi</a:t>
            </a:r>
            <a:r>
              <a:rPr lang="en-US" altLang="ko-KR" sz="3600" i="1" dirty="0">
                <a:latin typeface="Avenir Next" panose="020B0503020202020204"/>
                <a:cs typeface="Arial" pitchFamily="34" charset="0"/>
              </a:rPr>
              <a:t> </a:t>
            </a:r>
            <a:r>
              <a:rPr lang="en-US" altLang="ko-KR" sz="3600" i="1" dirty="0" err="1">
                <a:latin typeface="Avenir Next" panose="020B0503020202020204"/>
                <a:cs typeface="Arial" pitchFamily="34" charset="0"/>
              </a:rPr>
              <a:t>materi</a:t>
            </a:r>
            <a:r>
              <a:rPr lang="en-US" altLang="ko-KR" sz="3600" i="1" dirty="0">
                <a:latin typeface="Avenir Next" panose="020B0503020202020204"/>
                <a:cs typeface="Arial" pitchFamily="34" charset="0"/>
              </a:rPr>
              <a:t> yang </a:t>
            </a:r>
            <a:r>
              <a:rPr lang="en-US" altLang="ko-KR" sz="3600" i="1" dirty="0" err="1">
                <a:latin typeface="Avenir Next" panose="020B0503020202020204"/>
                <a:cs typeface="Arial" pitchFamily="34" charset="0"/>
              </a:rPr>
              <a:t>diperintahkan</a:t>
            </a:r>
            <a:r>
              <a:rPr lang="en-US" altLang="ko-KR" sz="3600" i="1" dirty="0">
                <a:latin typeface="Avenir Next" panose="020B0503020202020204"/>
                <a:cs typeface="Arial" pitchFamily="34" charset="0"/>
              </a:rPr>
              <a:t> oleh </a:t>
            </a:r>
            <a:r>
              <a:rPr lang="en-US" altLang="ko-KR" sz="3600" i="1" dirty="0" err="1">
                <a:latin typeface="Avenir Next" panose="020B0503020202020204"/>
                <a:cs typeface="Arial" pitchFamily="34" charset="0"/>
              </a:rPr>
              <a:t>Undang-Undang</a:t>
            </a:r>
            <a:r>
              <a:rPr lang="en-US" altLang="ko-KR" sz="3600" i="1" dirty="0">
                <a:latin typeface="Avenir Next" panose="020B0503020202020204"/>
                <a:cs typeface="Arial" pitchFamily="34" charset="0"/>
              </a:rPr>
              <a:t>, </a:t>
            </a:r>
            <a:r>
              <a:rPr lang="en-US" altLang="ko-KR" sz="3600" i="1" dirty="0" err="1">
                <a:latin typeface="Avenir Next" panose="020B0503020202020204"/>
                <a:cs typeface="Arial" pitchFamily="34" charset="0"/>
              </a:rPr>
              <a:t>materi</a:t>
            </a:r>
            <a:r>
              <a:rPr lang="en-US" altLang="ko-KR" sz="3600" i="1" dirty="0">
                <a:latin typeface="Avenir Next" panose="020B0503020202020204"/>
                <a:cs typeface="Arial" pitchFamily="34" charset="0"/>
              </a:rPr>
              <a:t> untuk </a:t>
            </a:r>
            <a:r>
              <a:rPr lang="en-US" altLang="ko-KR" sz="3600" i="1" dirty="0" err="1">
                <a:latin typeface="Avenir Next" panose="020B0503020202020204"/>
                <a:cs typeface="Arial" pitchFamily="34" charset="0"/>
              </a:rPr>
              <a:t>melaksanakan</a:t>
            </a:r>
            <a:r>
              <a:rPr lang="en-US" altLang="ko-KR" sz="3600" i="1" dirty="0">
                <a:latin typeface="Avenir Next" panose="020B0503020202020204"/>
                <a:cs typeface="Arial" pitchFamily="34" charset="0"/>
              </a:rPr>
              <a:t> </a:t>
            </a:r>
            <a:r>
              <a:rPr lang="en-US" altLang="ko-KR" sz="3600" i="1" dirty="0" err="1">
                <a:latin typeface="Avenir Next" panose="020B0503020202020204"/>
                <a:cs typeface="Arial" pitchFamily="34" charset="0"/>
              </a:rPr>
              <a:t>Peraturan</a:t>
            </a:r>
            <a:r>
              <a:rPr lang="en-US" altLang="ko-KR" sz="3600" i="1" dirty="0">
                <a:latin typeface="Avenir Next" panose="020B0503020202020204"/>
                <a:cs typeface="Arial" pitchFamily="34" charset="0"/>
              </a:rPr>
              <a:t> </a:t>
            </a:r>
            <a:r>
              <a:rPr lang="en-US" altLang="ko-KR" sz="3600" i="1" dirty="0" err="1">
                <a:latin typeface="Avenir Next" panose="020B0503020202020204"/>
                <a:cs typeface="Arial" pitchFamily="34" charset="0"/>
              </a:rPr>
              <a:t>Pemerintah</a:t>
            </a:r>
            <a:r>
              <a:rPr lang="en-US" altLang="ko-KR" sz="3600" i="1" dirty="0">
                <a:latin typeface="Avenir Next" panose="020B0503020202020204"/>
                <a:cs typeface="Arial" pitchFamily="34" charset="0"/>
              </a:rPr>
              <a:t>, </a:t>
            </a:r>
            <a:r>
              <a:rPr lang="en-US" altLang="ko-KR" sz="3600" i="1" dirty="0" err="1">
                <a:latin typeface="Avenir Next" panose="020B0503020202020204"/>
                <a:cs typeface="Arial" pitchFamily="34" charset="0"/>
              </a:rPr>
              <a:t>atau</a:t>
            </a:r>
            <a:r>
              <a:rPr lang="en-US" altLang="ko-KR" sz="3600" i="1" dirty="0">
                <a:latin typeface="Avenir Next" panose="020B0503020202020204"/>
                <a:cs typeface="Arial" pitchFamily="34" charset="0"/>
              </a:rPr>
              <a:t> </a:t>
            </a:r>
            <a:r>
              <a:rPr lang="en-US" altLang="ko-KR" sz="3600" i="1" dirty="0" err="1">
                <a:latin typeface="Avenir Next" panose="020B0503020202020204"/>
                <a:cs typeface="Arial" pitchFamily="34" charset="0"/>
              </a:rPr>
              <a:t>materi</a:t>
            </a:r>
            <a:r>
              <a:rPr lang="en-US" altLang="ko-KR" sz="3600" i="1" dirty="0">
                <a:latin typeface="Avenir Next" panose="020B0503020202020204"/>
                <a:cs typeface="Arial" pitchFamily="34" charset="0"/>
              </a:rPr>
              <a:t> untuk </a:t>
            </a:r>
            <a:r>
              <a:rPr lang="en-US" altLang="ko-KR" sz="3600" i="1" dirty="0" err="1">
                <a:latin typeface="Avenir Next" panose="020B0503020202020204"/>
                <a:cs typeface="Arial" pitchFamily="34" charset="0"/>
              </a:rPr>
              <a:t>melaksanakan</a:t>
            </a:r>
            <a:r>
              <a:rPr lang="en-US" altLang="ko-KR" sz="3600" i="1" dirty="0">
                <a:latin typeface="Avenir Next" panose="020B0503020202020204"/>
                <a:cs typeface="Arial" pitchFamily="34" charset="0"/>
              </a:rPr>
              <a:t> </a:t>
            </a:r>
            <a:r>
              <a:rPr lang="en-US" altLang="ko-KR" sz="3600" i="1" dirty="0" err="1">
                <a:latin typeface="Avenir Next" panose="020B0503020202020204"/>
                <a:cs typeface="Arial" pitchFamily="34" charset="0"/>
              </a:rPr>
              <a:t>penyelenggaraan</a:t>
            </a:r>
            <a:r>
              <a:rPr lang="en-US" altLang="ko-KR" sz="3600" i="1" dirty="0">
                <a:latin typeface="Avenir Next" panose="020B0503020202020204"/>
                <a:cs typeface="Arial" pitchFamily="34" charset="0"/>
              </a:rPr>
              <a:t> </a:t>
            </a:r>
            <a:r>
              <a:rPr lang="en-US" altLang="ko-KR" sz="3600" i="1" dirty="0" err="1">
                <a:latin typeface="Avenir Next" panose="020B0503020202020204"/>
                <a:cs typeface="Arial" pitchFamily="34" charset="0"/>
              </a:rPr>
              <a:t>kekuasaan</a:t>
            </a:r>
            <a:r>
              <a:rPr lang="en-US" altLang="ko-KR" sz="3600" i="1" dirty="0">
                <a:latin typeface="Avenir Next" panose="020B0503020202020204"/>
                <a:cs typeface="Arial" pitchFamily="34" charset="0"/>
              </a:rPr>
              <a:t> </a:t>
            </a:r>
            <a:r>
              <a:rPr lang="en-US" altLang="ko-KR" sz="3600" i="1" dirty="0" err="1">
                <a:latin typeface="Avenir Next" panose="020B0503020202020204"/>
                <a:cs typeface="Arial" pitchFamily="34" charset="0"/>
              </a:rPr>
              <a:t>pemerintahan</a:t>
            </a:r>
            <a:r>
              <a:rPr lang="en-US" altLang="ko-KR" sz="3600" i="1" dirty="0">
                <a:latin typeface="Avenir Next" panose="020B0503020202020204"/>
                <a:cs typeface="Arial" pitchFamily="34" charset="0"/>
              </a:rPr>
              <a:t>.”</a:t>
            </a:r>
          </a:p>
          <a:p>
            <a:endParaRPr lang="en-US" altLang="ko-KR" sz="3600" dirty="0">
              <a:latin typeface="Avenir Next" panose="020B0503020202020204"/>
              <a:cs typeface="Arial" pitchFamily="34" charset="0"/>
            </a:endParaRPr>
          </a:p>
          <a:p>
            <a:r>
              <a:rPr lang="en-US" altLang="ko-KR" sz="3600" b="1" dirty="0" err="1">
                <a:latin typeface="Avenir Next" panose="020B0503020202020204"/>
                <a:cs typeface="Arial" pitchFamily="34" charset="0"/>
              </a:rPr>
              <a:t>Penjelasan</a:t>
            </a:r>
            <a:r>
              <a:rPr lang="en-US" altLang="ko-KR" sz="3600" b="1" dirty="0">
                <a:latin typeface="Avenir Next" panose="020B0503020202020204"/>
                <a:cs typeface="Arial" pitchFamily="34" charset="0"/>
              </a:rPr>
              <a:t> </a:t>
            </a:r>
            <a:r>
              <a:rPr lang="en-US" altLang="ko-KR" sz="3600" b="1" dirty="0" err="1">
                <a:latin typeface="Avenir Next" panose="020B0503020202020204"/>
                <a:cs typeface="Arial" pitchFamily="34" charset="0"/>
              </a:rPr>
              <a:t>Pasal</a:t>
            </a:r>
            <a:r>
              <a:rPr lang="en-US" altLang="ko-KR" sz="3600" b="1" dirty="0">
                <a:latin typeface="Avenir Next" panose="020B0503020202020204"/>
                <a:cs typeface="Arial" pitchFamily="34" charset="0"/>
              </a:rPr>
              <a:t> 13 UU 12/2011</a:t>
            </a:r>
          </a:p>
          <a:p>
            <a:endParaRPr lang="en-US" altLang="ko-KR" sz="3600" b="1" dirty="0">
              <a:latin typeface="Avenir Next" panose="020B0503020202020204"/>
              <a:cs typeface="Arial" pitchFamily="34" charset="0"/>
            </a:endParaRPr>
          </a:p>
          <a:p>
            <a:r>
              <a:rPr lang="en-US" altLang="ko-KR" sz="3600" i="1" dirty="0">
                <a:latin typeface="Avenir Next" panose="020B0503020202020204"/>
                <a:cs typeface="Arial" pitchFamily="34" charset="0"/>
              </a:rPr>
              <a:t>“</a:t>
            </a:r>
            <a:r>
              <a:rPr lang="en-US" altLang="ko-KR" sz="3600" i="1" dirty="0" err="1">
                <a:latin typeface="Avenir Next" panose="020B0503020202020204"/>
                <a:cs typeface="Arial" pitchFamily="34" charset="0"/>
              </a:rPr>
              <a:t>Peraturan</a:t>
            </a:r>
            <a:r>
              <a:rPr lang="en-US" altLang="ko-KR" sz="3600" i="1" dirty="0">
                <a:latin typeface="Avenir Next" panose="020B0503020202020204"/>
                <a:cs typeface="Arial" pitchFamily="34" charset="0"/>
              </a:rPr>
              <a:t> </a:t>
            </a:r>
            <a:r>
              <a:rPr lang="en-US" altLang="ko-KR" sz="3600" i="1" dirty="0" err="1">
                <a:latin typeface="Avenir Next" panose="020B0503020202020204"/>
                <a:cs typeface="Arial" pitchFamily="34" charset="0"/>
              </a:rPr>
              <a:t>Presiden</a:t>
            </a:r>
            <a:r>
              <a:rPr lang="en-US" altLang="ko-KR" sz="3600" i="1" dirty="0">
                <a:latin typeface="Avenir Next" panose="020B0503020202020204"/>
                <a:cs typeface="Arial" pitchFamily="34" charset="0"/>
              </a:rPr>
              <a:t> </a:t>
            </a:r>
            <a:r>
              <a:rPr lang="en-US" altLang="ko-KR" sz="3600" i="1" dirty="0" err="1">
                <a:latin typeface="Avenir Next" panose="020B0503020202020204"/>
                <a:cs typeface="Arial" pitchFamily="34" charset="0"/>
              </a:rPr>
              <a:t>dibentuk</a:t>
            </a:r>
            <a:r>
              <a:rPr lang="en-US" altLang="ko-KR" sz="3600" i="1" dirty="0">
                <a:latin typeface="Avenir Next" panose="020B0503020202020204"/>
                <a:cs typeface="Arial" pitchFamily="34" charset="0"/>
              </a:rPr>
              <a:t> untuk </a:t>
            </a:r>
            <a:r>
              <a:rPr lang="en-US" altLang="ko-KR" sz="3600" i="1" dirty="0" err="1">
                <a:latin typeface="Avenir Next" panose="020B0503020202020204"/>
                <a:cs typeface="Arial" pitchFamily="34" charset="0"/>
              </a:rPr>
              <a:t>menyelenggarakan</a:t>
            </a:r>
            <a:r>
              <a:rPr lang="en-US" altLang="ko-KR" sz="3600" i="1" dirty="0">
                <a:latin typeface="Avenir Next" panose="020B0503020202020204"/>
                <a:cs typeface="Arial" pitchFamily="34" charset="0"/>
              </a:rPr>
              <a:t> </a:t>
            </a:r>
            <a:r>
              <a:rPr lang="en-US" altLang="ko-KR" sz="3600" i="1" dirty="0" err="1">
                <a:latin typeface="Avenir Next" panose="020B0503020202020204"/>
                <a:cs typeface="Arial" pitchFamily="34" charset="0"/>
              </a:rPr>
              <a:t>pengaturan</a:t>
            </a:r>
            <a:r>
              <a:rPr lang="en-US" altLang="ko-KR" sz="3600" i="1" dirty="0">
                <a:latin typeface="Avenir Next" panose="020B0503020202020204"/>
                <a:cs typeface="Arial" pitchFamily="34" charset="0"/>
              </a:rPr>
              <a:t> </a:t>
            </a:r>
            <a:r>
              <a:rPr lang="en-US" altLang="ko-KR" sz="3600" i="1" dirty="0" err="1">
                <a:latin typeface="Avenir Next" panose="020B0503020202020204"/>
                <a:cs typeface="Arial" pitchFamily="34" charset="0"/>
              </a:rPr>
              <a:t>lebih</a:t>
            </a:r>
            <a:r>
              <a:rPr lang="en-US" altLang="ko-KR" sz="3600" i="1" dirty="0">
                <a:latin typeface="Avenir Next" panose="020B0503020202020204"/>
                <a:cs typeface="Arial" pitchFamily="34" charset="0"/>
              </a:rPr>
              <a:t> </a:t>
            </a:r>
            <a:r>
              <a:rPr lang="en-US" altLang="ko-KR" sz="3600" i="1" dirty="0" err="1">
                <a:latin typeface="Avenir Next" panose="020B0503020202020204"/>
                <a:cs typeface="Arial" pitchFamily="34" charset="0"/>
              </a:rPr>
              <a:t>lanjut</a:t>
            </a:r>
            <a:r>
              <a:rPr lang="en-US" altLang="ko-KR" sz="3600" i="1" dirty="0">
                <a:latin typeface="Avenir Next" panose="020B0503020202020204"/>
                <a:cs typeface="Arial" pitchFamily="34" charset="0"/>
              </a:rPr>
              <a:t> </a:t>
            </a:r>
            <a:r>
              <a:rPr lang="en-US" altLang="ko-KR" sz="3600" i="1" dirty="0" err="1">
                <a:latin typeface="Avenir Next" panose="020B0503020202020204"/>
                <a:cs typeface="Arial" pitchFamily="34" charset="0"/>
              </a:rPr>
              <a:t>perintah</a:t>
            </a:r>
            <a:r>
              <a:rPr lang="en-US" altLang="ko-KR" sz="3600" i="1" dirty="0">
                <a:latin typeface="Avenir Next" panose="020B0503020202020204"/>
                <a:cs typeface="Arial" pitchFamily="34" charset="0"/>
              </a:rPr>
              <a:t> </a:t>
            </a:r>
            <a:r>
              <a:rPr lang="en-US" altLang="ko-KR" sz="3600" i="1" dirty="0" err="1">
                <a:latin typeface="Avenir Next" panose="020B0503020202020204"/>
                <a:cs typeface="Arial" pitchFamily="34" charset="0"/>
              </a:rPr>
              <a:t>Undang-Undang</a:t>
            </a:r>
            <a:r>
              <a:rPr lang="en-US" altLang="ko-KR" sz="3600" i="1" dirty="0">
                <a:latin typeface="Avenir Next" panose="020B0503020202020204"/>
                <a:cs typeface="Arial" pitchFamily="34" charset="0"/>
              </a:rPr>
              <a:t> </a:t>
            </a:r>
            <a:r>
              <a:rPr lang="en-US" altLang="ko-KR" sz="3600" i="1" dirty="0" err="1">
                <a:latin typeface="Avenir Next" panose="020B0503020202020204"/>
                <a:cs typeface="Arial" pitchFamily="34" charset="0"/>
              </a:rPr>
              <a:t>atau</a:t>
            </a:r>
            <a:r>
              <a:rPr lang="en-US" altLang="ko-KR" sz="3600" i="1" dirty="0">
                <a:latin typeface="Avenir Next" panose="020B0503020202020204"/>
                <a:cs typeface="Arial" pitchFamily="34" charset="0"/>
              </a:rPr>
              <a:t> </a:t>
            </a:r>
            <a:r>
              <a:rPr lang="en-US" altLang="ko-KR" sz="3600" i="1" dirty="0" err="1">
                <a:latin typeface="Avenir Next" panose="020B0503020202020204"/>
                <a:cs typeface="Arial" pitchFamily="34" charset="0"/>
              </a:rPr>
              <a:t>Peraturan</a:t>
            </a:r>
            <a:r>
              <a:rPr lang="en-US" altLang="ko-KR" sz="3600" i="1" dirty="0">
                <a:latin typeface="Avenir Next" panose="020B0503020202020204"/>
                <a:cs typeface="Arial" pitchFamily="34" charset="0"/>
              </a:rPr>
              <a:t> </a:t>
            </a:r>
            <a:r>
              <a:rPr lang="en-US" altLang="ko-KR" sz="3600" i="1" dirty="0" err="1">
                <a:latin typeface="Avenir Next" panose="020B0503020202020204"/>
                <a:cs typeface="Arial" pitchFamily="34" charset="0"/>
              </a:rPr>
              <a:t>Pemerintah</a:t>
            </a:r>
            <a:r>
              <a:rPr lang="en-US" altLang="ko-KR" sz="3600" i="1" dirty="0">
                <a:latin typeface="Avenir Next" panose="020B0503020202020204"/>
                <a:cs typeface="Arial" pitchFamily="34" charset="0"/>
              </a:rPr>
              <a:t> </a:t>
            </a:r>
            <a:r>
              <a:rPr lang="en-US" altLang="ko-KR" sz="3600" b="1" i="1" dirty="0" err="1">
                <a:latin typeface="Avenir Next" panose="020B0503020202020204"/>
                <a:cs typeface="Arial" pitchFamily="34" charset="0"/>
              </a:rPr>
              <a:t>secara</a:t>
            </a:r>
            <a:r>
              <a:rPr lang="en-US" altLang="ko-KR" sz="3600" b="1" i="1" dirty="0">
                <a:latin typeface="Avenir Next" panose="020B0503020202020204"/>
                <a:cs typeface="Arial" pitchFamily="34" charset="0"/>
              </a:rPr>
              <a:t> </a:t>
            </a:r>
            <a:r>
              <a:rPr lang="en-US" altLang="ko-KR" sz="3600" b="1" i="1" dirty="0" err="1">
                <a:latin typeface="Avenir Next" panose="020B0503020202020204"/>
                <a:cs typeface="Arial" pitchFamily="34" charset="0"/>
              </a:rPr>
              <a:t>tegas</a:t>
            </a:r>
            <a:r>
              <a:rPr lang="en-US" altLang="ko-KR" sz="3600" b="1" i="1" dirty="0">
                <a:latin typeface="Avenir Next" panose="020B0503020202020204"/>
                <a:cs typeface="Arial" pitchFamily="34" charset="0"/>
              </a:rPr>
              <a:t> </a:t>
            </a:r>
            <a:r>
              <a:rPr lang="en-US" altLang="ko-KR" sz="3600" b="1" i="1" dirty="0" err="1">
                <a:latin typeface="Avenir Next" panose="020B0503020202020204"/>
                <a:cs typeface="Arial" pitchFamily="34" charset="0"/>
              </a:rPr>
              <a:t>maupun</a:t>
            </a:r>
            <a:r>
              <a:rPr lang="en-US" altLang="ko-KR" sz="3600" b="1" i="1" dirty="0">
                <a:latin typeface="Avenir Next" panose="020B0503020202020204"/>
                <a:cs typeface="Arial" pitchFamily="34" charset="0"/>
              </a:rPr>
              <a:t> tidak </a:t>
            </a:r>
            <a:r>
              <a:rPr lang="en-US" altLang="ko-KR" sz="3600" b="1" i="1" dirty="0" err="1">
                <a:latin typeface="Avenir Next" panose="020B0503020202020204"/>
                <a:cs typeface="Arial" pitchFamily="34" charset="0"/>
              </a:rPr>
              <a:t>tegas</a:t>
            </a:r>
            <a:r>
              <a:rPr lang="en-US" altLang="ko-KR" sz="3600" b="1" i="1" dirty="0">
                <a:latin typeface="Avenir Next" panose="020B0503020202020204"/>
                <a:cs typeface="Arial" pitchFamily="34" charset="0"/>
              </a:rPr>
              <a:t> </a:t>
            </a:r>
            <a:r>
              <a:rPr lang="en-US" altLang="ko-KR" sz="3600" b="1" i="1" dirty="0" err="1">
                <a:latin typeface="Avenir Next" panose="020B0503020202020204"/>
                <a:cs typeface="Arial" pitchFamily="34" charset="0"/>
              </a:rPr>
              <a:t>diperintahkan</a:t>
            </a:r>
            <a:r>
              <a:rPr lang="en-US" altLang="ko-KR" sz="3600" b="1" i="1" dirty="0">
                <a:latin typeface="Avenir Next" panose="020B0503020202020204"/>
                <a:cs typeface="Arial" pitchFamily="34" charset="0"/>
              </a:rPr>
              <a:t> </a:t>
            </a:r>
            <a:r>
              <a:rPr lang="en-US" altLang="ko-KR" sz="3600" b="1" i="1" dirty="0" err="1">
                <a:latin typeface="Avenir Next" panose="020B0503020202020204"/>
                <a:cs typeface="Arial" pitchFamily="34" charset="0"/>
              </a:rPr>
              <a:t>pembentukannya</a:t>
            </a:r>
            <a:r>
              <a:rPr lang="en-US" altLang="ko-KR" sz="3600" i="1" dirty="0">
                <a:latin typeface="Avenir Next" panose="020B0503020202020204"/>
                <a:cs typeface="Arial" pitchFamily="34" charset="0"/>
              </a:rPr>
              <a:t>.”</a:t>
            </a:r>
          </a:p>
        </p:txBody>
      </p:sp>
      <p:sp>
        <p:nvSpPr>
          <p:cNvPr id="3" name="Footer Placeholder 3">
            <a:extLst>
              <a:ext uri="{FF2B5EF4-FFF2-40B4-BE49-F238E27FC236}">
                <a16:creationId xmlns:a16="http://schemas.microsoft.com/office/drawing/2014/main" id="{A1358D64-A198-89D6-CAAF-3A6AA515D454}"/>
              </a:ext>
            </a:extLst>
          </p:cNvPr>
          <p:cNvSpPr txBox="1">
            <a:spLocks/>
          </p:cNvSpPr>
          <p:nvPr/>
        </p:nvSpPr>
        <p:spPr>
          <a:xfrm>
            <a:off x="7001301" y="9744501"/>
            <a:ext cx="4276302" cy="542501"/>
          </a:xfrm>
          <a:prstGeom prst="rect">
            <a:avLst/>
          </a:prstGeom>
        </p:spPr>
        <p:txBody>
          <a:bodyPr vert="horz" lIns="91440" tIns="45720" rIns="91440" bIns="45720" rtlCol="0" anchor="ctr">
            <a:norm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490">
              <a:spcAft>
                <a:spcPts val="600"/>
              </a:spcAft>
              <a:defRPr/>
            </a:pPr>
            <a:r>
              <a:rPr lang="en-US" sz="1500">
                <a:solidFill>
                  <a:schemeClr val="tx1"/>
                </a:solidFill>
              </a:rPr>
              <a:t>denny@integritylawfirm.id</a:t>
            </a:r>
            <a:endParaRPr lang="en-US" sz="1500" dirty="0">
              <a:solidFill>
                <a:schemeClr val="tx1"/>
              </a:solidFill>
            </a:endParaRPr>
          </a:p>
        </p:txBody>
      </p:sp>
    </p:spTree>
    <p:extLst>
      <p:ext uri="{BB962C8B-B14F-4D97-AF65-F5344CB8AC3E}">
        <p14:creationId xmlns:p14="http://schemas.microsoft.com/office/powerpoint/2010/main" val="4277881507"/>
      </p:ext>
    </p:extLst>
  </p:cSld>
  <p:clrMapOvr>
    <a:masterClrMapping/>
  </p:clrMapOvr>
  <mc:AlternateContent xmlns:mc="http://schemas.openxmlformats.org/markup-compatibility/2006" xmlns:p14="http://schemas.microsoft.com/office/powerpoint/2010/main">
    <mc:Choice Requires="p14">
      <p:transition spd="slow">
        <p14:gallery dir="l"/>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1265C67E-A721-4E46-958F-427F4DCCAB3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5400000">
            <a:off x="3995858" y="-3995858"/>
            <a:ext cx="10296287" cy="18288003"/>
          </a:xfrm>
          <a:prstGeom prst="rect">
            <a:avLst/>
          </a:prstGeom>
        </p:spPr>
      </p:pic>
      <p:sp>
        <p:nvSpPr>
          <p:cNvPr id="4" name="Slide Number Placeholder 15">
            <a:extLst>
              <a:ext uri="{FF2B5EF4-FFF2-40B4-BE49-F238E27FC236}">
                <a16:creationId xmlns:a16="http://schemas.microsoft.com/office/drawing/2014/main" id="{2AD1A7FA-3FBF-4F86-954E-58C168D44E2D}"/>
              </a:ext>
            </a:extLst>
          </p:cNvPr>
          <p:cNvSpPr txBox="1">
            <a:spLocks/>
          </p:cNvSpPr>
          <p:nvPr/>
        </p:nvSpPr>
        <p:spPr>
          <a:xfrm>
            <a:off x="17537837" y="9627833"/>
            <a:ext cx="497315" cy="339402"/>
          </a:xfrm>
          <a:prstGeom prst="callout1">
            <a:avLst>
              <a:gd name="adj1" fmla="val 48702"/>
              <a:gd name="adj2" fmla="val 84708"/>
              <a:gd name="adj3" fmla="val 48210"/>
              <a:gd name="adj4" fmla="val 162974"/>
            </a:avLst>
          </a:prstGeom>
          <a:ln w="38100">
            <a:solidFill>
              <a:schemeClr val="tx1"/>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B42DF2D7-30B4-D046-BCCB-386CF9A49E74}" type="slidenum">
              <a:rPr lang="en-US" sz="1601" b="1"/>
              <a:pPr algn="ctr"/>
              <a:t>10</a:t>
            </a:fld>
            <a:endParaRPr lang="en-US" sz="1601" b="1" dirty="0"/>
          </a:p>
        </p:txBody>
      </p:sp>
      <p:pic>
        <p:nvPicPr>
          <p:cNvPr id="13" name="Picture 12">
            <a:extLst>
              <a:ext uri="{FF2B5EF4-FFF2-40B4-BE49-F238E27FC236}">
                <a16:creationId xmlns:a16="http://schemas.microsoft.com/office/drawing/2014/main" id="{87350C73-FF09-2944-B324-24B9A90AA74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6620564" y="59224"/>
            <a:ext cx="1597233" cy="1595351"/>
          </a:xfrm>
          <a:prstGeom prst="rect">
            <a:avLst/>
          </a:prstGeom>
        </p:spPr>
      </p:pic>
      <p:sp>
        <p:nvSpPr>
          <p:cNvPr id="17" name="TextBox 16">
            <a:extLst>
              <a:ext uri="{FF2B5EF4-FFF2-40B4-BE49-F238E27FC236}">
                <a16:creationId xmlns:a16="http://schemas.microsoft.com/office/drawing/2014/main" id="{91C1D33E-CCB8-7E46-A295-0095CB7D64F2}"/>
              </a:ext>
            </a:extLst>
          </p:cNvPr>
          <p:cNvSpPr txBox="1"/>
          <p:nvPr/>
        </p:nvSpPr>
        <p:spPr>
          <a:xfrm>
            <a:off x="1504471" y="3712339"/>
            <a:ext cx="15183329" cy="5078313"/>
          </a:xfrm>
          <a:prstGeom prst="rect">
            <a:avLst/>
          </a:prstGeom>
          <a:noFill/>
        </p:spPr>
        <p:txBody>
          <a:bodyPr wrap="square" rtlCol="0">
            <a:spAutoFit/>
          </a:bodyPr>
          <a:lstStyle/>
          <a:p>
            <a:pPr marL="742950" indent="-742950">
              <a:buFont typeface="+mj-lt"/>
              <a:buAutoNum type="arabicPeriod"/>
            </a:pPr>
            <a:r>
              <a:rPr lang="en-US" altLang="ko-KR" sz="3600" dirty="0" err="1">
                <a:latin typeface="Avenir Next" panose="020B0503020202020204"/>
                <a:cs typeface="Arial" pitchFamily="34" charset="0"/>
              </a:rPr>
              <a:t>Produk</a:t>
            </a:r>
            <a:r>
              <a:rPr lang="en-US" altLang="ko-KR" sz="3600" dirty="0">
                <a:latin typeface="Avenir Next" panose="020B0503020202020204"/>
                <a:cs typeface="Arial" pitchFamily="34" charset="0"/>
              </a:rPr>
              <a:t> Hukum yang </a:t>
            </a:r>
            <a:r>
              <a:rPr lang="en-US" altLang="ko-KR" sz="3600" dirty="0" err="1">
                <a:latin typeface="Avenir Next" panose="020B0503020202020204"/>
                <a:cs typeface="Arial" pitchFamily="34" charset="0"/>
              </a:rPr>
              <a:t>mengatur</a:t>
            </a:r>
            <a:r>
              <a:rPr lang="en-US" altLang="ko-KR" sz="3600" dirty="0">
                <a:latin typeface="Avenir Next" panose="020B0503020202020204"/>
                <a:cs typeface="Arial" pitchFamily="34" charset="0"/>
              </a:rPr>
              <a:t> </a:t>
            </a:r>
            <a:r>
              <a:rPr lang="en-US" altLang="ko-KR" sz="3600" dirty="0" err="1">
                <a:latin typeface="Avenir Next" panose="020B0503020202020204"/>
                <a:cs typeface="Arial" pitchFamily="34" charset="0"/>
              </a:rPr>
              <a:t>mengenai</a:t>
            </a:r>
            <a:r>
              <a:rPr lang="en-US" altLang="ko-KR" sz="3600" dirty="0">
                <a:latin typeface="Avenir Next" panose="020B0503020202020204"/>
                <a:cs typeface="Arial" pitchFamily="34" charset="0"/>
              </a:rPr>
              <a:t> </a:t>
            </a:r>
            <a:r>
              <a:rPr lang="en-US" altLang="ko-KR" sz="3600" dirty="0" err="1">
                <a:latin typeface="Avenir Next" panose="020B0503020202020204"/>
                <a:cs typeface="Arial" pitchFamily="34" charset="0"/>
              </a:rPr>
              <a:t>Pengadaan</a:t>
            </a:r>
            <a:r>
              <a:rPr lang="en-US" altLang="ko-KR" sz="3600" dirty="0">
                <a:latin typeface="Avenir Next" panose="020B0503020202020204"/>
                <a:cs typeface="Arial" pitchFamily="34" charset="0"/>
              </a:rPr>
              <a:t> </a:t>
            </a:r>
            <a:r>
              <a:rPr lang="en-US" altLang="ko-KR" sz="3600" dirty="0" err="1">
                <a:latin typeface="Avenir Next" panose="020B0503020202020204"/>
                <a:cs typeface="Arial" pitchFamily="34" charset="0"/>
              </a:rPr>
              <a:t>Barang</a:t>
            </a:r>
            <a:r>
              <a:rPr lang="en-US" altLang="ko-KR" sz="3600" dirty="0">
                <a:latin typeface="Avenir Next" panose="020B0503020202020204"/>
                <a:cs typeface="Arial" pitchFamily="34" charset="0"/>
              </a:rPr>
              <a:t> dan Jasa </a:t>
            </a:r>
            <a:r>
              <a:rPr lang="en-US" altLang="ko-KR" sz="3600" dirty="0" err="1">
                <a:latin typeface="Avenir Next" panose="020B0503020202020204"/>
                <a:cs typeface="Arial" pitchFamily="34" charset="0"/>
              </a:rPr>
              <a:t>harus</a:t>
            </a:r>
            <a:r>
              <a:rPr lang="en-US" altLang="ko-KR" sz="3600" dirty="0">
                <a:latin typeface="Avenir Next" panose="020B0503020202020204"/>
                <a:cs typeface="Arial" pitchFamily="34" charset="0"/>
              </a:rPr>
              <a:t> </a:t>
            </a:r>
            <a:r>
              <a:rPr lang="en-US" altLang="ko-KR" sz="3600" dirty="0" err="1">
                <a:latin typeface="Avenir Next" panose="020B0503020202020204"/>
                <a:cs typeface="Arial" pitchFamily="34" charset="0"/>
              </a:rPr>
              <a:t>memiliki</a:t>
            </a:r>
            <a:r>
              <a:rPr lang="en-US" altLang="ko-KR" sz="3600" dirty="0">
                <a:latin typeface="Avenir Next" panose="020B0503020202020204"/>
                <a:cs typeface="Arial" pitchFamily="34" charset="0"/>
              </a:rPr>
              <a:t> </a:t>
            </a:r>
            <a:r>
              <a:rPr lang="en-US" altLang="ko-KR" sz="3600" dirty="0" err="1">
                <a:latin typeface="Avenir Next" panose="020B0503020202020204"/>
                <a:cs typeface="Arial" pitchFamily="34" charset="0"/>
              </a:rPr>
              <a:t>kekuatan</a:t>
            </a:r>
            <a:r>
              <a:rPr lang="en-US" altLang="ko-KR" sz="3600" dirty="0">
                <a:latin typeface="Avenir Next" panose="020B0503020202020204"/>
                <a:cs typeface="Arial" pitchFamily="34" charset="0"/>
              </a:rPr>
              <a:t> </a:t>
            </a:r>
            <a:r>
              <a:rPr lang="en-US" altLang="ko-KR" sz="3600" dirty="0" err="1">
                <a:latin typeface="Avenir Next" panose="020B0503020202020204"/>
                <a:cs typeface="Arial" pitchFamily="34" charset="0"/>
              </a:rPr>
              <a:t>hukum</a:t>
            </a:r>
            <a:r>
              <a:rPr lang="en-US" altLang="ko-KR" sz="3600" dirty="0">
                <a:latin typeface="Avenir Next" panose="020B0503020202020204"/>
                <a:cs typeface="Arial" pitchFamily="34" charset="0"/>
              </a:rPr>
              <a:t> yang </a:t>
            </a:r>
            <a:r>
              <a:rPr lang="en-US" altLang="ko-KR" sz="3600" dirty="0" err="1">
                <a:latin typeface="Avenir Next" panose="020B0503020202020204"/>
                <a:cs typeface="Arial" pitchFamily="34" charset="0"/>
              </a:rPr>
              <a:t>lebih</a:t>
            </a:r>
            <a:r>
              <a:rPr lang="en-US" altLang="ko-KR" sz="3600" dirty="0">
                <a:latin typeface="Avenir Next" panose="020B0503020202020204"/>
                <a:cs typeface="Arial" pitchFamily="34" charset="0"/>
              </a:rPr>
              <a:t> </a:t>
            </a:r>
            <a:r>
              <a:rPr lang="en-US" altLang="ko-KR" sz="3600" dirty="0" err="1">
                <a:latin typeface="Avenir Next" panose="020B0503020202020204"/>
                <a:cs typeface="Arial" pitchFamily="34" charset="0"/>
              </a:rPr>
              <a:t>kuat</a:t>
            </a:r>
            <a:r>
              <a:rPr lang="en-US" altLang="ko-KR" sz="3600" dirty="0">
                <a:latin typeface="Avenir Next" panose="020B0503020202020204"/>
                <a:cs typeface="Arial" pitchFamily="34" charset="0"/>
              </a:rPr>
              <a:t> </a:t>
            </a:r>
            <a:r>
              <a:rPr lang="en-US" altLang="ko-KR" sz="3600" dirty="0" err="1">
                <a:latin typeface="Avenir Next" panose="020B0503020202020204"/>
                <a:cs typeface="Arial" pitchFamily="34" charset="0"/>
              </a:rPr>
              <a:t>dari</a:t>
            </a:r>
            <a:r>
              <a:rPr lang="en-US" altLang="ko-KR" sz="3600" dirty="0">
                <a:latin typeface="Avenir Next" panose="020B0503020202020204"/>
                <a:cs typeface="Arial" pitchFamily="34" charset="0"/>
              </a:rPr>
              <a:t> </a:t>
            </a:r>
            <a:r>
              <a:rPr lang="en-US" altLang="ko-KR" sz="3600" dirty="0" err="1">
                <a:latin typeface="Avenir Next" panose="020B0503020202020204"/>
                <a:cs typeface="Arial" pitchFamily="34" charset="0"/>
              </a:rPr>
              <a:t>Peraturan</a:t>
            </a:r>
            <a:r>
              <a:rPr lang="en-US" altLang="ko-KR" sz="3600" dirty="0">
                <a:latin typeface="Avenir Next" panose="020B0503020202020204"/>
                <a:cs typeface="Arial" pitchFamily="34" charset="0"/>
              </a:rPr>
              <a:t> </a:t>
            </a:r>
            <a:r>
              <a:rPr lang="en-US" altLang="ko-KR" sz="3600" dirty="0" err="1">
                <a:latin typeface="Avenir Next" panose="020B0503020202020204"/>
                <a:cs typeface="Arial" pitchFamily="34" charset="0"/>
              </a:rPr>
              <a:t>Presiden</a:t>
            </a:r>
            <a:r>
              <a:rPr lang="en-US" altLang="ko-KR" sz="3600" dirty="0">
                <a:latin typeface="Avenir Next" panose="020B0503020202020204"/>
                <a:cs typeface="Arial" pitchFamily="34" charset="0"/>
              </a:rPr>
              <a:t>;</a:t>
            </a:r>
          </a:p>
          <a:p>
            <a:pPr marL="742950" indent="-742950">
              <a:buFont typeface="+mj-lt"/>
              <a:buAutoNum type="arabicPeriod"/>
            </a:pPr>
            <a:r>
              <a:rPr lang="en-US" altLang="ko-KR" sz="3600" dirty="0" err="1">
                <a:latin typeface="Avenir Next" panose="020B0503020202020204"/>
                <a:cs typeface="Arial" pitchFamily="34" charset="0"/>
              </a:rPr>
              <a:t>Pengadaan</a:t>
            </a:r>
            <a:r>
              <a:rPr lang="en-US" altLang="ko-KR" sz="3600" dirty="0">
                <a:latin typeface="Avenir Next" panose="020B0503020202020204"/>
                <a:cs typeface="Arial" pitchFamily="34" charset="0"/>
              </a:rPr>
              <a:t> </a:t>
            </a:r>
            <a:r>
              <a:rPr lang="en-US" altLang="ko-KR" sz="3600" dirty="0" err="1">
                <a:latin typeface="Avenir Next" panose="020B0503020202020204"/>
                <a:cs typeface="Arial" pitchFamily="34" charset="0"/>
              </a:rPr>
              <a:t>barang</a:t>
            </a:r>
            <a:r>
              <a:rPr lang="en-US" altLang="ko-KR" sz="3600" dirty="0">
                <a:latin typeface="Avenir Next" panose="020B0503020202020204"/>
                <a:cs typeface="Arial" pitchFamily="34" charset="0"/>
              </a:rPr>
              <a:t> dan </a:t>
            </a:r>
            <a:r>
              <a:rPr lang="en-US" altLang="ko-KR" sz="3600" dirty="0" err="1">
                <a:latin typeface="Avenir Next" panose="020B0503020202020204"/>
                <a:cs typeface="Arial" pitchFamily="34" charset="0"/>
              </a:rPr>
              <a:t>jasa</a:t>
            </a:r>
            <a:r>
              <a:rPr lang="en-US" altLang="ko-KR" sz="3600" dirty="0">
                <a:latin typeface="Avenir Next" panose="020B0503020202020204"/>
                <a:cs typeface="Arial" pitchFamily="34" charset="0"/>
              </a:rPr>
              <a:t> </a:t>
            </a:r>
            <a:r>
              <a:rPr lang="en-US" altLang="ko-KR" sz="3600" dirty="0" err="1">
                <a:latin typeface="Avenir Next" panose="020B0503020202020204"/>
                <a:cs typeface="Arial" pitchFamily="34" charset="0"/>
              </a:rPr>
              <a:t>membutuhkan</a:t>
            </a:r>
            <a:r>
              <a:rPr lang="en-US" altLang="ko-KR" sz="3600" dirty="0">
                <a:latin typeface="Avenir Next" panose="020B0503020202020204"/>
                <a:cs typeface="Arial" pitchFamily="34" charset="0"/>
              </a:rPr>
              <a:t> </a:t>
            </a:r>
            <a:r>
              <a:rPr lang="en-US" altLang="ko-KR" sz="3600" dirty="0" err="1">
                <a:latin typeface="Avenir Next" panose="020B0503020202020204"/>
                <a:cs typeface="Arial" pitchFamily="34" charset="0"/>
              </a:rPr>
              <a:t>pengaturan</a:t>
            </a:r>
            <a:r>
              <a:rPr lang="en-US" altLang="ko-KR" sz="3600" dirty="0">
                <a:latin typeface="Avenir Next" panose="020B0503020202020204"/>
                <a:cs typeface="Arial" pitchFamily="34" charset="0"/>
              </a:rPr>
              <a:t> yang </a:t>
            </a:r>
            <a:r>
              <a:rPr lang="en-US" altLang="ko-KR" sz="3600" dirty="0" err="1">
                <a:latin typeface="Avenir Next" panose="020B0503020202020204"/>
                <a:cs typeface="Arial" pitchFamily="34" charset="0"/>
              </a:rPr>
              <a:t>lebih</a:t>
            </a:r>
            <a:r>
              <a:rPr lang="en-US" altLang="ko-KR" sz="3600" dirty="0">
                <a:latin typeface="Avenir Next" panose="020B0503020202020204"/>
                <a:cs typeface="Arial" pitchFamily="34" charset="0"/>
              </a:rPr>
              <a:t> </a:t>
            </a:r>
            <a:r>
              <a:rPr lang="en-US" altLang="ko-KR" sz="3600" dirty="0" err="1">
                <a:latin typeface="Avenir Next" panose="020B0503020202020204"/>
                <a:cs typeface="Arial" pitchFamily="34" charset="0"/>
              </a:rPr>
              <a:t>kompleks</a:t>
            </a:r>
            <a:r>
              <a:rPr lang="en-US" altLang="ko-KR" sz="3600" dirty="0">
                <a:latin typeface="Avenir Next" panose="020B0503020202020204"/>
                <a:cs typeface="Arial" pitchFamily="34" charset="0"/>
              </a:rPr>
              <a:t>;</a:t>
            </a:r>
          </a:p>
          <a:p>
            <a:pPr marL="742950" indent="-742950">
              <a:buFont typeface="+mj-lt"/>
              <a:buAutoNum type="arabicPeriod"/>
            </a:pPr>
            <a:r>
              <a:rPr lang="en-US" altLang="ko-KR" sz="3600" dirty="0" err="1">
                <a:latin typeface="Avenir Next" panose="020B0503020202020204"/>
                <a:cs typeface="Arial" pitchFamily="34" charset="0"/>
              </a:rPr>
              <a:t>Berkaitan</a:t>
            </a:r>
            <a:r>
              <a:rPr lang="en-US" altLang="ko-KR" sz="3600" dirty="0">
                <a:latin typeface="Avenir Next" panose="020B0503020202020204"/>
                <a:cs typeface="Arial" pitchFamily="34" charset="0"/>
              </a:rPr>
              <a:t> </a:t>
            </a:r>
            <a:r>
              <a:rPr lang="en-US" altLang="ko-KR" sz="3600" dirty="0" err="1">
                <a:latin typeface="Avenir Next" panose="020B0503020202020204"/>
                <a:cs typeface="Arial" pitchFamily="34" charset="0"/>
              </a:rPr>
              <a:t>erat</a:t>
            </a:r>
            <a:r>
              <a:rPr lang="en-US" altLang="ko-KR" sz="3600" dirty="0">
                <a:latin typeface="Avenir Next" panose="020B0503020202020204"/>
                <a:cs typeface="Arial" pitchFamily="34" charset="0"/>
              </a:rPr>
              <a:t> dengan </a:t>
            </a:r>
            <a:r>
              <a:rPr lang="en-US" altLang="ko-KR" sz="3600" dirty="0" err="1">
                <a:latin typeface="Avenir Next" panose="020B0503020202020204"/>
                <a:cs typeface="Arial" pitchFamily="34" charset="0"/>
              </a:rPr>
              <a:t>penggunaan</a:t>
            </a:r>
            <a:r>
              <a:rPr lang="en-US" altLang="ko-KR" sz="3600" dirty="0">
                <a:latin typeface="Avenir Next" panose="020B0503020202020204"/>
                <a:cs typeface="Arial" pitchFamily="34" charset="0"/>
              </a:rPr>
              <a:t> dan </a:t>
            </a:r>
            <a:r>
              <a:rPr lang="en-US" altLang="ko-KR" sz="3600" dirty="0" err="1">
                <a:latin typeface="Avenir Next" panose="020B0503020202020204"/>
                <a:cs typeface="Arial" pitchFamily="34" charset="0"/>
              </a:rPr>
              <a:t>pengelolaan</a:t>
            </a:r>
            <a:r>
              <a:rPr lang="en-US" altLang="ko-KR" sz="3600" dirty="0">
                <a:latin typeface="Avenir Next" panose="020B0503020202020204"/>
                <a:cs typeface="Arial" pitchFamily="34" charset="0"/>
              </a:rPr>
              <a:t> </a:t>
            </a:r>
            <a:r>
              <a:rPr lang="en-US" altLang="ko-KR" sz="3600" dirty="0" err="1">
                <a:latin typeface="Avenir Next" panose="020B0503020202020204"/>
                <a:cs typeface="Arial" pitchFamily="34" charset="0"/>
              </a:rPr>
              <a:t>keuangan</a:t>
            </a:r>
            <a:r>
              <a:rPr lang="en-US" altLang="ko-KR" sz="3600" dirty="0">
                <a:latin typeface="Avenir Next" panose="020B0503020202020204"/>
                <a:cs typeface="Arial" pitchFamily="34" charset="0"/>
              </a:rPr>
              <a:t> negara (</a:t>
            </a:r>
            <a:r>
              <a:rPr lang="en-US" altLang="ko-KR" sz="3600" dirty="0" err="1">
                <a:latin typeface="Avenir Next" panose="020B0503020202020204"/>
                <a:cs typeface="Arial" pitchFamily="34" charset="0"/>
              </a:rPr>
              <a:t>termasuk</a:t>
            </a:r>
            <a:r>
              <a:rPr lang="en-US" altLang="ko-KR" sz="3600" dirty="0">
                <a:latin typeface="Avenir Next" panose="020B0503020202020204"/>
                <a:cs typeface="Arial" pitchFamily="34" charset="0"/>
              </a:rPr>
              <a:t> di </a:t>
            </a:r>
            <a:r>
              <a:rPr lang="en-US" altLang="ko-KR" sz="3600" dirty="0" err="1">
                <a:latin typeface="Avenir Next" panose="020B0503020202020204"/>
                <a:cs typeface="Arial" pitchFamily="34" charset="0"/>
              </a:rPr>
              <a:t>dalamnya</a:t>
            </a:r>
            <a:r>
              <a:rPr lang="en-US" altLang="ko-KR" sz="3600" dirty="0">
                <a:latin typeface="Avenir Next" panose="020B0503020202020204"/>
                <a:cs typeface="Arial" pitchFamily="34" charset="0"/>
              </a:rPr>
              <a:t> </a:t>
            </a:r>
            <a:r>
              <a:rPr lang="en-US" altLang="ko-KR" sz="3600" dirty="0" err="1">
                <a:latin typeface="Avenir Next" panose="020B0503020202020204"/>
                <a:cs typeface="Arial" pitchFamily="34" charset="0"/>
              </a:rPr>
              <a:t>pengelolaan</a:t>
            </a:r>
            <a:r>
              <a:rPr lang="en-US" altLang="ko-KR" sz="3600" dirty="0">
                <a:latin typeface="Avenir Next" panose="020B0503020202020204"/>
                <a:cs typeface="Arial" pitchFamily="34" charset="0"/>
              </a:rPr>
              <a:t> </a:t>
            </a:r>
            <a:r>
              <a:rPr lang="en-US" altLang="ko-KR" sz="3600" dirty="0" err="1">
                <a:latin typeface="Avenir Next" panose="020B0503020202020204"/>
                <a:cs typeface="Arial" pitchFamily="34" charset="0"/>
              </a:rPr>
              <a:t>keuangan</a:t>
            </a:r>
            <a:r>
              <a:rPr lang="en-US" altLang="ko-KR" sz="3600" dirty="0">
                <a:latin typeface="Avenir Next" panose="020B0503020202020204"/>
                <a:cs typeface="Arial" pitchFamily="34" charset="0"/>
              </a:rPr>
              <a:t> BUMN);</a:t>
            </a:r>
          </a:p>
          <a:p>
            <a:pPr marL="742950" indent="-742950">
              <a:buFont typeface="+mj-lt"/>
              <a:buAutoNum type="arabicPeriod"/>
            </a:pPr>
            <a:r>
              <a:rPr lang="en-US" altLang="ko-KR" sz="3600" dirty="0">
                <a:latin typeface="Avenir Next" panose="020B0503020202020204"/>
                <a:cs typeface="Arial" pitchFamily="34" charset="0"/>
              </a:rPr>
              <a:t>Banyak </a:t>
            </a:r>
            <a:r>
              <a:rPr lang="en-US" altLang="ko-KR" sz="3600" i="1" dirty="0">
                <a:latin typeface="Avenir Next" panose="020B0503020202020204"/>
                <a:cs typeface="Arial" pitchFamily="34" charset="0"/>
              </a:rPr>
              <a:t>stakeholder </a:t>
            </a:r>
            <a:r>
              <a:rPr lang="en-US" altLang="ko-KR" sz="3600" dirty="0">
                <a:latin typeface="Avenir Next" panose="020B0503020202020204"/>
                <a:cs typeface="Arial" pitchFamily="34" charset="0"/>
              </a:rPr>
              <a:t>yang </a:t>
            </a:r>
            <a:r>
              <a:rPr lang="en-US" altLang="ko-KR" sz="3600" dirty="0" err="1">
                <a:latin typeface="Avenir Next" panose="020B0503020202020204"/>
                <a:cs typeface="Arial" pitchFamily="34" charset="0"/>
              </a:rPr>
              <a:t>berperan</a:t>
            </a:r>
            <a:r>
              <a:rPr lang="en-US" altLang="ko-KR" sz="3600" dirty="0">
                <a:latin typeface="Avenir Next" panose="020B0503020202020204"/>
                <a:cs typeface="Arial" pitchFamily="34" charset="0"/>
              </a:rPr>
              <a:t>, </a:t>
            </a:r>
            <a:r>
              <a:rPr lang="en-US" altLang="ko-KR" sz="3600" dirty="0" err="1">
                <a:latin typeface="Avenir Next" panose="020B0503020202020204"/>
                <a:cs typeface="Arial" pitchFamily="34" charset="0"/>
              </a:rPr>
              <a:t>sehingga</a:t>
            </a:r>
            <a:r>
              <a:rPr lang="en-US" altLang="ko-KR" sz="3600" dirty="0">
                <a:latin typeface="Avenir Next" panose="020B0503020202020204"/>
                <a:cs typeface="Arial" pitchFamily="34" charset="0"/>
              </a:rPr>
              <a:t> </a:t>
            </a:r>
            <a:r>
              <a:rPr lang="en-US" altLang="ko-KR" sz="3600" dirty="0" err="1">
                <a:latin typeface="Avenir Next" panose="020B0503020202020204"/>
                <a:cs typeface="Arial" pitchFamily="34" charset="0"/>
              </a:rPr>
              <a:t>butuh</a:t>
            </a:r>
            <a:r>
              <a:rPr lang="en-US" altLang="ko-KR" sz="3600" dirty="0">
                <a:latin typeface="Avenir Next" panose="020B0503020202020204"/>
                <a:cs typeface="Arial" pitchFamily="34" charset="0"/>
              </a:rPr>
              <a:t> </a:t>
            </a:r>
            <a:r>
              <a:rPr lang="en-US" altLang="ko-KR" sz="3600" dirty="0" err="1">
                <a:latin typeface="Avenir Next" panose="020B0503020202020204"/>
                <a:cs typeface="Arial" pitchFamily="34" charset="0"/>
              </a:rPr>
              <a:t>pengelolaan</a:t>
            </a:r>
            <a:r>
              <a:rPr lang="en-US" altLang="ko-KR" sz="3600" dirty="0">
                <a:latin typeface="Avenir Next" panose="020B0503020202020204"/>
                <a:cs typeface="Arial" pitchFamily="34" charset="0"/>
              </a:rPr>
              <a:t> yang </a:t>
            </a:r>
            <a:r>
              <a:rPr lang="en-US" altLang="ko-KR" sz="3600" dirty="0" err="1">
                <a:latin typeface="Avenir Next" panose="020B0503020202020204"/>
                <a:cs typeface="Arial" pitchFamily="34" charset="0"/>
              </a:rPr>
              <a:t>tranparan</a:t>
            </a:r>
            <a:r>
              <a:rPr lang="en-US" altLang="ko-KR" sz="3600" dirty="0">
                <a:latin typeface="Avenir Next" panose="020B0503020202020204"/>
                <a:cs typeface="Arial" pitchFamily="34" charset="0"/>
              </a:rPr>
              <a:t> dan </a:t>
            </a:r>
            <a:r>
              <a:rPr lang="en-US" altLang="ko-KR" sz="3600" dirty="0" err="1">
                <a:latin typeface="Avenir Next" panose="020B0503020202020204"/>
                <a:cs typeface="Arial" pitchFamily="34" charset="0"/>
              </a:rPr>
              <a:t>akuntabel</a:t>
            </a:r>
            <a:r>
              <a:rPr lang="en-US" altLang="ko-KR" sz="3600" dirty="0">
                <a:latin typeface="Avenir Next" panose="020B0503020202020204"/>
                <a:cs typeface="Arial" pitchFamily="34" charset="0"/>
              </a:rPr>
              <a:t>;</a:t>
            </a:r>
          </a:p>
          <a:p>
            <a:pPr marL="742950" indent="-742950">
              <a:buFont typeface="+mj-lt"/>
              <a:buAutoNum type="arabicPeriod"/>
            </a:pPr>
            <a:r>
              <a:rPr lang="en-US" altLang="ko-KR" sz="3600" dirty="0" err="1">
                <a:latin typeface="Avenir Next" panose="020B0503020202020204"/>
                <a:cs typeface="Arial" pitchFamily="34" charset="0"/>
              </a:rPr>
              <a:t>Rentan</a:t>
            </a:r>
            <a:r>
              <a:rPr lang="en-US" altLang="ko-KR" sz="3600" dirty="0">
                <a:latin typeface="Avenir Next" panose="020B0503020202020204"/>
                <a:cs typeface="Arial" pitchFamily="34" charset="0"/>
              </a:rPr>
              <a:t> </a:t>
            </a:r>
            <a:r>
              <a:rPr lang="en-US" altLang="ko-KR" sz="3600" dirty="0" err="1">
                <a:latin typeface="Avenir Next" panose="020B0503020202020204"/>
                <a:cs typeface="Arial" pitchFamily="34" charset="0"/>
              </a:rPr>
              <a:t>disusupi</a:t>
            </a:r>
            <a:r>
              <a:rPr lang="en-US" altLang="ko-KR" sz="3600" dirty="0">
                <a:latin typeface="Avenir Next" panose="020B0503020202020204"/>
                <a:cs typeface="Arial" pitchFamily="34" charset="0"/>
              </a:rPr>
              <a:t> </a:t>
            </a:r>
            <a:r>
              <a:rPr lang="en-US" altLang="ko-KR" sz="3600" dirty="0" err="1">
                <a:latin typeface="Avenir Next" panose="020B0503020202020204"/>
                <a:cs typeface="Arial" pitchFamily="34" charset="0"/>
              </a:rPr>
              <a:t>tindak</a:t>
            </a:r>
            <a:r>
              <a:rPr lang="en-US" altLang="ko-KR" sz="3600" dirty="0">
                <a:latin typeface="Avenir Next" panose="020B0503020202020204"/>
                <a:cs typeface="Arial" pitchFamily="34" charset="0"/>
              </a:rPr>
              <a:t> </a:t>
            </a:r>
            <a:r>
              <a:rPr lang="en-US" altLang="ko-KR" sz="3600" dirty="0" err="1">
                <a:latin typeface="Avenir Next" panose="020B0503020202020204"/>
                <a:cs typeface="Arial" pitchFamily="34" charset="0"/>
              </a:rPr>
              <a:t>pidana</a:t>
            </a:r>
            <a:r>
              <a:rPr lang="en-US" altLang="ko-KR" sz="3600" dirty="0">
                <a:latin typeface="Avenir Next" panose="020B0503020202020204"/>
                <a:cs typeface="Arial" pitchFamily="34" charset="0"/>
              </a:rPr>
              <a:t> </a:t>
            </a:r>
            <a:r>
              <a:rPr lang="en-US" altLang="ko-KR" sz="3600" dirty="0" err="1">
                <a:latin typeface="Avenir Next" panose="020B0503020202020204"/>
                <a:cs typeface="Arial" pitchFamily="34" charset="0"/>
              </a:rPr>
              <a:t>korupsi</a:t>
            </a:r>
            <a:r>
              <a:rPr lang="en-US" altLang="ko-KR" sz="3600" dirty="0">
                <a:latin typeface="Avenir Next" panose="020B0503020202020204"/>
                <a:cs typeface="Arial" pitchFamily="34" charset="0"/>
              </a:rPr>
              <a:t>, </a:t>
            </a:r>
            <a:r>
              <a:rPr lang="en-US" altLang="ko-KR" sz="3600" dirty="0" err="1">
                <a:latin typeface="Avenir Next" panose="020B0503020202020204"/>
                <a:cs typeface="Arial" pitchFamily="34" charset="0"/>
              </a:rPr>
              <a:t>sehingga</a:t>
            </a:r>
            <a:r>
              <a:rPr lang="en-US" altLang="ko-KR" sz="3600" dirty="0">
                <a:latin typeface="Avenir Next" panose="020B0503020202020204"/>
                <a:cs typeface="Arial" pitchFamily="34" charset="0"/>
              </a:rPr>
              <a:t> </a:t>
            </a:r>
            <a:r>
              <a:rPr lang="en-US" altLang="ko-KR" sz="3600" dirty="0" err="1">
                <a:latin typeface="Avenir Next" panose="020B0503020202020204"/>
                <a:cs typeface="Arial" pitchFamily="34" charset="0"/>
              </a:rPr>
              <a:t>membutuhkan</a:t>
            </a:r>
            <a:r>
              <a:rPr lang="en-US" altLang="ko-KR" sz="3600" dirty="0">
                <a:latin typeface="Avenir Next" panose="020B0503020202020204"/>
                <a:cs typeface="Arial" pitchFamily="34" charset="0"/>
              </a:rPr>
              <a:t> </a:t>
            </a:r>
            <a:r>
              <a:rPr lang="en-US" altLang="ko-KR" sz="3600" dirty="0" err="1">
                <a:latin typeface="Avenir Next" panose="020B0503020202020204"/>
                <a:cs typeface="Arial" pitchFamily="34" charset="0"/>
              </a:rPr>
              <a:t>aturan</a:t>
            </a:r>
            <a:r>
              <a:rPr lang="en-US" altLang="ko-KR" sz="3600" dirty="0">
                <a:latin typeface="Avenir Next" panose="020B0503020202020204"/>
                <a:cs typeface="Arial" pitchFamily="34" charset="0"/>
              </a:rPr>
              <a:t> </a:t>
            </a:r>
            <a:r>
              <a:rPr lang="en-US" altLang="ko-KR" sz="3600" dirty="0" err="1">
                <a:latin typeface="Avenir Next" panose="020B0503020202020204"/>
                <a:cs typeface="Arial" pitchFamily="34" charset="0"/>
              </a:rPr>
              <a:t>sanksi</a:t>
            </a:r>
            <a:r>
              <a:rPr lang="en-US" altLang="ko-KR" sz="3600" dirty="0">
                <a:latin typeface="Avenir Next" panose="020B0503020202020204"/>
                <a:cs typeface="Arial" pitchFamily="34" charset="0"/>
              </a:rPr>
              <a:t> </a:t>
            </a:r>
            <a:r>
              <a:rPr lang="en-US" altLang="ko-KR" sz="3600" dirty="0" err="1">
                <a:latin typeface="Avenir Next" panose="020B0503020202020204"/>
                <a:cs typeface="Arial" pitchFamily="34" charset="0"/>
              </a:rPr>
              <a:t>pidana</a:t>
            </a:r>
            <a:r>
              <a:rPr lang="en-US" altLang="ko-KR" sz="3600" dirty="0">
                <a:latin typeface="Avenir Next" panose="020B0503020202020204"/>
                <a:cs typeface="Arial" pitchFamily="34" charset="0"/>
              </a:rPr>
              <a:t> yang </a:t>
            </a:r>
            <a:r>
              <a:rPr lang="en-US" altLang="ko-KR" sz="3600" dirty="0" err="1">
                <a:latin typeface="Avenir Next" panose="020B0503020202020204"/>
                <a:cs typeface="Arial" pitchFamily="34" charset="0"/>
              </a:rPr>
              <a:t>hanya</a:t>
            </a:r>
            <a:r>
              <a:rPr lang="en-US" altLang="ko-KR" sz="3600" dirty="0">
                <a:latin typeface="Avenir Next" panose="020B0503020202020204"/>
                <a:cs typeface="Arial" pitchFamily="34" charset="0"/>
              </a:rPr>
              <a:t> </a:t>
            </a:r>
            <a:r>
              <a:rPr lang="en-US" altLang="ko-KR" sz="3600" dirty="0" err="1">
                <a:latin typeface="Avenir Next" panose="020B0503020202020204"/>
                <a:cs typeface="Arial" pitchFamily="34" charset="0"/>
              </a:rPr>
              <a:t>dapat</a:t>
            </a:r>
            <a:r>
              <a:rPr lang="en-US" altLang="ko-KR" sz="3600" dirty="0">
                <a:latin typeface="Avenir Next" panose="020B0503020202020204"/>
                <a:cs typeface="Arial" pitchFamily="34" charset="0"/>
              </a:rPr>
              <a:t> </a:t>
            </a:r>
            <a:r>
              <a:rPr lang="en-US" altLang="ko-KR" sz="3600" dirty="0" err="1">
                <a:latin typeface="Avenir Next" panose="020B0503020202020204"/>
                <a:cs typeface="Arial" pitchFamily="34" charset="0"/>
              </a:rPr>
              <a:t>diatur</a:t>
            </a:r>
            <a:r>
              <a:rPr lang="en-US" altLang="ko-KR" sz="3600" dirty="0">
                <a:latin typeface="Avenir Next" panose="020B0503020202020204"/>
                <a:cs typeface="Arial" pitchFamily="34" charset="0"/>
              </a:rPr>
              <a:t> melalui </a:t>
            </a:r>
            <a:r>
              <a:rPr lang="en-US" altLang="ko-KR" sz="3600" dirty="0" err="1">
                <a:latin typeface="Avenir Next" panose="020B0503020202020204"/>
                <a:cs typeface="Arial" pitchFamily="34" charset="0"/>
              </a:rPr>
              <a:t>undang-undang</a:t>
            </a:r>
            <a:r>
              <a:rPr lang="en-US" altLang="ko-KR" sz="3600" dirty="0">
                <a:latin typeface="Avenir Next" panose="020B0503020202020204"/>
                <a:cs typeface="Arial" pitchFamily="34" charset="0"/>
              </a:rPr>
              <a:t>;</a:t>
            </a:r>
          </a:p>
        </p:txBody>
      </p:sp>
      <p:sp>
        <p:nvSpPr>
          <p:cNvPr id="8" name="AutoShape 8">
            <a:extLst>
              <a:ext uri="{FF2B5EF4-FFF2-40B4-BE49-F238E27FC236}">
                <a16:creationId xmlns:a16="http://schemas.microsoft.com/office/drawing/2014/main" id="{F55D6704-43F2-FD3C-9B57-49FA0453F1B1}"/>
              </a:ext>
            </a:extLst>
          </p:cNvPr>
          <p:cNvSpPr/>
          <p:nvPr/>
        </p:nvSpPr>
        <p:spPr>
          <a:xfrm>
            <a:off x="3730903" y="747330"/>
            <a:ext cx="10817098" cy="2469466"/>
          </a:xfrm>
          <a:prstGeom prst="rect">
            <a:avLst/>
          </a:prstGeom>
          <a:solidFill>
            <a:schemeClr val="tx1">
              <a:alpha val="90000"/>
            </a:schemeClr>
          </a:solidFill>
        </p:spPr>
      </p:sp>
      <p:sp>
        <p:nvSpPr>
          <p:cNvPr id="2" name="TextBox 1">
            <a:extLst>
              <a:ext uri="{FF2B5EF4-FFF2-40B4-BE49-F238E27FC236}">
                <a16:creationId xmlns:a16="http://schemas.microsoft.com/office/drawing/2014/main" id="{7EE61C26-F3D6-0119-33F2-CB36C3F99F15}"/>
              </a:ext>
            </a:extLst>
          </p:cNvPr>
          <p:cNvSpPr txBox="1"/>
          <p:nvPr/>
        </p:nvSpPr>
        <p:spPr>
          <a:xfrm>
            <a:off x="5486400" y="1104900"/>
            <a:ext cx="7511292" cy="1754326"/>
          </a:xfrm>
          <a:prstGeom prst="rect">
            <a:avLst/>
          </a:prstGeom>
          <a:noFill/>
        </p:spPr>
        <p:txBody>
          <a:bodyPr wrap="square" rtlCol="0">
            <a:spAutoFit/>
          </a:bodyPr>
          <a:lstStyle/>
          <a:p>
            <a:pPr algn="ctr"/>
            <a:r>
              <a:rPr lang="en-US" altLang="ko-KR" sz="3600" b="1" dirty="0" err="1">
                <a:solidFill>
                  <a:schemeClr val="bg1"/>
                </a:solidFill>
                <a:latin typeface="Avenir Next" panose="020B0503020202020204"/>
                <a:cs typeface="Arial" pitchFamily="34" charset="0"/>
              </a:rPr>
              <a:t>Mengapa</a:t>
            </a:r>
            <a:r>
              <a:rPr lang="en-US" altLang="ko-KR" sz="3600" b="1" dirty="0">
                <a:solidFill>
                  <a:schemeClr val="bg1"/>
                </a:solidFill>
                <a:latin typeface="Avenir Next" panose="020B0503020202020204"/>
                <a:cs typeface="Arial" pitchFamily="34" charset="0"/>
              </a:rPr>
              <a:t> </a:t>
            </a:r>
            <a:r>
              <a:rPr lang="en-US" altLang="ko-KR" sz="3600" b="1" dirty="0" err="1">
                <a:solidFill>
                  <a:schemeClr val="bg1"/>
                </a:solidFill>
                <a:latin typeface="Avenir Next" panose="020B0503020202020204"/>
                <a:cs typeface="Arial" pitchFamily="34" charset="0"/>
              </a:rPr>
              <a:t>Pengadaan</a:t>
            </a:r>
            <a:r>
              <a:rPr lang="en-US" altLang="ko-KR" sz="3600" b="1" dirty="0">
                <a:solidFill>
                  <a:schemeClr val="bg1"/>
                </a:solidFill>
                <a:latin typeface="Avenir Next" panose="020B0503020202020204"/>
                <a:cs typeface="Arial" pitchFamily="34" charset="0"/>
              </a:rPr>
              <a:t> </a:t>
            </a:r>
            <a:r>
              <a:rPr lang="en-US" altLang="ko-KR" sz="3600" b="1" dirty="0" err="1">
                <a:solidFill>
                  <a:schemeClr val="bg1"/>
                </a:solidFill>
                <a:latin typeface="Avenir Next" panose="020B0503020202020204"/>
                <a:cs typeface="Arial" pitchFamily="34" charset="0"/>
              </a:rPr>
              <a:t>Barang</a:t>
            </a:r>
            <a:r>
              <a:rPr lang="en-US" altLang="ko-KR" sz="3600" b="1" dirty="0">
                <a:solidFill>
                  <a:schemeClr val="bg1"/>
                </a:solidFill>
                <a:latin typeface="Avenir Next" panose="020B0503020202020204"/>
                <a:cs typeface="Arial" pitchFamily="34" charset="0"/>
              </a:rPr>
              <a:t> dan Jasa </a:t>
            </a:r>
            <a:r>
              <a:rPr lang="en-US" altLang="ko-KR" sz="3600" b="1" dirty="0" err="1">
                <a:solidFill>
                  <a:schemeClr val="bg1"/>
                </a:solidFill>
                <a:latin typeface="Avenir Next" panose="020B0503020202020204"/>
                <a:cs typeface="Arial" pitchFamily="34" charset="0"/>
              </a:rPr>
              <a:t>Seharusnya</a:t>
            </a:r>
            <a:r>
              <a:rPr lang="en-US" altLang="ko-KR" sz="3600" b="1" dirty="0">
                <a:solidFill>
                  <a:schemeClr val="bg1"/>
                </a:solidFill>
                <a:latin typeface="Avenir Next" panose="020B0503020202020204"/>
                <a:cs typeface="Arial" pitchFamily="34" charset="0"/>
              </a:rPr>
              <a:t> </a:t>
            </a:r>
            <a:r>
              <a:rPr lang="en-US" altLang="ko-KR" sz="3600" b="1" dirty="0" err="1">
                <a:solidFill>
                  <a:schemeClr val="bg1"/>
                </a:solidFill>
                <a:latin typeface="Avenir Next" panose="020B0503020202020204"/>
                <a:cs typeface="Arial" pitchFamily="34" charset="0"/>
              </a:rPr>
              <a:t>diatur</a:t>
            </a:r>
            <a:r>
              <a:rPr lang="en-US" altLang="ko-KR" sz="3600" b="1" dirty="0">
                <a:solidFill>
                  <a:schemeClr val="bg1"/>
                </a:solidFill>
                <a:latin typeface="Avenir Next" panose="020B0503020202020204"/>
                <a:cs typeface="Arial" pitchFamily="34" charset="0"/>
              </a:rPr>
              <a:t> </a:t>
            </a:r>
            <a:r>
              <a:rPr lang="en-US" altLang="ko-KR" sz="3600" b="1" dirty="0" err="1">
                <a:solidFill>
                  <a:schemeClr val="bg1"/>
                </a:solidFill>
                <a:latin typeface="Avenir Next" panose="020B0503020202020204"/>
                <a:cs typeface="Arial" pitchFamily="34" charset="0"/>
              </a:rPr>
              <a:t>Dalam</a:t>
            </a:r>
            <a:r>
              <a:rPr lang="en-US" altLang="ko-KR" sz="3600" b="1" dirty="0">
                <a:solidFill>
                  <a:schemeClr val="bg1"/>
                </a:solidFill>
                <a:latin typeface="Avenir Next" panose="020B0503020202020204"/>
                <a:cs typeface="Arial" pitchFamily="34" charset="0"/>
              </a:rPr>
              <a:t> </a:t>
            </a:r>
            <a:r>
              <a:rPr lang="en-US" altLang="ko-KR" sz="3600" b="1" dirty="0" err="1">
                <a:solidFill>
                  <a:schemeClr val="bg1"/>
                </a:solidFill>
                <a:latin typeface="Avenir Next" panose="020B0503020202020204"/>
                <a:cs typeface="Arial" pitchFamily="34" charset="0"/>
              </a:rPr>
              <a:t>Produk</a:t>
            </a:r>
            <a:r>
              <a:rPr lang="en-US" altLang="ko-KR" sz="3600" b="1" dirty="0">
                <a:solidFill>
                  <a:schemeClr val="bg1"/>
                </a:solidFill>
                <a:latin typeface="Avenir Next" panose="020B0503020202020204"/>
                <a:cs typeface="Arial" pitchFamily="34" charset="0"/>
              </a:rPr>
              <a:t> Hukum </a:t>
            </a:r>
            <a:r>
              <a:rPr lang="en-US" altLang="ko-KR" sz="3600" b="1" dirty="0" err="1">
                <a:solidFill>
                  <a:schemeClr val="bg1"/>
                </a:solidFill>
                <a:latin typeface="Avenir Next" panose="020B0503020202020204"/>
                <a:cs typeface="Arial" pitchFamily="34" charset="0"/>
              </a:rPr>
              <a:t>Undang-Undang</a:t>
            </a:r>
            <a:r>
              <a:rPr lang="en-US" altLang="ko-KR" sz="3600" b="1" dirty="0">
                <a:solidFill>
                  <a:schemeClr val="bg1"/>
                </a:solidFill>
                <a:latin typeface="Avenir Next" panose="020B0503020202020204"/>
                <a:cs typeface="Arial" pitchFamily="34" charset="0"/>
              </a:rPr>
              <a:t>?</a:t>
            </a:r>
          </a:p>
        </p:txBody>
      </p:sp>
      <p:sp>
        <p:nvSpPr>
          <p:cNvPr id="3" name="Footer Placeholder 3">
            <a:extLst>
              <a:ext uri="{FF2B5EF4-FFF2-40B4-BE49-F238E27FC236}">
                <a16:creationId xmlns:a16="http://schemas.microsoft.com/office/drawing/2014/main" id="{9D9350E7-015A-9679-9FAD-344149CD055B}"/>
              </a:ext>
            </a:extLst>
          </p:cNvPr>
          <p:cNvSpPr txBox="1">
            <a:spLocks/>
          </p:cNvSpPr>
          <p:nvPr/>
        </p:nvSpPr>
        <p:spPr>
          <a:xfrm>
            <a:off x="7001301" y="9744501"/>
            <a:ext cx="4276302" cy="542501"/>
          </a:xfrm>
          <a:prstGeom prst="rect">
            <a:avLst/>
          </a:prstGeom>
        </p:spPr>
        <p:txBody>
          <a:bodyPr vert="horz" lIns="91440" tIns="45720" rIns="91440" bIns="45720" rtlCol="0" anchor="ctr">
            <a:norm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490">
              <a:spcAft>
                <a:spcPts val="600"/>
              </a:spcAft>
              <a:defRPr/>
            </a:pPr>
            <a:r>
              <a:rPr lang="en-US" sz="1500">
                <a:solidFill>
                  <a:schemeClr val="tx1"/>
                </a:solidFill>
              </a:rPr>
              <a:t>denny@integritylawfirm.id</a:t>
            </a:r>
            <a:endParaRPr lang="en-US" sz="1500" dirty="0">
              <a:solidFill>
                <a:schemeClr val="tx1"/>
              </a:solidFill>
            </a:endParaRPr>
          </a:p>
        </p:txBody>
      </p:sp>
    </p:spTree>
    <p:extLst>
      <p:ext uri="{BB962C8B-B14F-4D97-AF65-F5344CB8AC3E}">
        <p14:creationId xmlns:p14="http://schemas.microsoft.com/office/powerpoint/2010/main" val="4082448525"/>
      </p:ext>
    </p:extLst>
  </p:cSld>
  <p:clrMapOvr>
    <a:masterClrMapping/>
  </p:clrMapOvr>
  <mc:AlternateContent xmlns:mc="http://schemas.openxmlformats.org/markup-compatibility/2006" xmlns:p14="http://schemas.microsoft.com/office/powerpoint/2010/main">
    <mc:Choice Requires="p14">
      <p:transition spd="slow">
        <p14:gallery dir="l"/>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1265C67E-A721-4E46-958F-427F4DCCAB3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5400000">
            <a:off x="3995858" y="-3986705"/>
            <a:ext cx="10296287" cy="18288003"/>
          </a:xfrm>
          <a:prstGeom prst="rect">
            <a:avLst/>
          </a:prstGeom>
        </p:spPr>
      </p:pic>
      <p:sp>
        <p:nvSpPr>
          <p:cNvPr id="4" name="Slide Number Placeholder 15">
            <a:extLst>
              <a:ext uri="{FF2B5EF4-FFF2-40B4-BE49-F238E27FC236}">
                <a16:creationId xmlns:a16="http://schemas.microsoft.com/office/drawing/2014/main" id="{2AD1A7FA-3FBF-4F86-954E-58C168D44E2D}"/>
              </a:ext>
            </a:extLst>
          </p:cNvPr>
          <p:cNvSpPr txBox="1">
            <a:spLocks/>
          </p:cNvSpPr>
          <p:nvPr/>
        </p:nvSpPr>
        <p:spPr>
          <a:xfrm>
            <a:off x="17537837" y="9627833"/>
            <a:ext cx="497315" cy="339402"/>
          </a:xfrm>
          <a:prstGeom prst="callout1">
            <a:avLst>
              <a:gd name="adj1" fmla="val 48702"/>
              <a:gd name="adj2" fmla="val 84708"/>
              <a:gd name="adj3" fmla="val 48210"/>
              <a:gd name="adj4" fmla="val 162974"/>
            </a:avLst>
          </a:prstGeom>
          <a:ln w="38100">
            <a:solidFill>
              <a:schemeClr val="tx1"/>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B42DF2D7-30B4-D046-BCCB-386CF9A49E74}" type="slidenum">
              <a:rPr lang="en-US" sz="1601" b="1"/>
              <a:pPr algn="ctr"/>
              <a:t>11</a:t>
            </a:fld>
            <a:endParaRPr lang="en-US" sz="1601" b="1" dirty="0"/>
          </a:p>
        </p:txBody>
      </p:sp>
      <p:pic>
        <p:nvPicPr>
          <p:cNvPr id="13" name="Picture 12">
            <a:extLst>
              <a:ext uri="{FF2B5EF4-FFF2-40B4-BE49-F238E27FC236}">
                <a16:creationId xmlns:a16="http://schemas.microsoft.com/office/drawing/2014/main" id="{87350C73-FF09-2944-B324-24B9A90AA74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6620564" y="59224"/>
            <a:ext cx="1597233" cy="1595351"/>
          </a:xfrm>
          <a:prstGeom prst="rect">
            <a:avLst/>
          </a:prstGeom>
        </p:spPr>
      </p:pic>
      <p:grpSp>
        <p:nvGrpSpPr>
          <p:cNvPr id="6" name="Group 5">
            <a:extLst>
              <a:ext uri="{FF2B5EF4-FFF2-40B4-BE49-F238E27FC236}">
                <a16:creationId xmlns:a16="http://schemas.microsoft.com/office/drawing/2014/main" id="{D0C56867-AF19-6948-9F4C-A363462E52C5}"/>
              </a:ext>
            </a:extLst>
          </p:cNvPr>
          <p:cNvGrpSpPr/>
          <p:nvPr/>
        </p:nvGrpSpPr>
        <p:grpSpPr>
          <a:xfrm>
            <a:off x="-70210" y="475673"/>
            <a:ext cx="10807184" cy="1595352"/>
            <a:chOff x="-14517" y="121198"/>
            <a:chExt cx="5751929" cy="1063568"/>
          </a:xfrm>
        </p:grpSpPr>
        <p:sp>
          <p:nvSpPr>
            <p:cNvPr id="14" name="AutoShape 8">
              <a:extLst>
                <a:ext uri="{FF2B5EF4-FFF2-40B4-BE49-F238E27FC236}">
                  <a16:creationId xmlns:a16="http://schemas.microsoft.com/office/drawing/2014/main" id="{3DB58DFF-8015-9643-8630-2C1557C9660E}"/>
                </a:ext>
              </a:extLst>
            </p:cNvPr>
            <p:cNvSpPr/>
            <p:nvPr/>
          </p:nvSpPr>
          <p:spPr>
            <a:xfrm>
              <a:off x="-14516" y="121198"/>
              <a:ext cx="5751928" cy="1063568"/>
            </a:xfrm>
            <a:prstGeom prst="rect">
              <a:avLst/>
            </a:prstGeom>
            <a:solidFill>
              <a:srgbClr val="640505">
                <a:alpha val="90000"/>
              </a:srgbClr>
            </a:solidFill>
          </p:spPr>
        </p:sp>
        <p:sp>
          <p:nvSpPr>
            <p:cNvPr id="12" name="TextBox 9">
              <a:extLst>
                <a:ext uri="{FF2B5EF4-FFF2-40B4-BE49-F238E27FC236}">
                  <a16:creationId xmlns:a16="http://schemas.microsoft.com/office/drawing/2014/main" id="{3911EDA2-6225-CA4A-B39E-05F5F57C9477}"/>
                </a:ext>
              </a:extLst>
            </p:cNvPr>
            <p:cNvSpPr txBox="1"/>
            <p:nvPr/>
          </p:nvSpPr>
          <p:spPr>
            <a:xfrm>
              <a:off x="-14517" y="229513"/>
              <a:ext cx="5751929" cy="820737"/>
            </a:xfrm>
            <a:prstGeom prst="rect">
              <a:avLst/>
            </a:prstGeom>
          </p:spPr>
          <p:txBody>
            <a:bodyPr wrap="square" lIns="0" tIns="0" rIns="0" bIns="0" rtlCol="0" anchor="t">
              <a:spAutoFit/>
            </a:bodyPr>
            <a:lstStyle/>
            <a:p>
              <a:pPr algn="ctr">
                <a:defRPr/>
              </a:pPr>
              <a:r>
                <a:rPr lang="en-US" sz="4800" b="1" dirty="0" err="1">
                  <a:solidFill>
                    <a:schemeClr val="bg1"/>
                  </a:solidFill>
                  <a:latin typeface="Avenir Next" panose="020B0503020202020204" pitchFamily="34" charset="0"/>
                  <a:cs typeface="Arial" panose="020B0604020202020204" pitchFamily="34" charset="0"/>
                </a:rPr>
                <a:t>Materi</a:t>
              </a:r>
              <a:r>
                <a:rPr lang="en-US" sz="4800" b="1" dirty="0">
                  <a:solidFill>
                    <a:schemeClr val="bg1"/>
                  </a:solidFill>
                  <a:latin typeface="Avenir Next" panose="020B0503020202020204" pitchFamily="34" charset="0"/>
                  <a:cs typeface="Arial" panose="020B0604020202020204" pitchFamily="34" charset="0"/>
                </a:rPr>
                <a:t> </a:t>
              </a:r>
              <a:r>
                <a:rPr lang="en-US" sz="4800" b="1" dirty="0" err="1">
                  <a:solidFill>
                    <a:schemeClr val="bg1"/>
                  </a:solidFill>
                  <a:latin typeface="Avenir Next" panose="020B0503020202020204" pitchFamily="34" charset="0"/>
                  <a:cs typeface="Arial" panose="020B0604020202020204" pitchFamily="34" charset="0"/>
                </a:rPr>
                <a:t>Muatan</a:t>
              </a:r>
              <a:r>
                <a:rPr lang="en-US" sz="4800" b="1" dirty="0">
                  <a:solidFill>
                    <a:schemeClr val="bg1"/>
                  </a:solidFill>
                  <a:latin typeface="Avenir Next" panose="020B0503020202020204" pitchFamily="34" charset="0"/>
                  <a:cs typeface="Arial" panose="020B0604020202020204" pitchFamily="34" charset="0"/>
                </a:rPr>
                <a:t> </a:t>
              </a:r>
              <a:r>
                <a:rPr lang="en-US" sz="4800" b="1" dirty="0" err="1">
                  <a:solidFill>
                    <a:schemeClr val="bg1"/>
                  </a:solidFill>
                  <a:latin typeface="Avenir Next" panose="020B0503020202020204" pitchFamily="34" charset="0"/>
                  <a:cs typeface="Arial" panose="020B0604020202020204" pitchFamily="34" charset="0"/>
                </a:rPr>
                <a:t>Undang-Undang</a:t>
              </a:r>
              <a:endParaRPr lang="en-US" sz="4800" b="1" dirty="0">
                <a:solidFill>
                  <a:schemeClr val="bg1"/>
                </a:solidFill>
                <a:latin typeface="Avenir Next" panose="020B0503020202020204" pitchFamily="34" charset="0"/>
                <a:cs typeface="Arial" panose="020B0604020202020204" pitchFamily="34" charset="0"/>
              </a:endParaRPr>
            </a:p>
            <a:p>
              <a:pPr algn="ctr">
                <a:defRPr/>
              </a:pPr>
              <a:r>
                <a:rPr lang="en-US" sz="3200" b="1" dirty="0" err="1">
                  <a:solidFill>
                    <a:schemeClr val="bg1"/>
                  </a:solidFill>
                  <a:latin typeface="Avenir Next" panose="020B0503020202020204" pitchFamily="34" charset="0"/>
                  <a:cs typeface="Arial" panose="020B0604020202020204" pitchFamily="34" charset="0"/>
                </a:rPr>
                <a:t>Pasal</a:t>
              </a:r>
              <a:r>
                <a:rPr lang="en-US" sz="3200" b="1" dirty="0">
                  <a:solidFill>
                    <a:schemeClr val="bg1"/>
                  </a:solidFill>
                  <a:latin typeface="Avenir Next" panose="020B0503020202020204" pitchFamily="34" charset="0"/>
                  <a:cs typeface="Arial" panose="020B0604020202020204" pitchFamily="34" charset="0"/>
                </a:rPr>
                <a:t> 10 </a:t>
              </a:r>
              <a:r>
                <a:rPr lang="en-US" sz="3200" b="1" dirty="0" err="1">
                  <a:solidFill>
                    <a:schemeClr val="bg1"/>
                  </a:solidFill>
                  <a:latin typeface="Avenir Next" panose="020B0503020202020204" pitchFamily="34" charset="0"/>
                  <a:cs typeface="Arial" panose="020B0604020202020204" pitchFamily="34" charset="0"/>
                </a:rPr>
                <a:t>ayat</a:t>
              </a:r>
              <a:r>
                <a:rPr lang="en-US" sz="3200" b="1" dirty="0">
                  <a:solidFill>
                    <a:schemeClr val="bg1"/>
                  </a:solidFill>
                  <a:latin typeface="Avenir Next" panose="020B0503020202020204" pitchFamily="34" charset="0"/>
                  <a:cs typeface="Arial" panose="020B0604020202020204" pitchFamily="34" charset="0"/>
                </a:rPr>
                <a:t> (1) UU 12/2011</a:t>
              </a:r>
            </a:p>
          </p:txBody>
        </p:sp>
      </p:grpSp>
      <p:sp>
        <p:nvSpPr>
          <p:cNvPr id="17" name="TextBox 16">
            <a:extLst>
              <a:ext uri="{FF2B5EF4-FFF2-40B4-BE49-F238E27FC236}">
                <a16:creationId xmlns:a16="http://schemas.microsoft.com/office/drawing/2014/main" id="{91C1D33E-CCB8-7E46-A295-0095CB7D64F2}"/>
              </a:ext>
            </a:extLst>
          </p:cNvPr>
          <p:cNvSpPr txBox="1"/>
          <p:nvPr/>
        </p:nvSpPr>
        <p:spPr>
          <a:xfrm>
            <a:off x="7184883" y="2580523"/>
            <a:ext cx="10668000" cy="6186309"/>
          </a:xfrm>
          <a:prstGeom prst="rect">
            <a:avLst/>
          </a:prstGeom>
          <a:noFill/>
        </p:spPr>
        <p:txBody>
          <a:bodyPr wrap="square" rtlCol="0">
            <a:spAutoFit/>
          </a:bodyPr>
          <a:lstStyle/>
          <a:p>
            <a:r>
              <a:rPr lang="en-US" altLang="ko-KR" sz="3600" dirty="0" err="1">
                <a:latin typeface="Avenir Next" panose="020B0503020202020204"/>
                <a:cs typeface="Arial" pitchFamily="34" charset="0"/>
              </a:rPr>
              <a:t>Materi</a:t>
            </a:r>
            <a:r>
              <a:rPr lang="en-US" altLang="ko-KR" sz="3600" dirty="0">
                <a:latin typeface="Avenir Next" panose="020B0503020202020204"/>
                <a:cs typeface="Arial" pitchFamily="34" charset="0"/>
              </a:rPr>
              <a:t> </a:t>
            </a:r>
            <a:r>
              <a:rPr lang="en-US" altLang="ko-KR" sz="3600" dirty="0" err="1">
                <a:latin typeface="Avenir Next" panose="020B0503020202020204"/>
                <a:cs typeface="Arial" pitchFamily="34" charset="0"/>
              </a:rPr>
              <a:t>muatan</a:t>
            </a:r>
            <a:r>
              <a:rPr lang="en-US" altLang="ko-KR" sz="3600" dirty="0">
                <a:latin typeface="Avenir Next" panose="020B0503020202020204"/>
                <a:cs typeface="Arial" pitchFamily="34" charset="0"/>
              </a:rPr>
              <a:t> yang </a:t>
            </a:r>
            <a:r>
              <a:rPr lang="en-US" altLang="ko-KR" sz="3600" dirty="0" err="1">
                <a:latin typeface="Avenir Next" panose="020B0503020202020204"/>
                <a:cs typeface="Arial" pitchFamily="34" charset="0"/>
              </a:rPr>
              <a:t>harus</a:t>
            </a:r>
            <a:r>
              <a:rPr lang="en-US" altLang="ko-KR" sz="3600" dirty="0">
                <a:latin typeface="Avenir Next" panose="020B0503020202020204"/>
                <a:cs typeface="Arial" pitchFamily="34" charset="0"/>
              </a:rPr>
              <a:t> </a:t>
            </a:r>
            <a:r>
              <a:rPr lang="en-US" altLang="ko-KR" sz="3600" dirty="0" err="1">
                <a:latin typeface="Avenir Next" panose="020B0503020202020204"/>
                <a:cs typeface="Arial" pitchFamily="34" charset="0"/>
              </a:rPr>
              <a:t>diatur</a:t>
            </a:r>
            <a:r>
              <a:rPr lang="en-US" altLang="ko-KR" sz="3600" dirty="0">
                <a:latin typeface="Avenir Next" panose="020B0503020202020204"/>
                <a:cs typeface="Arial" pitchFamily="34" charset="0"/>
              </a:rPr>
              <a:t> dengan </a:t>
            </a:r>
            <a:r>
              <a:rPr lang="en-US" altLang="ko-KR" sz="3600" dirty="0" err="1">
                <a:latin typeface="Avenir Next" panose="020B0503020202020204"/>
                <a:cs typeface="Arial" pitchFamily="34" charset="0"/>
              </a:rPr>
              <a:t>Undang-Undang</a:t>
            </a:r>
            <a:r>
              <a:rPr lang="en-US" altLang="ko-KR" sz="3600" dirty="0">
                <a:latin typeface="Avenir Next" panose="020B0503020202020204"/>
                <a:cs typeface="Arial" pitchFamily="34" charset="0"/>
              </a:rPr>
              <a:t> </a:t>
            </a:r>
            <a:r>
              <a:rPr lang="en-US" altLang="ko-KR" sz="3600" dirty="0" err="1">
                <a:latin typeface="Avenir Next" panose="020B0503020202020204"/>
                <a:cs typeface="Arial" pitchFamily="34" charset="0"/>
              </a:rPr>
              <a:t>berisi</a:t>
            </a:r>
            <a:r>
              <a:rPr lang="en-US" altLang="ko-KR" sz="3600" dirty="0">
                <a:latin typeface="Avenir Next" panose="020B0503020202020204"/>
                <a:cs typeface="Arial" pitchFamily="34" charset="0"/>
              </a:rPr>
              <a:t>:</a:t>
            </a:r>
          </a:p>
          <a:p>
            <a:pPr marL="742950" indent="-742950">
              <a:buFont typeface="+mj-lt"/>
              <a:buAutoNum type="arabicPeriod"/>
            </a:pPr>
            <a:r>
              <a:rPr lang="en-US" altLang="ko-KR" sz="3600" dirty="0" err="1">
                <a:latin typeface="Avenir Next" panose="020B0503020202020204"/>
                <a:cs typeface="Arial" pitchFamily="34" charset="0"/>
              </a:rPr>
              <a:t>pengaturan</a:t>
            </a:r>
            <a:r>
              <a:rPr lang="en-US" altLang="ko-KR" sz="3600" dirty="0">
                <a:latin typeface="Avenir Next" panose="020B0503020202020204"/>
                <a:cs typeface="Arial" pitchFamily="34" charset="0"/>
              </a:rPr>
              <a:t> </a:t>
            </a:r>
            <a:r>
              <a:rPr lang="en-US" altLang="ko-KR" sz="3600" dirty="0" err="1">
                <a:latin typeface="Avenir Next" panose="020B0503020202020204"/>
                <a:cs typeface="Arial" pitchFamily="34" charset="0"/>
              </a:rPr>
              <a:t>lebih</a:t>
            </a:r>
            <a:r>
              <a:rPr lang="en-US" altLang="ko-KR" sz="3600" dirty="0">
                <a:latin typeface="Avenir Next" panose="020B0503020202020204"/>
                <a:cs typeface="Arial" pitchFamily="34" charset="0"/>
              </a:rPr>
              <a:t> </a:t>
            </a:r>
            <a:r>
              <a:rPr lang="en-US" altLang="ko-KR" sz="3600" dirty="0" err="1">
                <a:latin typeface="Avenir Next" panose="020B0503020202020204"/>
                <a:cs typeface="Arial" pitchFamily="34" charset="0"/>
              </a:rPr>
              <a:t>lanjut</a:t>
            </a:r>
            <a:r>
              <a:rPr lang="en-US" altLang="ko-KR" sz="3600" dirty="0">
                <a:latin typeface="Avenir Next" panose="020B0503020202020204"/>
                <a:cs typeface="Arial" pitchFamily="34" charset="0"/>
              </a:rPr>
              <a:t> </a:t>
            </a:r>
            <a:r>
              <a:rPr lang="en-US" altLang="ko-KR" sz="3600" dirty="0" err="1">
                <a:latin typeface="Avenir Next" panose="020B0503020202020204"/>
                <a:cs typeface="Arial" pitchFamily="34" charset="0"/>
              </a:rPr>
              <a:t>mengenai</a:t>
            </a:r>
            <a:r>
              <a:rPr lang="en-US" altLang="ko-KR" sz="3600" dirty="0">
                <a:latin typeface="Avenir Next" panose="020B0503020202020204"/>
                <a:cs typeface="Arial" pitchFamily="34" charset="0"/>
              </a:rPr>
              <a:t> ketentuan </a:t>
            </a:r>
            <a:r>
              <a:rPr lang="en-US" altLang="ko-KR" sz="3600" dirty="0" err="1">
                <a:latin typeface="Avenir Next" panose="020B0503020202020204"/>
                <a:cs typeface="Arial" pitchFamily="34" charset="0"/>
              </a:rPr>
              <a:t>Undang-Undang</a:t>
            </a:r>
            <a:r>
              <a:rPr lang="en-US" altLang="ko-KR" sz="3600" dirty="0">
                <a:latin typeface="Avenir Next" panose="020B0503020202020204"/>
                <a:cs typeface="Arial" pitchFamily="34" charset="0"/>
              </a:rPr>
              <a:t> Dasar Negara </a:t>
            </a:r>
            <a:r>
              <a:rPr lang="en-US" altLang="ko-KR" sz="3600" dirty="0" err="1">
                <a:latin typeface="Avenir Next" panose="020B0503020202020204"/>
                <a:cs typeface="Arial" pitchFamily="34" charset="0"/>
              </a:rPr>
              <a:t>Republik</a:t>
            </a:r>
            <a:r>
              <a:rPr lang="en-US" altLang="ko-KR" sz="3600" dirty="0">
                <a:latin typeface="Avenir Next" panose="020B0503020202020204"/>
                <a:cs typeface="Arial" pitchFamily="34" charset="0"/>
              </a:rPr>
              <a:t> Indonesia </a:t>
            </a:r>
            <a:r>
              <a:rPr lang="en-US" altLang="ko-KR" sz="3600" dirty="0" err="1">
                <a:latin typeface="Avenir Next" panose="020B0503020202020204"/>
                <a:cs typeface="Arial" pitchFamily="34" charset="0"/>
              </a:rPr>
              <a:t>Tahun</a:t>
            </a:r>
            <a:r>
              <a:rPr lang="en-US" altLang="ko-KR" sz="3600" dirty="0">
                <a:latin typeface="Avenir Next" panose="020B0503020202020204"/>
                <a:cs typeface="Arial" pitchFamily="34" charset="0"/>
              </a:rPr>
              <a:t> 1945;</a:t>
            </a:r>
          </a:p>
          <a:p>
            <a:pPr marL="742950" indent="-742950">
              <a:buFont typeface="+mj-lt"/>
              <a:buAutoNum type="arabicPeriod"/>
            </a:pPr>
            <a:r>
              <a:rPr lang="en-US" altLang="ko-KR" sz="3600" dirty="0" err="1">
                <a:latin typeface="Avenir Next" panose="020B0503020202020204"/>
                <a:cs typeface="Arial" pitchFamily="34" charset="0"/>
              </a:rPr>
              <a:t>perintah</a:t>
            </a:r>
            <a:r>
              <a:rPr lang="en-US" altLang="ko-KR" sz="3600" dirty="0">
                <a:latin typeface="Avenir Next" panose="020B0503020202020204"/>
                <a:cs typeface="Arial" pitchFamily="34" charset="0"/>
              </a:rPr>
              <a:t> </a:t>
            </a:r>
            <a:r>
              <a:rPr lang="en-US" altLang="ko-KR" sz="3600" dirty="0" err="1">
                <a:latin typeface="Avenir Next" panose="020B0503020202020204"/>
                <a:cs typeface="Arial" pitchFamily="34" charset="0"/>
              </a:rPr>
              <a:t>atau</a:t>
            </a:r>
            <a:r>
              <a:rPr lang="en-US" altLang="ko-KR" sz="3600" dirty="0">
                <a:latin typeface="Avenir Next" panose="020B0503020202020204"/>
                <a:cs typeface="Arial" pitchFamily="34" charset="0"/>
              </a:rPr>
              <a:t> </a:t>
            </a:r>
            <a:r>
              <a:rPr lang="en-US" altLang="ko-KR" sz="3600" dirty="0" err="1">
                <a:latin typeface="Avenir Next" panose="020B0503020202020204"/>
                <a:cs typeface="Arial" pitchFamily="34" charset="0"/>
              </a:rPr>
              <a:t>Undang-Undang</a:t>
            </a:r>
            <a:r>
              <a:rPr lang="en-US" altLang="ko-KR" sz="3600" dirty="0">
                <a:latin typeface="Avenir Next" panose="020B0503020202020204"/>
                <a:cs typeface="Arial" pitchFamily="34" charset="0"/>
              </a:rPr>
              <a:t> untuk </a:t>
            </a:r>
            <a:r>
              <a:rPr lang="en-US" altLang="ko-KR" sz="3600" dirty="0" err="1">
                <a:latin typeface="Avenir Next" panose="020B0503020202020204"/>
                <a:cs typeface="Arial" pitchFamily="34" charset="0"/>
              </a:rPr>
              <a:t>diatur</a:t>
            </a:r>
            <a:r>
              <a:rPr lang="en-US" altLang="ko-KR" sz="3600" dirty="0">
                <a:latin typeface="Avenir Next" panose="020B0503020202020204"/>
                <a:cs typeface="Arial" pitchFamily="34" charset="0"/>
              </a:rPr>
              <a:t> dengan </a:t>
            </a:r>
            <a:r>
              <a:rPr lang="en-US" altLang="ko-KR" sz="3600" dirty="0" err="1">
                <a:latin typeface="Avenir Next" panose="020B0503020202020204"/>
                <a:cs typeface="Arial" pitchFamily="34" charset="0"/>
              </a:rPr>
              <a:t>Undang-Undang</a:t>
            </a:r>
            <a:r>
              <a:rPr lang="en-US" altLang="ko-KR" sz="3600" dirty="0">
                <a:latin typeface="Avenir Next" panose="020B0503020202020204"/>
                <a:cs typeface="Arial" pitchFamily="34" charset="0"/>
              </a:rPr>
              <a:t>;</a:t>
            </a:r>
          </a:p>
          <a:p>
            <a:pPr marL="742950" indent="-742950">
              <a:buFont typeface="+mj-lt"/>
              <a:buAutoNum type="arabicPeriod"/>
            </a:pPr>
            <a:r>
              <a:rPr lang="en-US" altLang="ko-KR" sz="3600" dirty="0" err="1">
                <a:latin typeface="Avenir Next" panose="020B0503020202020204"/>
                <a:cs typeface="Arial" pitchFamily="34" charset="0"/>
              </a:rPr>
              <a:t>pengesahan</a:t>
            </a:r>
            <a:r>
              <a:rPr lang="en-US" altLang="ko-KR" sz="3600" dirty="0">
                <a:latin typeface="Avenir Next" panose="020B0503020202020204"/>
                <a:cs typeface="Arial" pitchFamily="34" charset="0"/>
              </a:rPr>
              <a:t> </a:t>
            </a:r>
            <a:r>
              <a:rPr lang="en-US" altLang="ko-KR" sz="3600" dirty="0" err="1">
                <a:latin typeface="Avenir Next" panose="020B0503020202020204"/>
                <a:cs typeface="Arial" pitchFamily="34" charset="0"/>
              </a:rPr>
              <a:t>perjanjian</a:t>
            </a:r>
            <a:r>
              <a:rPr lang="en-US" altLang="ko-KR" sz="3600" dirty="0">
                <a:latin typeface="Avenir Next" panose="020B0503020202020204"/>
                <a:cs typeface="Arial" pitchFamily="34" charset="0"/>
              </a:rPr>
              <a:t> </a:t>
            </a:r>
            <a:r>
              <a:rPr lang="en-US" altLang="ko-KR" sz="3600" dirty="0" err="1">
                <a:latin typeface="Avenir Next" panose="020B0503020202020204"/>
                <a:cs typeface="Arial" pitchFamily="34" charset="0"/>
              </a:rPr>
              <a:t>internasional</a:t>
            </a:r>
            <a:r>
              <a:rPr lang="en-US" altLang="ko-KR" sz="3600" dirty="0">
                <a:latin typeface="Avenir Next" panose="020B0503020202020204"/>
                <a:cs typeface="Arial" pitchFamily="34" charset="0"/>
              </a:rPr>
              <a:t> </a:t>
            </a:r>
            <a:r>
              <a:rPr lang="en-US" altLang="ko-KR" sz="3600" dirty="0" err="1">
                <a:latin typeface="Avenir Next" panose="020B0503020202020204"/>
                <a:cs typeface="Arial" pitchFamily="34" charset="0"/>
              </a:rPr>
              <a:t>tertentu</a:t>
            </a:r>
            <a:r>
              <a:rPr lang="en-US" altLang="ko-KR" sz="3600" dirty="0">
                <a:latin typeface="Avenir Next" panose="020B0503020202020204"/>
                <a:cs typeface="Arial" pitchFamily="34" charset="0"/>
              </a:rPr>
              <a:t>;</a:t>
            </a:r>
          </a:p>
          <a:p>
            <a:pPr marL="742950" indent="-742950">
              <a:buFont typeface="+mj-lt"/>
              <a:buAutoNum type="arabicPeriod"/>
            </a:pPr>
            <a:r>
              <a:rPr lang="en-US" altLang="ko-KR" sz="3600" dirty="0" err="1">
                <a:latin typeface="Avenir Next" panose="020B0503020202020204"/>
                <a:cs typeface="Arial" pitchFamily="34" charset="0"/>
              </a:rPr>
              <a:t>tindak</a:t>
            </a:r>
            <a:r>
              <a:rPr lang="en-US" altLang="ko-KR" sz="3600" dirty="0">
                <a:latin typeface="Avenir Next" panose="020B0503020202020204"/>
                <a:cs typeface="Arial" pitchFamily="34" charset="0"/>
              </a:rPr>
              <a:t> </a:t>
            </a:r>
            <a:r>
              <a:rPr lang="en-US" altLang="ko-KR" sz="3600" dirty="0" err="1">
                <a:latin typeface="Avenir Next" panose="020B0503020202020204"/>
                <a:cs typeface="Arial" pitchFamily="34" charset="0"/>
              </a:rPr>
              <a:t>lanjut</a:t>
            </a:r>
            <a:r>
              <a:rPr lang="en-US" altLang="ko-KR" sz="3600" dirty="0">
                <a:latin typeface="Avenir Next" panose="020B0503020202020204"/>
                <a:cs typeface="Arial" pitchFamily="34" charset="0"/>
              </a:rPr>
              <a:t> </a:t>
            </a:r>
            <a:r>
              <a:rPr lang="en-US" altLang="ko-KR" sz="3600" dirty="0" err="1">
                <a:latin typeface="Avenir Next" panose="020B0503020202020204"/>
                <a:cs typeface="Arial" pitchFamily="34" charset="0"/>
              </a:rPr>
              <a:t>atas</a:t>
            </a:r>
            <a:r>
              <a:rPr lang="en-US" altLang="ko-KR" sz="3600" dirty="0">
                <a:latin typeface="Avenir Next" panose="020B0503020202020204"/>
                <a:cs typeface="Arial" pitchFamily="34" charset="0"/>
              </a:rPr>
              <a:t> </a:t>
            </a:r>
            <a:r>
              <a:rPr lang="en-US" altLang="ko-KR" sz="3600" dirty="0" err="1">
                <a:latin typeface="Avenir Next" panose="020B0503020202020204"/>
                <a:cs typeface="Arial" pitchFamily="34" charset="0"/>
              </a:rPr>
              <a:t>putusan</a:t>
            </a:r>
            <a:r>
              <a:rPr lang="en-US" altLang="ko-KR" sz="3600" dirty="0">
                <a:latin typeface="Avenir Next" panose="020B0503020202020204"/>
                <a:cs typeface="Arial" pitchFamily="34" charset="0"/>
              </a:rPr>
              <a:t> </a:t>
            </a:r>
            <a:r>
              <a:rPr lang="en-US" altLang="ko-KR" sz="3600" dirty="0" err="1">
                <a:latin typeface="Avenir Next" panose="020B0503020202020204"/>
                <a:cs typeface="Arial" pitchFamily="34" charset="0"/>
              </a:rPr>
              <a:t>Mahkamah</a:t>
            </a:r>
            <a:r>
              <a:rPr lang="en-US" altLang="ko-KR" sz="3600" dirty="0">
                <a:latin typeface="Avenir Next" panose="020B0503020202020204"/>
                <a:cs typeface="Arial" pitchFamily="34" charset="0"/>
              </a:rPr>
              <a:t> </a:t>
            </a:r>
            <a:r>
              <a:rPr lang="en-US" altLang="ko-KR" sz="3600" dirty="0" err="1">
                <a:latin typeface="Avenir Next" panose="020B0503020202020204"/>
                <a:cs typeface="Arial" pitchFamily="34" charset="0"/>
              </a:rPr>
              <a:t>Konstitusi</a:t>
            </a:r>
            <a:r>
              <a:rPr lang="en-US" altLang="ko-KR" sz="3600" dirty="0">
                <a:latin typeface="Avenir Next" panose="020B0503020202020204"/>
                <a:cs typeface="Arial" pitchFamily="34" charset="0"/>
              </a:rPr>
              <a:t>; dan/</a:t>
            </a:r>
            <a:r>
              <a:rPr lang="en-US" altLang="ko-KR" sz="3600" dirty="0" err="1">
                <a:latin typeface="Avenir Next" panose="020B0503020202020204"/>
                <a:cs typeface="Arial" pitchFamily="34" charset="0"/>
              </a:rPr>
              <a:t>atau</a:t>
            </a:r>
            <a:endParaRPr lang="en-US" altLang="ko-KR" sz="3600" dirty="0">
              <a:latin typeface="Avenir Next" panose="020B0503020202020204"/>
              <a:cs typeface="Arial" pitchFamily="34" charset="0"/>
            </a:endParaRPr>
          </a:p>
          <a:p>
            <a:pPr marL="742950" indent="-742950">
              <a:buFont typeface="+mj-lt"/>
              <a:buAutoNum type="arabicPeriod"/>
            </a:pPr>
            <a:r>
              <a:rPr lang="en-US" altLang="ko-KR" sz="3600" dirty="0" err="1">
                <a:latin typeface="Avenir Next" panose="020B0503020202020204"/>
                <a:cs typeface="Arial" pitchFamily="34" charset="0"/>
              </a:rPr>
              <a:t>pemenuhan</a:t>
            </a:r>
            <a:r>
              <a:rPr lang="en-US" altLang="ko-KR" sz="3600" dirty="0">
                <a:latin typeface="Avenir Next" panose="020B0503020202020204"/>
                <a:cs typeface="Arial" pitchFamily="34" charset="0"/>
              </a:rPr>
              <a:t> </a:t>
            </a:r>
            <a:r>
              <a:rPr lang="en-US" altLang="ko-KR" sz="3600" dirty="0" err="1">
                <a:latin typeface="Avenir Next" panose="020B0503020202020204"/>
                <a:cs typeface="Arial" pitchFamily="34" charset="0"/>
              </a:rPr>
              <a:t>kebutuhan</a:t>
            </a:r>
            <a:r>
              <a:rPr lang="en-US" altLang="ko-KR" sz="3600" dirty="0">
                <a:latin typeface="Avenir Next" panose="020B0503020202020204"/>
                <a:cs typeface="Arial" pitchFamily="34" charset="0"/>
              </a:rPr>
              <a:t> </a:t>
            </a:r>
            <a:r>
              <a:rPr lang="en-US" altLang="ko-KR" sz="3600" dirty="0" err="1">
                <a:latin typeface="Avenir Next" panose="020B0503020202020204"/>
                <a:cs typeface="Arial" pitchFamily="34" charset="0"/>
              </a:rPr>
              <a:t>hukum</a:t>
            </a:r>
            <a:r>
              <a:rPr lang="en-US" altLang="ko-KR" sz="3600" dirty="0">
                <a:latin typeface="Avenir Next" panose="020B0503020202020204"/>
                <a:cs typeface="Arial" pitchFamily="34" charset="0"/>
              </a:rPr>
              <a:t> </a:t>
            </a:r>
            <a:r>
              <a:rPr lang="en-US" altLang="ko-KR" sz="3600" dirty="0" err="1">
                <a:latin typeface="Avenir Next" panose="020B0503020202020204"/>
                <a:cs typeface="Arial" pitchFamily="34" charset="0"/>
              </a:rPr>
              <a:t>dalam</a:t>
            </a:r>
            <a:r>
              <a:rPr lang="en-US" altLang="ko-KR" sz="3600" dirty="0">
                <a:latin typeface="Avenir Next" panose="020B0503020202020204"/>
                <a:cs typeface="Arial" pitchFamily="34" charset="0"/>
              </a:rPr>
              <a:t> </a:t>
            </a:r>
            <a:r>
              <a:rPr lang="en-US" altLang="ko-KR" sz="3600" dirty="0" err="1">
                <a:latin typeface="Avenir Next" panose="020B0503020202020204"/>
                <a:cs typeface="Arial" pitchFamily="34" charset="0"/>
              </a:rPr>
              <a:t>masyarakat</a:t>
            </a:r>
            <a:r>
              <a:rPr lang="en-US" altLang="ko-KR" sz="3600" dirty="0">
                <a:latin typeface="Avenir Next" panose="020B0503020202020204"/>
                <a:cs typeface="Arial" pitchFamily="34" charset="0"/>
              </a:rPr>
              <a:t>.</a:t>
            </a:r>
          </a:p>
        </p:txBody>
      </p:sp>
      <p:sp>
        <p:nvSpPr>
          <p:cNvPr id="3" name="Footer Placeholder 3">
            <a:extLst>
              <a:ext uri="{FF2B5EF4-FFF2-40B4-BE49-F238E27FC236}">
                <a16:creationId xmlns:a16="http://schemas.microsoft.com/office/drawing/2014/main" id="{09700E85-F113-63C2-75E2-D845CF980641}"/>
              </a:ext>
            </a:extLst>
          </p:cNvPr>
          <p:cNvSpPr txBox="1">
            <a:spLocks/>
          </p:cNvSpPr>
          <p:nvPr/>
        </p:nvSpPr>
        <p:spPr>
          <a:xfrm>
            <a:off x="7001301" y="9744501"/>
            <a:ext cx="4276302" cy="542501"/>
          </a:xfrm>
          <a:prstGeom prst="rect">
            <a:avLst/>
          </a:prstGeom>
        </p:spPr>
        <p:txBody>
          <a:bodyPr vert="horz" lIns="91440" tIns="45720" rIns="91440" bIns="45720" rtlCol="0" anchor="ctr">
            <a:norm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490">
              <a:spcAft>
                <a:spcPts val="600"/>
              </a:spcAft>
              <a:defRPr/>
            </a:pPr>
            <a:r>
              <a:rPr lang="en-US" sz="1500">
                <a:solidFill>
                  <a:schemeClr val="tx1"/>
                </a:solidFill>
              </a:rPr>
              <a:t>denny@integritylawfirm.id</a:t>
            </a:r>
            <a:endParaRPr lang="en-US" sz="1500" dirty="0">
              <a:solidFill>
                <a:schemeClr val="tx1"/>
              </a:solidFill>
            </a:endParaRPr>
          </a:p>
        </p:txBody>
      </p:sp>
      <p:pic>
        <p:nvPicPr>
          <p:cNvPr id="5" name="Picture 4">
            <a:extLst>
              <a:ext uri="{FF2B5EF4-FFF2-40B4-BE49-F238E27FC236}">
                <a16:creationId xmlns:a16="http://schemas.microsoft.com/office/drawing/2014/main" id="{05725631-FF0E-C65F-6273-768AA23F31AA}"/>
              </a:ext>
            </a:extLst>
          </p:cNvPr>
          <p:cNvPicPr>
            <a:picLocks noChangeAspect="1"/>
          </p:cNvPicPr>
          <p:nvPr/>
        </p:nvPicPr>
        <p:blipFill rotWithShape="1">
          <a:blip r:embed="rId4" cstate="screen">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762000" y="2411639"/>
            <a:ext cx="5606763" cy="6992248"/>
          </a:xfrm>
          <a:prstGeom prst="rect">
            <a:avLst/>
          </a:prstGeom>
        </p:spPr>
      </p:pic>
      <p:sp>
        <p:nvSpPr>
          <p:cNvPr id="8" name="Rectangle 7">
            <a:extLst>
              <a:ext uri="{FF2B5EF4-FFF2-40B4-BE49-F238E27FC236}">
                <a16:creationId xmlns:a16="http://schemas.microsoft.com/office/drawing/2014/main" id="{2F38D14B-D311-8321-3FF9-DD17E51C94FF}"/>
              </a:ext>
            </a:extLst>
          </p:cNvPr>
          <p:cNvSpPr/>
          <p:nvPr/>
        </p:nvSpPr>
        <p:spPr>
          <a:xfrm>
            <a:off x="1341719" y="3023503"/>
            <a:ext cx="5606763" cy="6992248"/>
          </a:xfrm>
          <a:prstGeom prst="rect">
            <a:avLst/>
          </a:pr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endParaRPr lang="en-US" sz="1200" dirty="0">
              <a:solidFill>
                <a:prstClr val="white"/>
              </a:solidFill>
              <a:latin typeface="Calibri"/>
            </a:endParaRPr>
          </a:p>
        </p:txBody>
      </p:sp>
    </p:spTree>
    <p:extLst>
      <p:ext uri="{BB962C8B-B14F-4D97-AF65-F5344CB8AC3E}">
        <p14:creationId xmlns:p14="http://schemas.microsoft.com/office/powerpoint/2010/main" val="2326341571"/>
      </p:ext>
    </p:extLst>
  </p:cSld>
  <p:clrMapOvr>
    <a:masterClrMapping/>
  </p:clrMapOvr>
  <mc:AlternateContent xmlns:mc="http://schemas.openxmlformats.org/markup-compatibility/2006" xmlns:p14="http://schemas.microsoft.com/office/powerpoint/2010/main">
    <mc:Choice Requires="p14">
      <p:transition spd="slow">
        <p14:gallery dir="l"/>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1265C67E-A721-4E46-958F-427F4DCCAB3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5400000">
            <a:off x="3995858" y="-3986705"/>
            <a:ext cx="10296287" cy="18288003"/>
          </a:xfrm>
          <a:prstGeom prst="rect">
            <a:avLst/>
          </a:prstGeom>
        </p:spPr>
      </p:pic>
      <p:sp>
        <p:nvSpPr>
          <p:cNvPr id="4" name="Slide Number Placeholder 15">
            <a:extLst>
              <a:ext uri="{FF2B5EF4-FFF2-40B4-BE49-F238E27FC236}">
                <a16:creationId xmlns:a16="http://schemas.microsoft.com/office/drawing/2014/main" id="{2AD1A7FA-3FBF-4F86-954E-58C168D44E2D}"/>
              </a:ext>
            </a:extLst>
          </p:cNvPr>
          <p:cNvSpPr txBox="1">
            <a:spLocks/>
          </p:cNvSpPr>
          <p:nvPr/>
        </p:nvSpPr>
        <p:spPr>
          <a:xfrm>
            <a:off x="17537837" y="9627833"/>
            <a:ext cx="497315" cy="339402"/>
          </a:xfrm>
          <a:prstGeom prst="callout1">
            <a:avLst>
              <a:gd name="adj1" fmla="val 48702"/>
              <a:gd name="adj2" fmla="val 84708"/>
              <a:gd name="adj3" fmla="val 48210"/>
              <a:gd name="adj4" fmla="val 162974"/>
            </a:avLst>
          </a:prstGeom>
          <a:ln w="38100">
            <a:solidFill>
              <a:schemeClr val="tx1"/>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B42DF2D7-30B4-D046-BCCB-386CF9A49E74}" type="slidenum">
              <a:rPr lang="en-US" sz="1601" b="1"/>
              <a:pPr algn="ctr"/>
              <a:t>12</a:t>
            </a:fld>
            <a:endParaRPr lang="en-US" sz="1601" b="1" dirty="0"/>
          </a:p>
        </p:txBody>
      </p:sp>
      <p:pic>
        <p:nvPicPr>
          <p:cNvPr id="13" name="Picture 12">
            <a:extLst>
              <a:ext uri="{FF2B5EF4-FFF2-40B4-BE49-F238E27FC236}">
                <a16:creationId xmlns:a16="http://schemas.microsoft.com/office/drawing/2014/main" id="{87350C73-FF09-2944-B324-24B9A90AA74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6620564" y="59224"/>
            <a:ext cx="1597233" cy="1595351"/>
          </a:xfrm>
          <a:prstGeom prst="rect">
            <a:avLst/>
          </a:prstGeom>
        </p:spPr>
      </p:pic>
      <p:grpSp>
        <p:nvGrpSpPr>
          <p:cNvPr id="6" name="Group 5">
            <a:extLst>
              <a:ext uri="{FF2B5EF4-FFF2-40B4-BE49-F238E27FC236}">
                <a16:creationId xmlns:a16="http://schemas.microsoft.com/office/drawing/2014/main" id="{D0C56867-AF19-6948-9F4C-A363462E52C5}"/>
              </a:ext>
            </a:extLst>
          </p:cNvPr>
          <p:cNvGrpSpPr/>
          <p:nvPr/>
        </p:nvGrpSpPr>
        <p:grpSpPr>
          <a:xfrm>
            <a:off x="-304799" y="475672"/>
            <a:ext cx="10739308" cy="1941386"/>
            <a:chOff x="-142968" y="121198"/>
            <a:chExt cx="5880380" cy="1068643"/>
          </a:xfrm>
        </p:grpSpPr>
        <p:sp>
          <p:nvSpPr>
            <p:cNvPr id="14" name="AutoShape 8">
              <a:extLst>
                <a:ext uri="{FF2B5EF4-FFF2-40B4-BE49-F238E27FC236}">
                  <a16:creationId xmlns:a16="http://schemas.microsoft.com/office/drawing/2014/main" id="{3DB58DFF-8015-9643-8630-2C1557C9660E}"/>
                </a:ext>
              </a:extLst>
            </p:cNvPr>
            <p:cNvSpPr/>
            <p:nvPr/>
          </p:nvSpPr>
          <p:spPr>
            <a:xfrm>
              <a:off x="-14516" y="121198"/>
              <a:ext cx="5751928" cy="1063568"/>
            </a:xfrm>
            <a:prstGeom prst="rect">
              <a:avLst/>
            </a:prstGeom>
            <a:solidFill>
              <a:srgbClr val="640505">
                <a:alpha val="90000"/>
              </a:srgbClr>
            </a:solidFill>
          </p:spPr>
        </p:sp>
        <p:sp>
          <p:nvSpPr>
            <p:cNvPr id="12" name="TextBox 9">
              <a:extLst>
                <a:ext uri="{FF2B5EF4-FFF2-40B4-BE49-F238E27FC236}">
                  <a16:creationId xmlns:a16="http://schemas.microsoft.com/office/drawing/2014/main" id="{3911EDA2-6225-CA4A-B39E-05F5F57C9477}"/>
                </a:ext>
              </a:extLst>
            </p:cNvPr>
            <p:cNvSpPr txBox="1"/>
            <p:nvPr/>
          </p:nvSpPr>
          <p:spPr>
            <a:xfrm>
              <a:off x="-142968" y="204956"/>
              <a:ext cx="5751929" cy="984885"/>
            </a:xfrm>
            <a:prstGeom prst="rect">
              <a:avLst/>
            </a:prstGeom>
          </p:spPr>
          <p:txBody>
            <a:bodyPr wrap="square" lIns="0" tIns="0" rIns="0" bIns="0" rtlCol="0" anchor="t">
              <a:spAutoFit/>
            </a:bodyPr>
            <a:lstStyle/>
            <a:p>
              <a:pPr algn="ctr">
                <a:defRPr/>
              </a:pPr>
              <a:r>
                <a:rPr lang="en-US" sz="4800" b="1" dirty="0">
                  <a:solidFill>
                    <a:schemeClr val="bg1"/>
                  </a:solidFill>
                  <a:latin typeface="Avenir Next" panose="020B0503020202020204" pitchFamily="34" charset="0"/>
                  <a:cs typeface="Arial" panose="020B0604020202020204" pitchFamily="34" charset="0"/>
                </a:rPr>
                <a:t>Ketentuan </a:t>
              </a:r>
              <a:r>
                <a:rPr lang="en-US" sz="4800" b="1" dirty="0" err="1">
                  <a:solidFill>
                    <a:schemeClr val="bg1"/>
                  </a:solidFill>
                  <a:latin typeface="Avenir Next" panose="020B0503020202020204" pitchFamily="34" charset="0"/>
                  <a:cs typeface="Arial" panose="020B0604020202020204" pitchFamily="34" charset="0"/>
                </a:rPr>
                <a:t>Pidana</a:t>
              </a:r>
              <a:r>
                <a:rPr lang="en-US" sz="4800" b="1" dirty="0">
                  <a:solidFill>
                    <a:schemeClr val="bg1"/>
                  </a:solidFill>
                  <a:latin typeface="Avenir Next" panose="020B0503020202020204" pitchFamily="34" charset="0"/>
                  <a:cs typeface="Arial" panose="020B0604020202020204" pitchFamily="34" charset="0"/>
                </a:rPr>
                <a:t> </a:t>
              </a:r>
              <a:r>
                <a:rPr lang="en-US" sz="4800" b="1" dirty="0" err="1">
                  <a:solidFill>
                    <a:schemeClr val="bg1"/>
                  </a:solidFill>
                  <a:latin typeface="Avenir Next" panose="020B0503020202020204" pitchFamily="34" charset="0"/>
                  <a:cs typeface="Arial" panose="020B0604020202020204" pitchFamily="34" charset="0"/>
                </a:rPr>
                <a:t>dalam</a:t>
              </a:r>
              <a:r>
                <a:rPr lang="en-US" sz="4800" b="1" dirty="0">
                  <a:solidFill>
                    <a:schemeClr val="bg1"/>
                  </a:solidFill>
                  <a:latin typeface="Avenir Next" panose="020B0503020202020204" pitchFamily="34" charset="0"/>
                  <a:cs typeface="Arial" panose="020B0604020202020204" pitchFamily="34" charset="0"/>
                </a:rPr>
                <a:t> </a:t>
              </a:r>
              <a:r>
                <a:rPr lang="en-US" sz="4800" b="1" dirty="0" err="1">
                  <a:solidFill>
                    <a:schemeClr val="bg1"/>
                  </a:solidFill>
                  <a:latin typeface="Avenir Next" panose="020B0503020202020204" pitchFamily="34" charset="0"/>
                  <a:cs typeface="Arial" panose="020B0604020202020204" pitchFamily="34" charset="0"/>
                </a:rPr>
                <a:t>Peraturan</a:t>
              </a:r>
              <a:r>
                <a:rPr lang="en-US" sz="4800" b="1" dirty="0">
                  <a:solidFill>
                    <a:schemeClr val="bg1"/>
                  </a:solidFill>
                  <a:latin typeface="Avenir Next" panose="020B0503020202020204" pitchFamily="34" charset="0"/>
                  <a:cs typeface="Arial" panose="020B0604020202020204" pitchFamily="34" charset="0"/>
                </a:rPr>
                <a:t> </a:t>
              </a:r>
              <a:r>
                <a:rPr lang="en-US" sz="4800" b="1" dirty="0" err="1">
                  <a:solidFill>
                    <a:schemeClr val="bg1"/>
                  </a:solidFill>
                  <a:latin typeface="Avenir Next" panose="020B0503020202020204" pitchFamily="34" charset="0"/>
                  <a:cs typeface="Arial" panose="020B0604020202020204" pitchFamily="34" charset="0"/>
                </a:rPr>
                <a:t>Perundang-undangan</a:t>
              </a:r>
              <a:endParaRPr lang="en-US" sz="4800" b="1" dirty="0">
                <a:solidFill>
                  <a:schemeClr val="bg1"/>
                </a:solidFill>
                <a:latin typeface="Avenir Next" panose="020B0503020202020204" pitchFamily="34" charset="0"/>
                <a:cs typeface="Arial" panose="020B0604020202020204" pitchFamily="34" charset="0"/>
              </a:endParaRPr>
            </a:p>
          </p:txBody>
        </p:sp>
      </p:grpSp>
      <p:sp>
        <p:nvSpPr>
          <p:cNvPr id="17" name="TextBox 16">
            <a:extLst>
              <a:ext uri="{FF2B5EF4-FFF2-40B4-BE49-F238E27FC236}">
                <a16:creationId xmlns:a16="http://schemas.microsoft.com/office/drawing/2014/main" id="{91C1D33E-CCB8-7E46-A295-0095CB7D64F2}"/>
              </a:ext>
            </a:extLst>
          </p:cNvPr>
          <p:cNvSpPr txBox="1"/>
          <p:nvPr/>
        </p:nvSpPr>
        <p:spPr>
          <a:xfrm>
            <a:off x="1524000" y="3911544"/>
            <a:ext cx="9525000" cy="2862322"/>
          </a:xfrm>
          <a:prstGeom prst="rect">
            <a:avLst/>
          </a:prstGeom>
          <a:noFill/>
        </p:spPr>
        <p:txBody>
          <a:bodyPr wrap="square" rtlCol="0">
            <a:spAutoFit/>
          </a:bodyPr>
          <a:lstStyle/>
          <a:p>
            <a:r>
              <a:rPr lang="en-US" altLang="ko-KR" sz="3600" i="1" dirty="0" err="1">
                <a:latin typeface="Avenir Next" panose="020B0503020202020204"/>
                <a:cs typeface="Arial" pitchFamily="34" charset="0"/>
              </a:rPr>
              <a:t>Materi</a:t>
            </a:r>
            <a:r>
              <a:rPr lang="en-US" altLang="ko-KR" sz="3600" i="1" dirty="0">
                <a:latin typeface="Avenir Next" panose="020B0503020202020204"/>
                <a:cs typeface="Arial" pitchFamily="34" charset="0"/>
              </a:rPr>
              <a:t> </a:t>
            </a:r>
            <a:r>
              <a:rPr lang="en-US" altLang="ko-KR" sz="3600" i="1" dirty="0" err="1">
                <a:latin typeface="Avenir Next" panose="020B0503020202020204"/>
                <a:cs typeface="Arial" pitchFamily="34" charset="0"/>
              </a:rPr>
              <a:t>muatan</a:t>
            </a:r>
            <a:r>
              <a:rPr lang="en-US" altLang="ko-KR" sz="3600" i="1" dirty="0">
                <a:latin typeface="Avenir Next" panose="020B0503020202020204"/>
                <a:cs typeface="Arial" pitchFamily="34" charset="0"/>
              </a:rPr>
              <a:t> </a:t>
            </a:r>
            <a:r>
              <a:rPr lang="en-US" altLang="ko-KR" sz="3600" i="1" dirty="0" err="1">
                <a:latin typeface="Avenir Next" panose="020B0503020202020204"/>
                <a:cs typeface="Arial" pitchFamily="34" charset="0"/>
              </a:rPr>
              <a:t>mengenai</a:t>
            </a:r>
            <a:r>
              <a:rPr lang="en-US" altLang="ko-KR" sz="3600" i="1" dirty="0">
                <a:latin typeface="Avenir Next" panose="020B0503020202020204"/>
                <a:cs typeface="Arial" pitchFamily="34" charset="0"/>
              </a:rPr>
              <a:t> ketentuan </a:t>
            </a:r>
            <a:r>
              <a:rPr lang="en-US" altLang="ko-KR" sz="3600" i="1" dirty="0" err="1">
                <a:latin typeface="Avenir Next" panose="020B0503020202020204"/>
                <a:cs typeface="Arial" pitchFamily="34" charset="0"/>
              </a:rPr>
              <a:t>pidana</a:t>
            </a:r>
            <a:r>
              <a:rPr lang="en-US" altLang="ko-KR" sz="3600" i="1" dirty="0">
                <a:latin typeface="Avenir Next" panose="020B0503020202020204"/>
                <a:cs typeface="Arial" pitchFamily="34" charset="0"/>
              </a:rPr>
              <a:t> </a:t>
            </a:r>
            <a:r>
              <a:rPr lang="en-US" altLang="ko-KR" sz="3600" b="1" i="1" dirty="0" err="1">
                <a:latin typeface="Avenir Next" panose="020B0503020202020204"/>
                <a:cs typeface="Arial" pitchFamily="34" charset="0"/>
              </a:rPr>
              <a:t>hanya</a:t>
            </a:r>
            <a:r>
              <a:rPr lang="en-US" altLang="ko-KR" sz="3600" b="1" i="1" dirty="0">
                <a:latin typeface="Avenir Next" panose="020B0503020202020204"/>
                <a:cs typeface="Arial" pitchFamily="34" charset="0"/>
              </a:rPr>
              <a:t> </a:t>
            </a:r>
            <a:r>
              <a:rPr lang="en-US" altLang="ko-KR" sz="3600" b="1" i="1" dirty="0" err="1">
                <a:latin typeface="Avenir Next" panose="020B0503020202020204"/>
                <a:cs typeface="Arial" pitchFamily="34" charset="0"/>
              </a:rPr>
              <a:t>dapat</a:t>
            </a:r>
            <a:r>
              <a:rPr lang="en-US" altLang="ko-KR" sz="3600" b="1" i="1" dirty="0">
                <a:latin typeface="Avenir Next" panose="020B0503020202020204"/>
                <a:cs typeface="Arial" pitchFamily="34" charset="0"/>
              </a:rPr>
              <a:t> </a:t>
            </a:r>
            <a:r>
              <a:rPr lang="en-US" altLang="ko-KR" sz="3600" b="1" i="1" dirty="0" err="1">
                <a:latin typeface="Avenir Next" panose="020B0503020202020204"/>
                <a:cs typeface="Arial" pitchFamily="34" charset="0"/>
              </a:rPr>
              <a:t>dimuat</a:t>
            </a:r>
            <a:r>
              <a:rPr lang="en-US" altLang="ko-KR" sz="3600" i="1" dirty="0">
                <a:latin typeface="Avenir Next" panose="020B0503020202020204"/>
                <a:cs typeface="Arial" pitchFamily="34" charset="0"/>
              </a:rPr>
              <a:t> </a:t>
            </a:r>
            <a:r>
              <a:rPr lang="en-US" altLang="ko-KR" sz="3600" i="1" dirty="0" err="1">
                <a:latin typeface="Avenir Next" panose="020B0503020202020204"/>
                <a:cs typeface="Arial" pitchFamily="34" charset="0"/>
              </a:rPr>
              <a:t>dalam</a:t>
            </a:r>
            <a:r>
              <a:rPr lang="en-US" altLang="ko-KR" sz="3600" i="1" dirty="0">
                <a:latin typeface="Avenir Next" panose="020B0503020202020204"/>
                <a:cs typeface="Arial" pitchFamily="34" charset="0"/>
              </a:rPr>
              <a:t>:</a:t>
            </a:r>
          </a:p>
          <a:p>
            <a:pPr marL="742950" indent="-742950">
              <a:buFont typeface="+mj-lt"/>
              <a:buAutoNum type="alphaLcPeriod"/>
            </a:pPr>
            <a:r>
              <a:rPr lang="en-US" altLang="ko-KR" sz="3600" i="1" dirty="0" err="1">
                <a:latin typeface="Avenir Next" panose="020B0503020202020204"/>
                <a:cs typeface="Arial" pitchFamily="34" charset="0"/>
              </a:rPr>
              <a:t>Undang-Undang</a:t>
            </a:r>
            <a:r>
              <a:rPr lang="en-US" altLang="ko-KR" sz="3600" i="1" dirty="0">
                <a:latin typeface="Avenir Next" panose="020B0503020202020204"/>
                <a:cs typeface="Arial" pitchFamily="34" charset="0"/>
              </a:rPr>
              <a:t>;</a:t>
            </a:r>
          </a:p>
          <a:p>
            <a:pPr marL="742950" indent="-742950">
              <a:buFont typeface="+mj-lt"/>
              <a:buAutoNum type="alphaLcPeriod"/>
            </a:pPr>
            <a:r>
              <a:rPr lang="en-US" altLang="ko-KR" sz="3600" i="1" dirty="0" err="1">
                <a:latin typeface="Avenir Next" panose="020B0503020202020204"/>
                <a:cs typeface="Arial" pitchFamily="34" charset="0"/>
              </a:rPr>
              <a:t>Peraturan</a:t>
            </a:r>
            <a:r>
              <a:rPr lang="en-US" altLang="ko-KR" sz="3600" i="1" dirty="0">
                <a:latin typeface="Avenir Next" panose="020B0503020202020204"/>
                <a:cs typeface="Arial" pitchFamily="34" charset="0"/>
              </a:rPr>
              <a:t> Daerah </a:t>
            </a:r>
            <a:r>
              <a:rPr lang="en-US" altLang="ko-KR" sz="3600" i="1" dirty="0" err="1">
                <a:latin typeface="Avenir Next" panose="020B0503020202020204"/>
                <a:cs typeface="Arial" pitchFamily="34" charset="0"/>
              </a:rPr>
              <a:t>Provinsi</a:t>
            </a:r>
            <a:r>
              <a:rPr lang="en-US" altLang="ko-KR" sz="3600" i="1" dirty="0">
                <a:latin typeface="Avenir Next" panose="020B0503020202020204"/>
                <a:cs typeface="Arial" pitchFamily="34" charset="0"/>
              </a:rPr>
              <a:t>; </a:t>
            </a:r>
            <a:r>
              <a:rPr lang="en-US" altLang="ko-KR" sz="3600" i="1" dirty="0" err="1">
                <a:latin typeface="Avenir Next" panose="020B0503020202020204"/>
                <a:cs typeface="Arial" pitchFamily="34" charset="0"/>
              </a:rPr>
              <a:t>atau</a:t>
            </a:r>
            <a:endParaRPr lang="en-US" altLang="ko-KR" sz="3600" i="1" dirty="0">
              <a:latin typeface="Avenir Next" panose="020B0503020202020204"/>
              <a:cs typeface="Arial" pitchFamily="34" charset="0"/>
            </a:endParaRPr>
          </a:p>
          <a:p>
            <a:pPr marL="742950" indent="-742950">
              <a:buFont typeface="+mj-lt"/>
              <a:buAutoNum type="alphaLcPeriod"/>
            </a:pPr>
            <a:r>
              <a:rPr lang="en-US" altLang="ko-KR" sz="3600" i="1" dirty="0" err="1">
                <a:latin typeface="Avenir Next" panose="020B0503020202020204"/>
                <a:cs typeface="Arial" pitchFamily="34" charset="0"/>
              </a:rPr>
              <a:t>Peraturan</a:t>
            </a:r>
            <a:r>
              <a:rPr lang="en-US" altLang="ko-KR" sz="3600" i="1" dirty="0">
                <a:latin typeface="Avenir Next" panose="020B0503020202020204"/>
                <a:cs typeface="Arial" pitchFamily="34" charset="0"/>
              </a:rPr>
              <a:t> Daerah </a:t>
            </a:r>
            <a:r>
              <a:rPr lang="en-US" altLang="ko-KR" sz="3600" i="1" dirty="0" err="1">
                <a:latin typeface="Avenir Next" panose="020B0503020202020204"/>
                <a:cs typeface="Arial" pitchFamily="34" charset="0"/>
              </a:rPr>
              <a:t>Kabupaten</a:t>
            </a:r>
            <a:r>
              <a:rPr lang="en-US" altLang="ko-KR" sz="3600" i="1" dirty="0">
                <a:latin typeface="Avenir Next" panose="020B0503020202020204"/>
                <a:cs typeface="Arial" pitchFamily="34" charset="0"/>
              </a:rPr>
              <a:t>/Kota</a:t>
            </a:r>
          </a:p>
        </p:txBody>
      </p:sp>
      <p:sp>
        <p:nvSpPr>
          <p:cNvPr id="2" name="TextBox 1">
            <a:extLst>
              <a:ext uri="{FF2B5EF4-FFF2-40B4-BE49-F238E27FC236}">
                <a16:creationId xmlns:a16="http://schemas.microsoft.com/office/drawing/2014/main" id="{7EE61C26-F3D6-0119-33F2-CB36C3F99F15}"/>
              </a:ext>
            </a:extLst>
          </p:cNvPr>
          <p:cNvSpPr txBox="1"/>
          <p:nvPr/>
        </p:nvSpPr>
        <p:spPr>
          <a:xfrm>
            <a:off x="609600" y="3086100"/>
            <a:ext cx="7511292" cy="646331"/>
          </a:xfrm>
          <a:prstGeom prst="rect">
            <a:avLst/>
          </a:prstGeom>
          <a:noFill/>
        </p:spPr>
        <p:txBody>
          <a:bodyPr wrap="square" rtlCol="0">
            <a:spAutoFit/>
          </a:bodyPr>
          <a:lstStyle/>
          <a:p>
            <a:pPr algn="ctr"/>
            <a:r>
              <a:rPr lang="en-US" altLang="ko-KR" sz="3600" b="1" dirty="0" err="1">
                <a:latin typeface="Avenir Next" panose="020B0503020202020204"/>
                <a:cs typeface="Arial" pitchFamily="34" charset="0"/>
              </a:rPr>
              <a:t>Pasal</a:t>
            </a:r>
            <a:r>
              <a:rPr lang="en-US" altLang="ko-KR" sz="3600" b="1" dirty="0">
                <a:latin typeface="Avenir Next" panose="020B0503020202020204"/>
                <a:cs typeface="Arial" pitchFamily="34" charset="0"/>
              </a:rPr>
              <a:t> 15 </a:t>
            </a:r>
            <a:r>
              <a:rPr lang="en-US" altLang="ko-KR" sz="3600" b="1" dirty="0" err="1">
                <a:latin typeface="Avenir Next" panose="020B0503020202020204"/>
                <a:cs typeface="Arial" pitchFamily="34" charset="0"/>
              </a:rPr>
              <a:t>ayat</a:t>
            </a:r>
            <a:r>
              <a:rPr lang="en-US" altLang="ko-KR" sz="3600" b="1" dirty="0">
                <a:latin typeface="Avenir Next" panose="020B0503020202020204"/>
                <a:cs typeface="Arial" pitchFamily="34" charset="0"/>
              </a:rPr>
              <a:t> (1) UU 12/2011 </a:t>
            </a:r>
          </a:p>
        </p:txBody>
      </p:sp>
      <p:sp>
        <p:nvSpPr>
          <p:cNvPr id="3" name="Footer Placeholder 3">
            <a:extLst>
              <a:ext uri="{FF2B5EF4-FFF2-40B4-BE49-F238E27FC236}">
                <a16:creationId xmlns:a16="http://schemas.microsoft.com/office/drawing/2014/main" id="{23919ADF-1280-C7C3-8474-4E9AB888A797}"/>
              </a:ext>
            </a:extLst>
          </p:cNvPr>
          <p:cNvSpPr txBox="1">
            <a:spLocks/>
          </p:cNvSpPr>
          <p:nvPr/>
        </p:nvSpPr>
        <p:spPr>
          <a:xfrm>
            <a:off x="7001301" y="9744501"/>
            <a:ext cx="4276302" cy="542501"/>
          </a:xfrm>
          <a:prstGeom prst="rect">
            <a:avLst/>
          </a:prstGeom>
        </p:spPr>
        <p:txBody>
          <a:bodyPr vert="horz" lIns="91440" tIns="45720" rIns="91440" bIns="45720" rtlCol="0" anchor="ctr">
            <a:norm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490">
              <a:spcAft>
                <a:spcPts val="600"/>
              </a:spcAft>
              <a:defRPr/>
            </a:pPr>
            <a:r>
              <a:rPr lang="en-US" sz="1500">
                <a:solidFill>
                  <a:schemeClr val="tx1"/>
                </a:solidFill>
              </a:rPr>
              <a:t>denny@integritylawfirm.id</a:t>
            </a:r>
            <a:endParaRPr lang="en-US" sz="1500" dirty="0">
              <a:solidFill>
                <a:schemeClr val="tx1"/>
              </a:solidFill>
            </a:endParaRPr>
          </a:p>
        </p:txBody>
      </p:sp>
      <p:pic>
        <p:nvPicPr>
          <p:cNvPr id="7" name="Picture 6">
            <a:extLst>
              <a:ext uri="{FF2B5EF4-FFF2-40B4-BE49-F238E27FC236}">
                <a16:creationId xmlns:a16="http://schemas.microsoft.com/office/drawing/2014/main" id="{57BB9C3F-BCFA-7DB0-75FD-436A998E89C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01850" y="2932972"/>
            <a:ext cx="7566234" cy="4918052"/>
          </a:xfrm>
          <a:prstGeom prst="rect">
            <a:avLst/>
          </a:prstGeom>
        </p:spPr>
      </p:pic>
      <p:sp>
        <p:nvSpPr>
          <p:cNvPr id="9" name="Rectangle 8">
            <a:extLst>
              <a:ext uri="{FF2B5EF4-FFF2-40B4-BE49-F238E27FC236}">
                <a16:creationId xmlns:a16="http://schemas.microsoft.com/office/drawing/2014/main" id="{2851B48E-EBD4-6F4E-B13E-D1B5EBA759AE}"/>
              </a:ext>
            </a:extLst>
          </p:cNvPr>
          <p:cNvSpPr/>
          <p:nvPr/>
        </p:nvSpPr>
        <p:spPr>
          <a:xfrm>
            <a:off x="9957249" y="3499517"/>
            <a:ext cx="7700369" cy="4918052"/>
          </a:xfrm>
          <a:prstGeom prst="rect">
            <a:avLst/>
          </a:pr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endParaRPr lang="en-US" sz="1200" dirty="0">
              <a:solidFill>
                <a:prstClr val="white"/>
              </a:solidFill>
              <a:latin typeface="Calibri"/>
            </a:endParaRPr>
          </a:p>
        </p:txBody>
      </p:sp>
    </p:spTree>
    <p:extLst>
      <p:ext uri="{BB962C8B-B14F-4D97-AF65-F5344CB8AC3E}">
        <p14:creationId xmlns:p14="http://schemas.microsoft.com/office/powerpoint/2010/main" val="1227006094"/>
      </p:ext>
    </p:extLst>
  </p:cSld>
  <p:clrMapOvr>
    <a:masterClrMapping/>
  </p:clrMapOvr>
  <mc:AlternateContent xmlns:mc="http://schemas.openxmlformats.org/markup-compatibility/2006" xmlns:p14="http://schemas.microsoft.com/office/powerpoint/2010/main">
    <mc:Choice Requires="p14">
      <p:transition spd="slow">
        <p14:gallery dir="l"/>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F39B776D-36A9-455A-AF20-307252F0C83C}"/>
              </a:ext>
            </a:extLst>
          </p:cNvPr>
          <p:cNvGrpSpPr/>
          <p:nvPr/>
        </p:nvGrpSpPr>
        <p:grpSpPr>
          <a:xfrm>
            <a:off x="0" y="2452"/>
            <a:ext cx="18288000" cy="10284548"/>
            <a:chOff x="0" y="2453"/>
            <a:chExt cx="18288000" cy="10284547"/>
          </a:xfrm>
        </p:grpSpPr>
        <p:pic>
          <p:nvPicPr>
            <p:cNvPr id="11" name="Picture 3">
              <a:extLst>
                <a:ext uri="{FF2B5EF4-FFF2-40B4-BE49-F238E27FC236}">
                  <a16:creationId xmlns:a16="http://schemas.microsoft.com/office/drawing/2014/main" id="{9F87A3CB-A08C-4A9D-96CF-3FEBEE3991BF}"/>
                </a:ext>
              </a:extLst>
            </p:cNvPr>
            <p:cNvPicPr>
              <a:picLocks noChangeAspect="1"/>
            </p:cNvPicPr>
            <p:nvPr/>
          </p:nvPicPr>
          <p:blipFill>
            <a:blip r:embed="rId2">
              <a:grayscl/>
              <a:extLst>
                <a:ext uri="{28A0092B-C50C-407E-A947-70E740481C1C}">
                  <a14:useLocalDpi xmlns:a14="http://schemas.microsoft.com/office/drawing/2010/main"/>
                </a:ext>
              </a:extLst>
            </a:blip>
            <a:stretch>
              <a:fillRect/>
            </a:stretch>
          </p:blipFill>
          <p:spPr>
            <a:xfrm>
              <a:off x="0" y="2453"/>
              <a:ext cx="18283640" cy="10284547"/>
            </a:xfrm>
            <a:prstGeom prst="rect">
              <a:avLst/>
            </a:prstGeom>
          </p:spPr>
        </p:pic>
        <p:sp>
          <p:nvSpPr>
            <p:cNvPr id="12" name="object 4">
              <a:extLst>
                <a:ext uri="{FF2B5EF4-FFF2-40B4-BE49-F238E27FC236}">
                  <a16:creationId xmlns:a16="http://schemas.microsoft.com/office/drawing/2014/main" id="{42AAAD7D-B7F6-44B0-89A0-4B65DD0244E3}"/>
                </a:ext>
              </a:extLst>
            </p:cNvPr>
            <p:cNvSpPr/>
            <p:nvPr/>
          </p:nvSpPr>
          <p:spPr>
            <a:xfrm>
              <a:off x="4360" y="2454"/>
              <a:ext cx="18283640" cy="10284546"/>
            </a:xfrm>
            <a:custGeom>
              <a:avLst/>
              <a:gdLst/>
              <a:ahLst/>
              <a:cxnLst/>
              <a:rect l="l" t="t" r="r" b="b"/>
              <a:pathLst>
                <a:path w="9429750" h="3884295">
                  <a:moveTo>
                    <a:pt x="0" y="3883960"/>
                  </a:moveTo>
                  <a:lnTo>
                    <a:pt x="9429749" y="3883960"/>
                  </a:lnTo>
                  <a:lnTo>
                    <a:pt x="9429749" y="0"/>
                  </a:lnTo>
                  <a:lnTo>
                    <a:pt x="0" y="0"/>
                  </a:lnTo>
                  <a:lnTo>
                    <a:pt x="0" y="3883960"/>
                  </a:lnTo>
                  <a:close/>
                </a:path>
              </a:pathLst>
            </a:custGeom>
            <a:solidFill>
              <a:schemeClr val="tx1">
                <a:alpha val="74000"/>
              </a:schemeClr>
            </a:solidFill>
          </p:spPr>
          <p:txBody>
            <a:bodyPr wrap="square" lIns="0" tIns="0" rIns="0" bIns="0" rtlCol="0"/>
            <a:lstStyle/>
            <a:p>
              <a:endParaRPr dirty="0">
                <a:solidFill>
                  <a:prstClr val="black"/>
                </a:solidFill>
              </a:endParaRPr>
            </a:p>
          </p:txBody>
        </p:sp>
      </p:grpSp>
      <p:sp>
        <p:nvSpPr>
          <p:cNvPr id="83" name="TextBox 82">
            <a:extLst>
              <a:ext uri="{FF2B5EF4-FFF2-40B4-BE49-F238E27FC236}">
                <a16:creationId xmlns:a16="http://schemas.microsoft.com/office/drawing/2014/main" id="{ADC38F5F-9101-5E42-8E26-27176F404A6C}"/>
              </a:ext>
            </a:extLst>
          </p:cNvPr>
          <p:cNvSpPr txBox="1"/>
          <p:nvPr/>
        </p:nvSpPr>
        <p:spPr>
          <a:xfrm>
            <a:off x="1309480" y="2705100"/>
            <a:ext cx="15664679" cy="4708981"/>
          </a:xfrm>
          <a:prstGeom prst="rect">
            <a:avLst/>
          </a:prstGeom>
          <a:noFill/>
        </p:spPr>
        <p:txBody>
          <a:bodyPr wrap="square" rtlCol="0">
            <a:spAutoFit/>
          </a:bodyPr>
          <a:lstStyle/>
          <a:p>
            <a:pPr algn="ctr"/>
            <a:r>
              <a:rPr lang="en-US" sz="6000" b="1" dirty="0" err="1">
                <a:solidFill>
                  <a:schemeClr val="bg1"/>
                </a:solidFill>
                <a:latin typeface="Avenir Next" panose="020B0503020202020204"/>
              </a:rPr>
              <a:t>Pengaturan</a:t>
            </a:r>
            <a:r>
              <a:rPr lang="en-US" sz="6000" b="1" dirty="0">
                <a:solidFill>
                  <a:schemeClr val="bg1"/>
                </a:solidFill>
                <a:latin typeface="Avenir Next" panose="020B0503020202020204"/>
              </a:rPr>
              <a:t> terkait </a:t>
            </a:r>
            <a:r>
              <a:rPr lang="en-US" sz="6000" b="1" dirty="0" err="1">
                <a:solidFill>
                  <a:schemeClr val="bg1"/>
                </a:solidFill>
                <a:latin typeface="Avenir Next" panose="020B0503020202020204"/>
              </a:rPr>
              <a:t>Pengadaan</a:t>
            </a:r>
            <a:r>
              <a:rPr lang="en-US" sz="6000" b="1" dirty="0">
                <a:solidFill>
                  <a:schemeClr val="bg1"/>
                </a:solidFill>
                <a:latin typeface="Avenir Next" panose="020B0503020202020204"/>
              </a:rPr>
              <a:t> </a:t>
            </a:r>
            <a:r>
              <a:rPr lang="en-US" sz="6000" b="1" dirty="0" err="1">
                <a:solidFill>
                  <a:schemeClr val="bg1"/>
                </a:solidFill>
                <a:latin typeface="Avenir Next" panose="020B0503020202020204"/>
              </a:rPr>
              <a:t>Barang</a:t>
            </a:r>
            <a:r>
              <a:rPr lang="en-US" sz="6000" b="1" dirty="0">
                <a:solidFill>
                  <a:schemeClr val="bg1"/>
                </a:solidFill>
                <a:latin typeface="Avenir Next" panose="020B0503020202020204"/>
              </a:rPr>
              <a:t>/Jasa Publik </a:t>
            </a:r>
            <a:r>
              <a:rPr lang="en-US" sz="6000" b="1" dirty="0" err="1">
                <a:solidFill>
                  <a:srgbClr val="FF0000"/>
                </a:solidFill>
                <a:latin typeface="Avenir Next" panose="020B0503020202020204"/>
              </a:rPr>
              <a:t>seharusnya</a:t>
            </a:r>
            <a:r>
              <a:rPr lang="en-US" sz="6000" b="1" dirty="0">
                <a:solidFill>
                  <a:srgbClr val="FF0000"/>
                </a:solidFill>
                <a:latin typeface="Avenir Next" panose="020B0503020202020204"/>
              </a:rPr>
              <a:t> </a:t>
            </a:r>
            <a:r>
              <a:rPr lang="en-US" sz="6000" b="1" dirty="0" err="1">
                <a:solidFill>
                  <a:srgbClr val="FF0000"/>
                </a:solidFill>
                <a:latin typeface="Avenir Next" panose="020B0503020202020204"/>
              </a:rPr>
              <a:t>merupakan</a:t>
            </a:r>
            <a:r>
              <a:rPr lang="en-US" sz="6000" b="1" dirty="0">
                <a:solidFill>
                  <a:srgbClr val="FF0000"/>
                </a:solidFill>
                <a:latin typeface="Avenir Next" panose="020B0503020202020204"/>
              </a:rPr>
              <a:t> </a:t>
            </a:r>
            <a:r>
              <a:rPr lang="en-US" sz="6000" b="1" dirty="0" err="1">
                <a:solidFill>
                  <a:srgbClr val="FF0000"/>
                </a:solidFill>
                <a:latin typeface="Avenir Next" panose="020B0503020202020204"/>
              </a:rPr>
              <a:t>materi</a:t>
            </a:r>
            <a:r>
              <a:rPr lang="en-US" sz="6000" b="1" dirty="0">
                <a:solidFill>
                  <a:srgbClr val="FF0000"/>
                </a:solidFill>
                <a:latin typeface="Avenir Next" panose="020B0503020202020204"/>
              </a:rPr>
              <a:t> </a:t>
            </a:r>
            <a:r>
              <a:rPr lang="en-US" sz="6000" b="1" dirty="0" err="1">
                <a:solidFill>
                  <a:srgbClr val="FF0000"/>
                </a:solidFill>
                <a:latin typeface="Avenir Next" panose="020B0503020202020204"/>
              </a:rPr>
              <a:t>muatan</a:t>
            </a:r>
            <a:r>
              <a:rPr lang="en-US" sz="6000" b="1" dirty="0">
                <a:solidFill>
                  <a:srgbClr val="FF0000"/>
                </a:solidFill>
                <a:latin typeface="Avenir Next" panose="020B0503020202020204"/>
              </a:rPr>
              <a:t> </a:t>
            </a:r>
            <a:r>
              <a:rPr lang="en-US" sz="6000" b="1" dirty="0" err="1">
                <a:solidFill>
                  <a:srgbClr val="FF0000"/>
                </a:solidFill>
                <a:latin typeface="Avenir Next" panose="020B0503020202020204"/>
              </a:rPr>
              <a:t>undang-undang</a:t>
            </a:r>
            <a:r>
              <a:rPr lang="en-US" sz="6000" b="1" dirty="0">
                <a:solidFill>
                  <a:schemeClr val="bg1"/>
                </a:solidFill>
                <a:latin typeface="Avenir Next" panose="020B0503020202020204"/>
              </a:rPr>
              <a:t>. </a:t>
            </a:r>
            <a:r>
              <a:rPr lang="en-US" sz="6000" b="1" dirty="0" err="1">
                <a:solidFill>
                  <a:schemeClr val="bg1"/>
                </a:solidFill>
                <a:latin typeface="Avenir Next" panose="020B0503020202020204"/>
              </a:rPr>
              <a:t>Kompleksitas</a:t>
            </a:r>
            <a:r>
              <a:rPr lang="en-US" sz="6000" b="1" dirty="0">
                <a:solidFill>
                  <a:schemeClr val="bg1"/>
                </a:solidFill>
                <a:latin typeface="Avenir Next" panose="020B0503020202020204"/>
              </a:rPr>
              <a:t> </a:t>
            </a:r>
            <a:r>
              <a:rPr lang="en-US" sz="6000" b="1" dirty="0" err="1">
                <a:solidFill>
                  <a:schemeClr val="bg1"/>
                </a:solidFill>
                <a:latin typeface="Avenir Next" panose="020B0503020202020204"/>
              </a:rPr>
              <a:t>permasalahan</a:t>
            </a:r>
            <a:r>
              <a:rPr lang="en-US" sz="6000" b="1" dirty="0">
                <a:solidFill>
                  <a:schemeClr val="bg1"/>
                </a:solidFill>
                <a:latin typeface="Avenir Next" panose="020B0503020202020204"/>
              </a:rPr>
              <a:t> </a:t>
            </a:r>
            <a:r>
              <a:rPr lang="en-US" sz="6000" b="1" dirty="0" err="1">
                <a:solidFill>
                  <a:schemeClr val="bg1"/>
                </a:solidFill>
                <a:latin typeface="Avenir Next" panose="020B0503020202020204"/>
              </a:rPr>
              <a:t>Pengadaan</a:t>
            </a:r>
            <a:r>
              <a:rPr lang="en-US" sz="6000" b="1" dirty="0">
                <a:solidFill>
                  <a:schemeClr val="bg1"/>
                </a:solidFill>
                <a:latin typeface="Avenir Next" panose="020B0503020202020204"/>
              </a:rPr>
              <a:t> </a:t>
            </a:r>
            <a:r>
              <a:rPr lang="en-US" sz="6000" b="1" dirty="0" err="1">
                <a:solidFill>
                  <a:schemeClr val="bg1"/>
                </a:solidFill>
                <a:latin typeface="Avenir Next" panose="020B0503020202020204"/>
              </a:rPr>
              <a:t>Barang</a:t>
            </a:r>
            <a:r>
              <a:rPr lang="en-US" sz="6000" b="1" dirty="0">
                <a:solidFill>
                  <a:schemeClr val="bg1"/>
                </a:solidFill>
                <a:latin typeface="Avenir Next" panose="020B0503020202020204"/>
              </a:rPr>
              <a:t>/Jasa Publik </a:t>
            </a:r>
            <a:r>
              <a:rPr lang="en-US" sz="6000" b="1" dirty="0">
                <a:solidFill>
                  <a:srgbClr val="FF0000"/>
                </a:solidFill>
                <a:latin typeface="Avenir Next" panose="020B0503020202020204"/>
              </a:rPr>
              <a:t>tidak </a:t>
            </a:r>
            <a:r>
              <a:rPr lang="en-US" sz="6000" b="1" dirty="0" err="1">
                <a:solidFill>
                  <a:srgbClr val="FF0000"/>
                </a:solidFill>
                <a:latin typeface="Avenir Next" panose="020B0503020202020204"/>
              </a:rPr>
              <a:t>bisa</a:t>
            </a:r>
            <a:r>
              <a:rPr lang="en-US" sz="6000" b="1" dirty="0">
                <a:solidFill>
                  <a:srgbClr val="FF0000"/>
                </a:solidFill>
                <a:latin typeface="Avenir Next" panose="020B0503020202020204"/>
              </a:rPr>
              <a:t> </a:t>
            </a:r>
            <a:r>
              <a:rPr lang="en-US" sz="6000" b="1" dirty="0" err="1">
                <a:solidFill>
                  <a:srgbClr val="FF0000"/>
                </a:solidFill>
                <a:latin typeface="Avenir Next" panose="020B0503020202020204"/>
              </a:rPr>
              <a:t>diatur</a:t>
            </a:r>
            <a:r>
              <a:rPr lang="en-US" sz="6000" b="1" dirty="0">
                <a:solidFill>
                  <a:srgbClr val="FF0000"/>
                </a:solidFill>
                <a:latin typeface="Avenir Next" panose="020B0503020202020204"/>
              </a:rPr>
              <a:t> </a:t>
            </a:r>
            <a:r>
              <a:rPr lang="en-US" sz="6000" b="1" dirty="0" err="1">
                <a:solidFill>
                  <a:srgbClr val="FF0000"/>
                </a:solidFill>
                <a:latin typeface="Avenir Next" panose="020B0503020202020204"/>
              </a:rPr>
              <a:t>hanya</a:t>
            </a:r>
            <a:r>
              <a:rPr lang="en-US" sz="6000" b="1" dirty="0">
                <a:solidFill>
                  <a:srgbClr val="FF0000"/>
                </a:solidFill>
                <a:latin typeface="Avenir Next" panose="020B0503020202020204"/>
              </a:rPr>
              <a:t> dengan </a:t>
            </a:r>
            <a:r>
              <a:rPr lang="en-US" sz="6000" b="1" dirty="0" err="1">
                <a:solidFill>
                  <a:srgbClr val="FF0000"/>
                </a:solidFill>
                <a:latin typeface="Avenir Next" panose="020B0503020202020204"/>
              </a:rPr>
              <a:t>Peraturan</a:t>
            </a:r>
            <a:r>
              <a:rPr lang="en-US" sz="6000" b="1" dirty="0">
                <a:solidFill>
                  <a:srgbClr val="FF0000"/>
                </a:solidFill>
                <a:latin typeface="Avenir Next" panose="020B0503020202020204"/>
              </a:rPr>
              <a:t> </a:t>
            </a:r>
            <a:r>
              <a:rPr lang="en-US" sz="6000" b="1" dirty="0" err="1">
                <a:solidFill>
                  <a:srgbClr val="FF0000"/>
                </a:solidFill>
                <a:latin typeface="Avenir Next" panose="020B0503020202020204"/>
              </a:rPr>
              <a:t>Presiden</a:t>
            </a:r>
            <a:r>
              <a:rPr lang="en-US" sz="6000" b="1" dirty="0">
                <a:solidFill>
                  <a:srgbClr val="FF0000"/>
                </a:solidFill>
                <a:latin typeface="Avenir Next" panose="020B0503020202020204"/>
              </a:rPr>
              <a:t>.</a:t>
            </a:r>
            <a:endParaRPr lang="id-ID" sz="6000" b="1" dirty="0">
              <a:solidFill>
                <a:srgbClr val="FF0000"/>
              </a:solidFill>
              <a:latin typeface="Avenir Next" panose="020B0503020202020204"/>
            </a:endParaRPr>
          </a:p>
        </p:txBody>
      </p:sp>
      <p:sp>
        <p:nvSpPr>
          <p:cNvPr id="8" name="Rectangle 7">
            <a:extLst>
              <a:ext uri="{FF2B5EF4-FFF2-40B4-BE49-F238E27FC236}">
                <a16:creationId xmlns:a16="http://schemas.microsoft.com/office/drawing/2014/main" id="{A46CD4B0-6EC3-4F6B-A78C-FF86DF7680D9}"/>
              </a:ext>
            </a:extLst>
          </p:cNvPr>
          <p:cNvSpPr/>
          <p:nvPr/>
        </p:nvSpPr>
        <p:spPr>
          <a:xfrm rot="5400000">
            <a:off x="9185952" y="-2842964"/>
            <a:ext cx="172112" cy="9400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p>
        </p:txBody>
      </p:sp>
      <p:sp>
        <p:nvSpPr>
          <p:cNvPr id="13" name="Footer Placeholder 3">
            <a:extLst>
              <a:ext uri="{FF2B5EF4-FFF2-40B4-BE49-F238E27FC236}">
                <a16:creationId xmlns:a16="http://schemas.microsoft.com/office/drawing/2014/main" id="{135D9B9C-6E94-4FAC-B7E0-75B5FAC70B14}"/>
              </a:ext>
            </a:extLst>
          </p:cNvPr>
          <p:cNvSpPr>
            <a:spLocks noGrp="1"/>
          </p:cNvSpPr>
          <p:nvPr>
            <p:ph type="ftr" sz="quarter" idx="11"/>
          </p:nvPr>
        </p:nvSpPr>
        <p:spPr>
          <a:xfrm>
            <a:off x="6988629" y="9739313"/>
            <a:ext cx="4288974" cy="547689"/>
          </a:xfrm>
        </p:spPr>
        <p:txBody>
          <a:bodyPr>
            <a:normAutofit/>
          </a:bodyPr>
          <a:lstStyle/>
          <a:p>
            <a:pPr defTabSz="914490">
              <a:spcAft>
                <a:spcPts val="600"/>
              </a:spcAft>
              <a:defRPr/>
            </a:pPr>
            <a:r>
              <a:rPr lang="en-US" sz="1500" dirty="0">
                <a:solidFill>
                  <a:schemeClr val="bg1"/>
                </a:solidFill>
              </a:rPr>
              <a:t>denny@integritylawfirm.id</a:t>
            </a:r>
          </a:p>
        </p:txBody>
      </p:sp>
      <p:sp>
        <p:nvSpPr>
          <p:cNvPr id="15" name="Slide Number Placeholder 15">
            <a:extLst>
              <a:ext uri="{FF2B5EF4-FFF2-40B4-BE49-F238E27FC236}">
                <a16:creationId xmlns:a16="http://schemas.microsoft.com/office/drawing/2014/main" id="{10D82421-C757-40FA-9FEF-FFCD55BEBCE7}"/>
              </a:ext>
            </a:extLst>
          </p:cNvPr>
          <p:cNvSpPr txBox="1">
            <a:spLocks/>
          </p:cNvSpPr>
          <p:nvPr/>
        </p:nvSpPr>
        <p:spPr>
          <a:xfrm>
            <a:off x="17428781" y="9627832"/>
            <a:ext cx="606372" cy="375389"/>
          </a:xfrm>
          <a:prstGeom prst="callout1">
            <a:avLst>
              <a:gd name="adj1" fmla="val 48702"/>
              <a:gd name="adj2" fmla="val 84708"/>
              <a:gd name="adj3" fmla="val 48210"/>
              <a:gd name="adj4" fmla="val 162974"/>
            </a:avLst>
          </a:prstGeom>
          <a:noFill/>
          <a:ln w="38100">
            <a:solidFill>
              <a:schemeClr val="bg1"/>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B42DF2D7-30B4-D046-BCCB-386CF9A49E74}" type="slidenum">
              <a:rPr lang="en-US" sz="1601" b="1">
                <a:solidFill>
                  <a:schemeClr val="bg1"/>
                </a:solidFill>
              </a:rPr>
              <a:pPr algn="ctr"/>
              <a:t>13</a:t>
            </a:fld>
            <a:endParaRPr lang="en-US" sz="1601" b="1" dirty="0">
              <a:solidFill>
                <a:schemeClr val="bg1"/>
              </a:solidFill>
            </a:endParaRPr>
          </a:p>
        </p:txBody>
      </p:sp>
      <p:sp>
        <p:nvSpPr>
          <p:cNvPr id="17" name="Rectangle 16">
            <a:extLst>
              <a:ext uri="{FF2B5EF4-FFF2-40B4-BE49-F238E27FC236}">
                <a16:creationId xmlns:a16="http://schemas.microsoft.com/office/drawing/2014/main" id="{D937447F-C9A9-45BD-B72F-D28243DB570C}"/>
              </a:ext>
            </a:extLst>
          </p:cNvPr>
          <p:cNvSpPr/>
          <p:nvPr/>
        </p:nvSpPr>
        <p:spPr>
          <a:xfrm rot="5400000">
            <a:off x="9185952" y="3196548"/>
            <a:ext cx="172112" cy="9400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p>
        </p:txBody>
      </p:sp>
      <p:pic>
        <p:nvPicPr>
          <p:cNvPr id="16" name="Picture 15">
            <a:extLst>
              <a:ext uri="{FF2B5EF4-FFF2-40B4-BE49-F238E27FC236}">
                <a16:creationId xmlns:a16="http://schemas.microsoft.com/office/drawing/2014/main" id="{5180AB2D-5A89-4BB4-B6DD-AF8627CE127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7306933" y="38100"/>
            <a:ext cx="960137" cy="959005"/>
          </a:xfrm>
          <a:prstGeom prst="rect">
            <a:avLst/>
          </a:prstGeom>
        </p:spPr>
      </p:pic>
    </p:spTree>
    <p:extLst>
      <p:ext uri="{BB962C8B-B14F-4D97-AF65-F5344CB8AC3E}">
        <p14:creationId xmlns:p14="http://schemas.microsoft.com/office/powerpoint/2010/main" val="115754450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14">
            <a:extLst>
              <a:ext uri="{FF2B5EF4-FFF2-40B4-BE49-F238E27FC236}">
                <a16:creationId xmlns:a16="http://schemas.microsoft.com/office/drawing/2014/main" id="{216B4CB5-8F05-41EE-73D4-4A9C99FA386B}"/>
              </a:ext>
            </a:extLst>
          </p:cNvPr>
          <p:cNvSpPr/>
          <p:nvPr/>
        </p:nvSpPr>
        <p:spPr>
          <a:xfrm>
            <a:off x="29787" y="0"/>
            <a:ext cx="18265140" cy="10294620"/>
          </a:xfrm>
          <a:prstGeom prst="rect">
            <a:avLst/>
          </a:prstGeom>
          <a:blipFill>
            <a:blip r:embed="rId2" cstate="print"/>
            <a:stretch>
              <a:fillRect/>
            </a:stretch>
          </a:blipFill>
        </p:spPr>
        <p:txBody>
          <a:bodyPr wrap="square" lIns="0" tIns="0" rIns="0" bIns="0" rtlCol="0">
            <a:noAutofit/>
          </a:bodyPr>
          <a:lstStyle/>
          <a:p>
            <a:endParaRPr sz="2700" dirty="0"/>
          </a:p>
        </p:txBody>
      </p:sp>
      <p:pic>
        <p:nvPicPr>
          <p:cNvPr id="5" name="Picture 4">
            <a:extLst>
              <a:ext uri="{FF2B5EF4-FFF2-40B4-BE49-F238E27FC236}">
                <a16:creationId xmlns:a16="http://schemas.microsoft.com/office/drawing/2014/main" id="{000FB68A-65C0-02E5-9EDB-D836B6A147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18294927" cy="10278261"/>
          </a:xfrm>
          <a:prstGeom prst="rect">
            <a:avLst/>
          </a:prstGeom>
        </p:spPr>
      </p:pic>
      <p:pic>
        <p:nvPicPr>
          <p:cNvPr id="6" name="Picture 5">
            <a:extLst>
              <a:ext uri="{FF2B5EF4-FFF2-40B4-BE49-F238E27FC236}">
                <a16:creationId xmlns:a16="http://schemas.microsoft.com/office/drawing/2014/main" id="{9D43267B-B259-FCF0-29FA-21724F63F6C2}"/>
              </a:ext>
            </a:extLst>
          </p:cNvPr>
          <p:cNvPicPr>
            <a:picLocks noChangeAspect="1"/>
          </p:cNvPicPr>
          <p:nvPr/>
        </p:nvPicPr>
        <p:blipFill>
          <a:blip r:embed="rId4"/>
          <a:stretch>
            <a:fillRect/>
          </a:stretch>
        </p:blipFill>
        <p:spPr>
          <a:xfrm>
            <a:off x="16992600" y="371870"/>
            <a:ext cx="1097375" cy="916005"/>
          </a:xfrm>
          <a:prstGeom prst="rect">
            <a:avLst/>
          </a:prstGeom>
        </p:spPr>
      </p:pic>
      <p:sp>
        <p:nvSpPr>
          <p:cNvPr id="18" name="Slide Number Placeholder 15">
            <a:extLst>
              <a:ext uri="{FF2B5EF4-FFF2-40B4-BE49-F238E27FC236}">
                <a16:creationId xmlns:a16="http://schemas.microsoft.com/office/drawing/2014/main" id="{DD46BE5E-8575-8311-A7F4-A3088AE3E950}"/>
              </a:ext>
            </a:extLst>
          </p:cNvPr>
          <p:cNvSpPr txBox="1">
            <a:spLocks/>
          </p:cNvSpPr>
          <p:nvPr/>
        </p:nvSpPr>
        <p:spPr>
          <a:xfrm>
            <a:off x="17469349" y="9662456"/>
            <a:ext cx="565802" cy="304778"/>
          </a:xfrm>
          <a:prstGeom prst="callout1">
            <a:avLst>
              <a:gd name="adj1" fmla="val 48702"/>
              <a:gd name="adj2" fmla="val 84708"/>
              <a:gd name="adj3" fmla="val 48210"/>
              <a:gd name="adj4" fmla="val 162974"/>
            </a:avLst>
          </a:prstGeom>
          <a:ln w="38100">
            <a:solidFill>
              <a:schemeClr val="tx1"/>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B42DF2D7-30B4-D046-BCCB-386CF9A49E74}" type="slidenum">
              <a:rPr lang="en-US" sz="2400" b="1" smtClean="0"/>
              <a:pPr algn="ctr"/>
              <a:t>14</a:t>
            </a:fld>
            <a:endParaRPr lang="en-US" sz="2400" b="1" dirty="0"/>
          </a:p>
        </p:txBody>
      </p:sp>
      <p:sp>
        <p:nvSpPr>
          <p:cNvPr id="3" name="TextBox 2">
            <a:extLst>
              <a:ext uri="{FF2B5EF4-FFF2-40B4-BE49-F238E27FC236}">
                <a16:creationId xmlns:a16="http://schemas.microsoft.com/office/drawing/2014/main" id="{8165ED01-7AD8-A82D-30BE-9F522F07165C}"/>
              </a:ext>
            </a:extLst>
          </p:cNvPr>
          <p:cNvSpPr txBox="1"/>
          <p:nvPr/>
        </p:nvSpPr>
        <p:spPr>
          <a:xfrm>
            <a:off x="4586687" y="9693143"/>
            <a:ext cx="9207062" cy="723275"/>
          </a:xfrm>
          <a:prstGeom prst="rect">
            <a:avLst/>
          </a:prstGeom>
          <a:noFill/>
        </p:spPr>
        <p:txBody>
          <a:bodyPr wrap="square">
            <a:spAutoFit/>
          </a:bodyPr>
          <a:lstStyle/>
          <a:p>
            <a:pPr algn="ctr" defTabSz="914490">
              <a:spcAft>
                <a:spcPts val="600"/>
              </a:spcAft>
              <a:defRPr/>
            </a:pPr>
            <a:r>
              <a:rPr lang="en-US" sz="1800" dirty="0">
                <a:solidFill>
                  <a:schemeClr val="bg1"/>
                </a:solidFill>
              </a:rPr>
              <a:t>denny@integritylawfirm.id</a:t>
            </a:r>
          </a:p>
          <a:p>
            <a:pPr algn="ctr" defTabSz="914490">
              <a:spcAft>
                <a:spcPts val="600"/>
              </a:spcAft>
              <a:defRPr/>
            </a:pPr>
            <a:endParaRPr lang="en-US" sz="1800" dirty="0">
              <a:solidFill>
                <a:schemeClr val="bg1"/>
              </a:solidFill>
              <a:latin typeface="Avenir Next" panose="020B0503020202020204"/>
            </a:endParaRPr>
          </a:p>
        </p:txBody>
      </p:sp>
      <p:sp>
        <p:nvSpPr>
          <p:cNvPr id="8" name="object 4">
            <a:extLst>
              <a:ext uri="{FF2B5EF4-FFF2-40B4-BE49-F238E27FC236}">
                <a16:creationId xmlns:a16="http://schemas.microsoft.com/office/drawing/2014/main" id="{C65DB193-A471-8ECC-A7BB-B2606F1BFD0B}"/>
              </a:ext>
            </a:extLst>
          </p:cNvPr>
          <p:cNvSpPr/>
          <p:nvPr/>
        </p:nvSpPr>
        <p:spPr>
          <a:xfrm>
            <a:off x="0" y="3557681"/>
            <a:ext cx="18424518" cy="3359591"/>
          </a:xfrm>
          <a:custGeom>
            <a:avLst/>
            <a:gdLst/>
            <a:ahLst/>
            <a:cxnLst/>
            <a:rect l="l" t="t" r="r" b="b"/>
            <a:pathLst>
              <a:path w="12192000" h="2212975">
                <a:moveTo>
                  <a:pt x="12192000" y="0"/>
                </a:moveTo>
                <a:lnTo>
                  <a:pt x="0" y="0"/>
                </a:lnTo>
                <a:lnTo>
                  <a:pt x="0" y="2212848"/>
                </a:lnTo>
                <a:lnTo>
                  <a:pt x="12192000" y="2212848"/>
                </a:lnTo>
                <a:lnTo>
                  <a:pt x="12192000" y="0"/>
                </a:lnTo>
                <a:close/>
              </a:path>
            </a:pathLst>
          </a:custGeom>
          <a:solidFill>
            <a:srgbClr val="630404">
              <a:alpha val="90194"/>
            </a:srgbClr>
          </a:solidFill>
        </p:spPr>
        <p:txBody>
          <a:bodyPr wrap="square" lIns="0" tIns="0" rIns="0" bIns="0" rtlCol="0"/>
          <a:lstStyle/>
          <a:p>
            <a:endParaRPr sz="2700"/>
          </a:p>
        </p:txBody>
      </p:sp>
      <p:sp>
        <p:nvSpPr>
          <p:cNvPr id="10" name="object 4">
            <a:extLst>
              <a:ext uri="{FF2B5EF4-FFF2-40B4-BE49-F238E27FC236}">
                <a16:creationId xmlns:a16="http://schemas.microsoft.com/office/drawing/2014/main" id="{BDC57DE5-3293-C63A-9220-340C5944B680}"/>
              </a:ext>
            </a:extLst>
          </p:cNvPr>
          <p:cNvSpPr/>
          <p:nvPr/>
        </p:nvSpPr>
        <p:spPr>
          <a:xfrm>
            <a:off x="1964259" y="2919454"/>
            <a:ext cx="14374992" cy="4129046"/>
          </a:xfrm>
          <a:custGeom>
            <a:avLst/>
            <a:gdLst/>
            <a:ahLst/>
            <a:cxnLst/>
            <a:rect l="l" t="t" r="r" b="b"/>
            <a:pathLst>
              <a:path w="8860790" h="2574290">
                <a:moveTo>
                  <a:pt x="0" y="2574036"/>
                </a:moveTo>
                <a:lnTo>
                  <a:pt x="8860536" y="2574036"/>
                </a:lnTo>
                <a:lnTo>
                  <a:pt x="8860536" y="0"/>
                </a:lnTo>
                <a:lnTo>
                  <a:pt x="0" y="0"/>
                </a:lnTo>
                <a:lnTo>
                  <a:pt x="0" y="2574036"/>
                </a:lnTo>
                <a:close/>
              </a:path>
            </a:pathLst>
          </a:custGeom>
          <a:ln w="76200">
            <a:solidFill>
              <a:srgbClr val="FFFFFF"/>
            </a:solidFill>
          </a:ln>
        </p:spPr>
        <p:txBody>
          <a:bodyPr wrap="square" lIns="0" tIns="0" rIns="0" bIns="0" rtlCol="0"/>
          <a:lstStyle/>
          <a:p>
            <a:endParaRPr>
              <a:solidFill>
                <a:srgbClr val="000000"/>
              </a:solidFill>
            </a:endParaRPr>
          </a:p>
        </p:txBody>
      </p:sp>
      <p:sp>
        <p:nvSpPr>
          <p:cNvPr id="2" name="object 3">
            <a:extLst>
              <a:ext uri="{FF2B5EF4-FFF2-40B4-BE49-F238E27FC236}">
                <a16:creationId xmlns:a16="http://schemas.microsoft.com/office/drawing/2014/main" id="{FC26C0B0-B795-DFE1-93BD-02A110A1D83E}"/>
              </a:ext>
            </a:extLst>
          </p:cNvPr>
          <p:cNvSpPr txBox="1">
            <a:spLocks noGrp="1"/>
          </p:cNvSpPr>
          <p:nvPr>
            <p:ph type="title"/>
          </p:nvPr>
        </p:nvSpPr>
        <p:spPr>
          <a:xfrm>
            <a:off x="2362200" y="4391659"/>
            <a:ext cx="13716000" cy="2228815"/>
          </a:xfrm>
          <a:prstGeom prst="rect">
            <a:avLst/>
          </a:prstGeom>
        </p:spPr>
        <p:txBody>
          <a:bodyPr vert="horz" wrap="square" lIns="0" tIns="12700" rIns="0" bIns="0" rtlCol="0">
            <a:spAutoFit/>
          </a:bodyPr>
          <a:lstStyle/>
          <a:p>
            <a:pPr marL="12700">
              <a:lnSpc>
                <a:spcPct val="100000"/>
              </a:lnSpc>
              <a:spcBef>
                <a:spcPts val="100"/>
              </a:spcBef>
            </a:pPr>
            <a:r>
              <a:rPr lang="sv-SE" sz="4800" b="1" dirty="0">
                <a:solidFill>
                  <a:schemeClr val="bg1"/>
                </a:solidFill>
                <a:latin typeface="Avenir Next" panose="020B0503020202020204"/>
              </a:rPr>
              <a:t>2| Kebutuhan Naskah Akademik dan Rancangan Undang-Undang Tentang Pengadaan Barang/Jasa Publik</a:t>
            </a:r>
          </a:p>
        </p:txBody>
      </p:sp>
    </p:spTree>
    <p:extLst>
      <p:ext uri="{BB962C8B-B14F-4D97-AF65-F5344CB8AC3E}">
        <p14:creationId xmlns:p14="http://schemas.microsoft.com/office/powerpoint/2010/main" val="36641673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14">
            <a:extLst>
              <a:ext uri="{FF2B5EF4-FFF2-40B4-BE49-F238E27FC236}">
                <a16:creationId xmlns:a16="http://schemas.microsoft.com/office/drawing/2014/main" id="{216B4CB5-8F05-41EE-73D4-4A9C99FA386B}"/>
              </a:ext>
            </a:extLst>
          </p:cNvPr>
          <p:cNvSpPr/>
          <p:nvPr/>
        </p:nvSpPr>
        <p:spPr>
          <a:xfrm>
            <a:off x="-1" y="104900"/>
            <a:ext cx="18265140" cy="10294620"/>
          </a:xfrm>
          <a:prstGeom prst="rect">
            <a:avLst/>
          </a:prstGeom>
          <a:blipFill>
            <a:blip r:embed="rId2" cstate="print"/>
            <a:stretch>
              <a:fillRect/>
            </a:stretch>
          </a:blipFill>
        </p:spPr>
        <p:txBody>
          <a:bodyPr wrap="square" lIns="0" tIns="0" rIns="0" bIns="0" rtlCol="0">
            <a:noAutofit/>
          </a:bodyPr>
          <a:lstStyle/>
          <a:p>
            <a:endParaRPr sz="2700"/>
          </a:p>
        </p:txBody>
      </p:sp>
      <p:pic>
        <p:nvPicPr>
          <p:cNvPr id="6" name="Picture 5">
            <a:extLst>
              <a:ext uri="{FF2B5EF4-FFF2-40B4-BE49-F238E27FC236}">
                <a16:creationId xmlns:a16="http://schemas.microsoft.com/office/drawing/2014/main" id="{9D43267B-B259-FCF0-29FA-21724F63F6C2}"/>
              </a:ext>
            </a:extLst>
          </p:cNvPr>
          <p:cNvPicPr>
            <a:picLocks noChangeAspect="1"/>
          </p:cNvPicPr>
          <p:nvPr/>
        </p:nvPicPr>
        <p:blipFill>
          <a:blip r:embed="rId3"/>
          <a:stretch>
            <a:fillRect/>
          </a:stretch>
        </p:blipFill>
        <p:spPr>
          <a:xfrm>
            <a:off x="16992600" y="371870"/>
            <a:ext cx="1097375" cy="916005"/>
          </a:xfrm>
          <a:prstGeom prst="rect">
            <a:avLst/>
          </a:prstGeom>
        </p:spPr>
      </p:pic>
      <p:sp>
        <p:nvSpPr>
          <p:cNvPr id="18" name="Slide Number Placeholder 15">
            <a:extLst>
              <a:ext uri="{FF2B5EF4-FFF2-40B4-BE49-F238E27FC236}">
                <a16:creationId xmlns:a16="http://schemas.microsoft.com/office/drawing/2014/main" id="{DD46BE5E-8575-8311-A7F4-A3088AE3E950}"/>
              </a:ext>
            </a:extLst>
          </p:cNvPr>
          <p:cNvSpPr txBox="1">
            <a:spLocks/>
          </p:cNvSpPr>
          <p:nvPr/>
        </p:nvSpPr>
        <p:spPr>
          <a:xfrm>
            <a:off x="17469349" y="9662456"/>
            <a:ext cx="565802" cy="304778"/>
          </a:xfrm>
          <a:prstGeom prst="callout1">
            <a:avLst>
              <a:gd name="adj1" fmla="val 48702"/>
              <a:gd name="adj2" fmla="val 84708"/>
              <a:gd name="adj3" fmla="val 48210"/>
              <a:gd name="adj4" fmla="val 162974"/>
            </a:avLst>
          </a:prstGeom>
          <a:ln w="38100">
            <a:solidFill>
              <a:schemeClr val="tx1"/>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B42DF2D7-30B4-D046-BCCB-386CF9A49E74}" type="slidenum">
              <a:rPr lang="en-US" sz="2400" b="1" smtClean="0"/>
              <a:pPr algn="ctr"/>
              <a:t>15</a:t>
            </a:fld>
            <a:endParaRPr lang="en-US" sz="2400" b="1" dirty="0"/>
          </a:p>
        </p:txBody>
      </p:sp>
      <p:sp>
        <p:nvSpPr>
          <p:cNvPr id="10" name="object 3"/>
          <p:cNvSpPr txBox="1">
            <a:spLocks noGrp="1"/>
          </p:cNvSpPr>
          <p:nvPr>
            <p:ph type="title"/>
          </p:nvPr>
        </p:nvSpPr>
        <p:spPr>
          <a:xfrm>
            <a:off x="9456331" y="550848"/>
            <a:ext cx="7086600" cy="3706143"/>
          </a:xfrm>
          <a:prstGeom prst="rect">
            <a:avLst/>
          </a:prstGeom>
        </p:spPr>
        <p:txBody>
          <a:bodyPr vert="horz" wrap="square" lIns="0" tIns="12700" rIns="0" bIns="0" rtlCol="0">
            <a:spAutoFit/>
          </a:bodyPr>
          <a:lstStyle/>
          <a:p>
            <a:pPr marL="12700">
              <a:lnSpc>
                <a:spcPct val="100000"/>
              </a:lnSpc>
              <a:spcBef>
                <a:spcPts val="100"/>
              </a:spcBef>
            </a:pPr>
            <a:r>
              <a:rPr lang="sv-SE" sz="8000" b="1" dirty="0">
                <a:latin typeface="Avenir Next" panose="020B0503020202020204"/>
              </a:rPr>
              <a:t>Kebutuhan Naskah Akademik</a:t>
            </a:r>
          </a:p>
        </p:txBody>
      </p:sp>
      <p:sp>
        <p:nvSpPr>
          <p:cNvPr id="5" name="TextBox 4">
            <a:extLst>
              <a:ext uri="{FF2B5EF4-FFF2-40B4-BE49-F238E27FC236}">
                <a16:creationId xmlns:a16="http://schemas.microsoft.com/office/drawing/2014/main" id="{4A758B72-5330-84D2-8ED7-568B870B8109}"/>
              </a:ext>
            </a:extLst>
          </p:cNvPr>
          <p:cNvSpPr txBox="1"/>
          <p:nvPr/>
        </p:nvSpPr>
        <p:spPr>
          <a:xfrm>
            <a:off x="4551870" y="9843941"/>
            <a:ext cx="9207062" cy="369332"/>
          </a:xfrm>
          <a:prstGeom prst="rect">
            <a:avLst/>
          </a:prstGeom>
          <a:noFill/>
        </p:spPr>
        <p:txBody>
          <a:bodyPr wrap="square">
            <a:spAutoFit/>
          </a:bodyPr>
          <a:lstStyle/>
          <a:p>
            <a:pPr algn="ctr" defTabSz="914490">
              <a:spcAft>
                <a:spcPts val="600"/>
              </a:spcAft>
              <a:defRPr/>
            </a:pPr>
            <a:r>
              <a:rPr lang="en-US" sz="1800" dirty="0">
                <a:solidFill>
                  <a:schemeClr val="tx1"/>
                </a:solidFill>
              </a:rPr>
              <a:t>denny@integritylawfirm.id</a:t>
            </a:r>
          </a:p>
        </p:txBody>
      </p:sp>
      <p:sp>
        <p:nvSpPr>
          <p:cNvPr id="3" name="object 3">
            <a:extLst>
              <a:ext uri="{FF2B5EF4-FFF2-40B4-BE49-F238E27FC236}">
                <a16:creationId xmlns:a16="http://schemas.microsoft.com/office/drawing/2014/main" id="{139D8BA5-0A35-8E57-1786-DF84F6E84042}"/>
              </a:ext>
            </a:extLst>
          </p:cNvPr>
          <p:cNvSpPr txBox="1">
            <a:spLocks/>
          </p:cNvSpPr>
          <p:nvPr/>
        </p:nvSpPr>
        <p:spPr>
          <a:xfrm>
            <a:off x="252848" y="9063847"/>
            <a:ext cx="18012291" cy="843821"/>
          </a:xfrm>
          <a:prstGeom prst="rect">
            <a:avLst/>
          </a:prstGeom>
        </p:spPr>
        <p:txBody>
          <a:bodyPr vert="horz" wrap="square" lIns="0" tIns="12700" rIns="0" bIns="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12700" algn="l">
              <a:spcBef>
                <a:spcPts val="100"/>
              </a:spcBef>
            </a:pPr>
            <a:r>
              <a:rPr lang="sv-SE" sz="1800" dirty="0">
                <a:latin typeface="Avenir Next" panose="020B0503020202020204"/>
              </a:rPr>
              <a:t>Lihat: Pasal 43 ayat (3)  Undang-Undang Nomor 12 Tahun 2011 tentang pembentukan Peraturan Perundang-Undangan Jo Undang-Undang Nomor 15 Tahun 2019 tentang Perubahan Atas Undang-Undang Nomor 12 Tahun 2011 tentang pembentukan Peraturan Perundang-Undangan Jo Undang- Undang  Nomor 13 tahun 2022 tentang Perubahan Atas Undang-Undang Nomor 12 Tahun 2011 tentang pembentukan Peraturan Perundang-Undangan </a:t>
            </a:r>
          </a:p>
        </p:txBody>
      </p:sp>
      <p:sp>
        <p:nvSpPr>
          <p:cNvPr id="19" name="object 9">
            <a:extLst>
              <a:ext uri="{FF2B5EF4-FFF2-40B4-BE49-F238E27FC236}">
                <a16:creationId xmlns:a16="http://schemas.microsoft.com/office/drawing/2014/main" id="{5B92BA94-8C38-0628-594F-D3B251760F6C}"/>
              </a:ext>
            </a:extLst>
          </p:cNvPr>
          <p:cNvSpPr/>
          <p:nvPr/>
        </p:nvSpPr>
        <p:spPr>
          <a:xfrm>
            <a:off x="8630003" y="691697"/>
            <a:ext cx="8187433" cy="4495800"/>
          </a:xfrm>
          <a:custGeom>
            <a:avLst/>
            <a:gdLst/>
            <a:ahLst/>
            <a:cxnLst/>
            <a:rect l="l" t="t" r="r" b="b"/>
            <a:pathLst>
              <a:path w="5273040" h="3508375">
                <a:moveTo>
                  <a:pt x="0" y="3508248"/>
                </a:moveTo>
                <a:lnTo>
                  <a:pt x="5273039" y="3508248"/>
                </a:lnTo>
                <a:lnTo>
                  <a:pt x="5273039" y="0"/>
                </a:lnTo>
                <a:lnTo>
                  <a:pt x="0" y="0"/>
                </a:lnTo>
                <a:lnTo>
                  <a:pt x="0" y="3508248"/>
                </a:lnTo>
                <a:close/>
              </a:path>
            </a:pathLst>
          </a:custGeom>
          <a:ln w="63500">
            <a:solidFill>
              <a:schemeClr val="tx1"/>
            </a:solidFill>
          </a:ln>
        </p:spPr>
        <p:txBody>
          <a:bodyPr wrap="square" lIns="0" tIns="0" rIns="0" bIns="0" rtlCol="0"/>
          <a:lstStyle/>
          <a:p>
            <a:endParaRPr dirty="0"/>
          </a:p>
        </p:txBody>
      </p:sp>
      <p:sp>
        <p:nvSpPr>
          <p:cNvPr id="21" name="object 9">
            <a:extLst>
              <a:ext uri="{FF2B5EF4-FFF2-40B4-BE49-F238E27FC236}">
                <a16:creationId xmlns:a16="http://schemas.microsoft.com/office/drawing/2014/main" id="{5AC2E590-40A7-FDE4-67ED-B38B988EFD6D}"/>
              </a:ext>
            </a:extLst>
          </p:cNvPr>
          <p:cNvSpPr/>
          <p:nvPr/>
        </p:nvSpPr>
        <p:spPr>
          <a:xfrm>
            <a:off x="7947801" y="284309"/>
            <a:ext cx="8187433" cy="4495800"/>
          </a:xfrm>
          <a:custGeom>
            <a:avLst/>
            <a:gdLst/>
            <a:ahLst/>
            <a:cxnLst/>
            <a:rect l="l" t="t" r="r" b="b"/>
            <a:pathLst>
              <a:path w="5273040" h="3508375">
                <a:moveTo>
                  <a:pt x="0" y="3508248"/>
                </a:moveTo>
                <a:lnTo>
                  <a:pt x="5273039" y="3508248"/>
                </a:lnTo>
                <a:lnTo>
                  <a:pt x="5273039" y="0"/>
                </a:lnTo>
                <a:lnTo>
                  <a:pt x="0" y="0"/>
                </a:lnTo>
                <a:lnTo>
                  <a:pt x="0" y="3508248"/>
                </a:lnTo>
                <a:close/>
              </a:path>
            </a:pathLst>
          </a:custGeom>
          <a:ln w="63500">
            <a:solidFill>
              <a:schemeClr val="tx1"/>
            </a:solidFill>
          </a:ln>
        </p:spPr>
        <p:txBody>
          <a:bodyPr wrap="square" lIns="0" tIns="0" rIns="0" bIns="0" rtlCol="0"/>
          <a:lstStyle/>
          <a:p>
            <a:endParaRPr dirty="0"/>
          </a:p>
        </p:txBody>
      </p:sp>
      <p:sp>
        <p:nvSpPr>
          <p:cNvPr id="2" name="object 3">
            <a:extLst>
              <a:ext uri="{FF2B5EF4-FFF2-40B4-BE49-F238E27FC236}">
                <a16:creationId xmlns:a16="http://schemas.microsoft.com/office/drawing/2014/main" id="{810EDB2A-58F9-F2C5-BDF6-798D1489E1F5}"/>
              </a:ext>
            </a:extLst>
          </p:cNvPr>
          <p:cNvSpPr txBox="1">
            <a:spLocks/>
          </p:cNvSpPr>
          <p:nvPr/>
        </p:nvSpPr>
        <p:spPr>
          <a:xfrm>
            <a:off x="9155401" y="5484677"/>
            <a:ext cx="8570726" cy="3375283"/>
          </a:xfrm>
          <a:prstGeom prst="rect">
            <a:avLst/>
          </a:prstGeom>
        </p:spPr>
        <p:txBody>
          <a:bodyPr vert="horz" wrap="square" lIns="0" tIns="12700" rIns="0" bIns="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469900" indent="-457200" algn="l">
              <a:spcBef>
                <a:spcPts val="100"/>
              </a:spcBef>
              <a:buFontTx/>
              <a:buChar char="-"/>
            </a:pPr>
            <a:r>
              <a:rPr lang="sv-SE" sz="2400" dirty="0">
                <a:latin typeface="Avenir Next" panose="020B0503020202020204"/>
              </a:rPr>
              <a:t>Penyusunan suatu undang-undang </a:t>
            </a:r>
            <a:r>
              <a:rPr lang="sv-SE" sz="2400" b="1" dirty="0">
                <a:latin typeface="Avenir Next" panose="020B0503020202020204"/>
              </a:rPr>
              <a:t>harus didahului </a:t>
            </a:r>
            <a:r>
              <a:rPr lang="sv-SE" sz="2400" dirty="0">
                <a:latin typeface="Avenir Next" panose="020B0503020202020204"/>
              </a:rPr>
              <a:t>dengan penyusunan naskah akademik</a:t>
            </a:r>
          </a:p>
          <a:p>
            <a:pPr marL="12700" algn="l">
              <a:spcBef>
                <a:spcPts val="100"/>
              </a:spcBef>
            </a:pPr>
            <a:endParaRPr lang="sv-SE" sz="2400" dirty="0">
              <a:latin typeface="Avenir Next" panose="020B0503020202020204"/>
            </a:endParaRPr>
          </a:p>
          <a:p>
            <a:pPr marL="469900" indent="-457200" algn="l">
              <a:spcBef>
                <a:spcPts val="100"/>
              </a:spcBef>
              <a:buFontTx/>
              <a:buChar char="-"/>
            </a:pPr>
            <a:r>
              <a:rPr lang="sv-SE" sz="2400" dirty="0">
                <a:latin typeface="Avenir Next" panose="020B0503020202020204"/>
              </a:rPr>
              <a:t>Naskah akademik ditujukan </a:t>
            </a:r>
            <a:r>
              <a:rPr lang="en-US" sz="2400" dirty="0" err="1">
                <a:latin typeface="Avenir Next" panose="020B0503020202020204"/>
              </a:rPr>
              <a:t>hasil</a:t>
            </a:r>
            <a:r>
              <a:rPr lang="en-US" sz="2400" dirty="0">
                <a:latin typeface="Avenir Next" panose="020B0503020202020204"/>
              </a:rPr>
              <a:t> </a:t>
            </a:r>
            <a:r>
              <a:rPr lang="en-US" sz="2400" dirty="0" err="1">
                <a:latin typeface="Avenir Next" panose="020B0503020202020204"/>
              </a:rPr>
              <a:t>penelitian</a:t>
            </a:r>
            <a:r>
              <a:rPr lang="en-US" sz="2400" dirty="0">
                <a:latin typeface="Avenir Next" panose="020B0503020202020204"/>
              </a:rPr>
              <a:t> </a:t>
            </a:r>
            <a:r>
              <a:rPr lang="en-US" sz="2400" dirty="0" err="1">
                <a:latin typeface="Avenir Next" panose="020B0503020202020204"/>
              </a:rPr>
              <a:t>atau</a:t>
            </a:r>
            <a:r>
              <a:rPr lang="en-US" sz="2400" dirty="0">
                <a:latin typeface="Avenir Next" panose="020B0503020202020204"/>
              </a:rPr>
              <a:t> </a:t>
            </a:r>
            <a:r>
              <a:rPr lang="en-US" sz="2400" dirty="0" err="1">
                <a:latin typeface="Avenir Next" panose="020B0503020202020204"/>
              </a:rPr>
              <a:t>pengkajian</a:t>
            </a:r>
            <a:r>
              <a:rPr lang="en-US" sz="2400" dirty="0">
                <a:latin typeface="Avenir Next" panose="020B0503020202020204"/>
              </a:rPr>
              <a:t> </a:t>
            </a:r>
            <a:r>
              <a:rPr lang="en-US" sz="2400" dirty="0" err="1">
                <a:latin typeface="Avenir Next" panose="020B0503020202020204"/>
              </a:rPr>
              <a:t>hukum</a:t>
            </a:r>
            <a:r>
              <a:rPr lang="en-US" sz="2400" dirty="0">
                <a:latin typeface="Avenir Next" panose="020B0503020202020204"/>
              </a:rPr>
              <a:t> dan </a:t>
            </a:r>
            <a:r>
              <a:rPr lang="en-US" sz="2400" dirty="0" err="1">
                <a:latin typeface="Avenir Next" panose="020B0503020202020204"/>
              </a:rPr>
              <a:t>hasil</a:t>
            </a:r>
            <a:r>
              <a:rPr lang="en-US" sz="2400" dirty="0">
                <a:latin typeface="Avenir Next" panose="020B0503020202020204"/>
              </a:rPr>
              <a:t> </a:t>
            </a:r>
            <a:r>
              <a:rPr lang="en-US" sz="2400" dirty="0" err="1">
                <a:latin typeface="Avenir Next" panose="020B0503020202020204"/>
              </a:rPr>
              <a:t>penelitian</a:t>
            </a:r>
            <a:r>
              <a:rPr lang="en-US" sz="2400" dirty="0">
                <a:latin typeface="Avenir Next" panose="020B0503020202020204"/>
              </a:rPr>
              <a:t> </a:t>
            </a:r>
            <a:r>
              <a:rPr lang="en-US" sz="2400" dirty="0" err="1">
                <a:latin typeface="Avenir Next" panose="020B0503020202020204"/>
              </a:rPr>
              <a:t>lainnya</a:t>
            </a:r>
            <a:r>
              <a:rPr lang="en-US" sz="2400" dirty="0">
                <a:latin typeface="Avenir Next" panose="020B0503020202020204"/>
              </a:rPr>
              <a:t> </a:t>
            </a:r>
            <a:r>
              <a:rPr lang="en-US" sz="2400" dirty="0" err="1">
                <a:latin typeface="Avenir Next" panose="020B0503020202020204"/>
              </a:rPr>
              <a:t>terhadap</a:t>
            </a:r>
            <a:r>
              <a:rPr lang="en-US" sz="2400" dirty="0">
                <a:latin typeface="Avenir Next" panose="020B0503020202020204"/>
              </a:rPr>
              <a:t> </a:t>
            </a:r>
            <a:r>
              <a:rPr lang="en-US" sz="2400" dirty="0" err="1">
                <a:latin typeface="Avenir Next" panose="020B0503020202020204"/>
              </a:rPr>
              <a:t>suatu</a:t>
            </a:r>
            <a:r>
              <a:rPr lang="en-US" sz="2400" dirty="0">
                <a:latin typeface="Avenir Next" panose="020B0503020202020204"/>
              </a:rPr>
              <a:t> </a:t>
            </a:r>
            <a:r>
              <a:rPr lang="en-US" sz="2400" dirty="0" err="1">
                <a:latin typeface="Avenir Next" panose="020B0503020202020204"/>
              </a:rPr>
              <a:t>masalah</a:t>
            </a:r>
            <a:r>
              <a:rPr lang="en-US" sz="2400" dirty="0">
                <a:latin typeface="Avenir Next" panose="020B0503020202020204"/>
              </a:rPr>
              <a:t> </a:t>
            </a:r>
            <a:r>
              <a:rPr lang="en-US" sz="2400" dirty="0" err="1">
                <a:latin typeface="Avenir Next" panose="020B0503020202020204"/>
              </a:rPr>
              <a:t>tertentu</a:t>
            </a:r>
            <a:r>
              <a:rPr lang="en-US" sz="2400" dirty="0">
                <a:latin typeface="Avenir Next" panose="020B0503020202020204"/>
              </a:rPr>
              <a:t> yang </a:t>
            </a:r>
            <a:r>
              <a:rPr lang="en-US" sz="2400" b="1" dirty="0" err="1">
                <a:latin typeface="Avenir Next" panose="020B0503020202020204"/>
              </a:rPr>
              <a:t>dapat</a:t>
            </a:r>
            <a:r>
              <a:rPr lang="en-US" sz="2400" b="1" dirty="0">
                <a:latin typeface="Avenir Next" panose="020B0503020202020204"/>
              </a:rPr>
              <a:t> </a:t>
            </a:r>
            <a:r>
              <a:rPr lang="en-US" sz="2400" b="1" dirty="0" err="1">
                <a:latin typeface="Avenir Next" panose="020B0503020202020204"/>
              </a:rPr>
              <a:t>dipertanggungjawabkan</a:t>
            </a:r>
            <a:r>
              <a:rPr lang="en-US" sz="2400" b="1" dirty="0">
                <a:latin typeface="Avenir Next" panose="020B0503020202020204"/>
              </a:rPr>
              <a:t> </a:t>
            </a:r>
            <a:r>
              <a:rPr lang="en-US" sz="2400" dirty="0" err="1">
                <a:latin typeface="Avenir Next" panose="020B0503020202020204"/>
              </a:rPr>
              <a:t>secara</a:t>
            </a:r>
            <a:r>
              <a:rPr lang="en-US" sz="2400" dirty="0">
                <a:latin typeface="Avenir Next" panose="020B0503020202020204"/>
              </a:rPr>
              <a:t> </a:t>
            </a:r>
            <a:r>
              <a:rPr lang="en-US" sz="2400" dirty="0" err="1">
                <a:latin typeface="Avenir Next" panose="020B0503020202020204"/>
              </a:rPr>
              <a:t>ilmiah</a:t>
            </a:r>
            <a:r>
              <a:rPr lang="en-US" sz="2400" dirty="0">
                <a:latin typeface="Avenir Next" panose="020B0503020202020204"/>
              </a:rPr>
              <a:t> </a:t>
            </a:r>
            <a:r>
              <a:rPr lang="en-US" sz="2400" dirty="0" err="1">
                <a:latin typeface="Avenir Next" panose="020B0503020202020204"/>
              </a:rPr>
              <a:t>mengenai</a:t>
            </a:r>
            <a:r>
              <a:rPr lang="en-US" sz="2400" dirty="0">
                <a:latin typeface="Avenir Next" panose="020B0503020202020204"/>
              </a:rPr>
              <a:t> </a:t>
            </a:r>
            <a:r>
              <a:rPr lang="en-US" sz="2400" dirty="0" err="1">
                <a:latin typeface="Avenir Next" panose="020B0503020202020204"/>
              </a:rPr>
              <a:t>pengaturan</a:t>
            </a:r>
            <a:r>
              <a:rPr lang="en-US" sz="2400" dirty="0">
                <a:latin typeface="Avenir Next" panose="020B0503020202020204"/>
              </a:rPr>
              <a:t> </a:t>
            </a:r>
            <a:r>
              <a:rPr lang="en-US" sz="2400" dirty="0" err="1">
                <a:latin typeface="Avenir Next" panose="020B0503020202020204"/>
              </a:rPr>
              <a:t>masalah</a:t>
            </a:r>
            <a:r>
              <a:rPr lang="en-US" sz="2400" dirty="0">
                <a:latin typeface="Avenir Next" panose="020B0503020202020204"/>
              </a:rPr>
              <a:t> </a:t>
            </a:r>
            <a:r>
              <a:rPr lang="en-US" sz="2400" dirty="0" err="1">
                <a:latin typeface="Avenir Next" panose="020B0503020202020204"/>
              </a:rPr>
              <a:t>tersebut</a:t>
            </a:r>
            <a:r>
              <a:rPr lang="en-US" sz="2400" dirty="0">
                <a:latin typeface="Avenir Next" panose="020B0503020202020204"/>
              </a:rPr>
              <a:t> </a:t>
            </a:r>
            <a:r>
              <a:rPr lang="en-US" sz="2400" dirty="0" err="1">
                <a:latin typeface="Avenir Next" panose="020B0503020202020204"/>
              </a:rPr>
              <a:t>dalam</a:t>
            </a:r>
            <a:r>
              <a:rPr lang="en-US" sz="2400" dirty="0">
                <a:latin typeface="Avenir Next" panose="020B0503020202020204"/>
              </a:rPr>
              <a:t> </a:t>
            </a:r>
            <a:r>
              <a:rPr lang="en-US" sz="2400" dirty="0" err="1">
                <a:latin typeface="Avenir Next" panose="020B0503020202020204"/>
              </a:rPr>
              <a:t>suatu</a:t>
            </a:r>
            <a:r>
              <a:rPr lang="en-US" sz="2400" dirty="0">
                <a:latin typeface="Avenir Next" panose="020B0503020202020204"/>
              </a:rPr>
              <a:t> </a:t>
            </a:r>
            <a:r>
              <a:rPr lang="en-US" sz="2400" dirty="0" err="1">
                <a:latin typeface="Avenir Next" panose="020B0503020202020204"/>
              </a:rPr>
              <a:t>Rancangan</a:t>
            </a:r>
            <a:r>
              <a:rPr lang="en-US" sz="2400" dirty="0">
                <a:latin typeface="Avenir Next" panose="020B0503020202020204"/>
              </a:rPr>
              <a:t> </a:t>
            </a:r>
            <a:r>
              <a:rPr lang="en-US" sz="2400" dirty="0" err="1">
                <a:latin typeface="Avenir Next" panose="020B0503020202020204"/>
              </a:rPr>
              <a:t>Undang-Undang</a:t>
            </a:r>
            <a:r>
              <a:rPr lang="en-US" sz="2400" dirty="0">
                <a:latin typeface="Avenir Next" panose="020B0503020202020204"/>
              </a:rPr>
              <a:t>,</a:t>
            </a:r>
            <a:endParaRPr lang="sv-SE" sz="2400" dirty="0">
              <a:latin typeface="Avenir Next" panose="020B0503020202020204"/>
            </a:endParaRPr>
          </a:p>
          <a:p>
            <a:pPr marL="469900" indent="-457200" algn="l">
              <a:spcBef>
                <a:spcPts val="100"/>
              </a:spcBef>
              <a:buFontTx/>
              <a:buChar char="-"/>
            </a:pPr>
            <a:endParaRPr lang="sv-SE" sz="2400" dirty="0">
              <a:latin typeface="Avenir Next" panose="020B0503020202020204"/>
            </a:endParaRPr>
          </a:p>
        </p:txBody>
      </p:sp>
      <p:pic>
        <p:nvPicPr>
          <p:cNvPr id="7" name="Picture 6">
            <a:extLst>
              <a:ext uri="{FF2B5EF4-FFF2-40B4-BE49-F238E27FC236}">
                <a16:creationId xmlns:a16="http://schemas.microsoft.com/office/drawing/2014/main" id="{D16416BA-DEDC-BB60-45C9-7F3F902B147D}"/>
              </a:ext>
            </a:extLst>
          </p:cNvPr>
          <p:cNvPicPr>
            <a:picLocks noChangeAspect="1"/>
          </p:cNvPicPr>
          <p:nvPr/>
        </p:nvPicPr>
        <p:blipFill>
          <a:blip r:embed="rId4"/>
          <a:stretch>
            <a:fillRect/>
          </a:stretch>
        </p:blipFill>
        <p:spPr>
          <a:xfrm>
            <a:off x="271717" y="2201633"/>
            <a:ext cx="8570726" cy="5279357"/>
          </a:xfrm>
          <a:prstGeom prst="rect">
            <a:avLst/>
          </a:prstGeom>
        </p:spPr>
      </p:pic>
    </p:spTree>
    <p:extLst>
      <p:ext uri="{BB962C8B-B14F-4D97-AF65-F5344CB8AC3E}">
        <p14:creationId xmlns:p14="http://schemas.microsoft.com/office/powerpoint/2010/main" val="14912343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14">
            <a:extLst>
              <a:ext uri="{FF2B5EF4-FFF2-40B4-BE49-F238E27FC236}">
                <a16:creationId xmlns:a16="http://schemas.microsoft.com/office/drawing/2014/main" id="{216B4CB5-8F05-41EE-73D4-4A9C99FA386B}"/>
              </a:ext>
            </a:extLst>
          </p:cNvPr>
          <p:cNvSpPr/>
          <p:nvPr/>
        </p:nvSpPr>
        <p:spPr>
          <a:xfrm>
            <a:off x="22860" y="-3810"/>
            <a:ext cx="18265140" cy="10294620"/>
          </a:xfrm>
          <a:prstGeom prst="rect">
            <a:avLst/>
          </a:prstGeom>
          <a:blipFill>
            <a:blip r:embed="rId2" cstate="print"/>
            <a:stretch>
              <a:fillRect/>
            </a:stretch>
          </a:blipFill>
        </p:spPr>
        <p:txBody>
          <a:bodyPr wrap="square" lIns="0" tIns="0" rIns="0" bIns="0" rtlCol="0">
            <a:noAutofit/>
          </a:bodyPr>
          <a:lstStyle/>
          <a:p>
            <a:endParaRPr sz="2700"/>
          </a:p>
        </p:txBody>
      </p:sp>
      <p:pic>
        <p:nvPicPr>
          <p:cNvPr id="6" name="Picture 5">
            <a:extLst>
              <a:ext uri="{FF2B5EF4-FFF2-40B4-BE49-F238E27FC236}">
                <a16:creationId xmlns:a16="http://schemas.microsoft.com/office/drawing/2014/main" id="{9D43267B-B259-FCF0-29FA-21724F63F6C2}"/>
              </a:ext>
            </a:extLst>
          </p:cNvPr>
          <p:cNvPicPr>
            <a:picLocks noChangeAspect="1"/>
          </p:cNvPicPr>
          <p:nvPr/>
        </p:nvPicPr>
        <p:blipFill>
          <a:blip r:embed="rId3"/>
          <a:stretch>
            <a:fillRect/>
          </a:stretch>
        </p:blipFill>
        <p:spPr>
          <a:xfrm>
            <a:off x="16992600" y="371870"/>
            <a:ext cx="1097375" cy="916005"/>
          </a:xfrm>
          <a:prstGeom prst="rect">
            <a:avLst/>
          </a:prstGeom>
        </p:spPr>
      </p:pic>
      <p:sp>
        <p:nvSpPr>
          <p:cNvPr id="18" name="Slide Number Placeholder 15">
            <a:extLst>
              <a:ext uri="{FF2B5EF4-FFF2-40B4-BE49-F238E27FC236}">
                <a16:creationId xmlns:a16="http://schemas.microsoft.com/office/drawing/2014/main" id="{DD46BE5E-8575-8311-A7F4-A3088AE3E950}"/>
              </a:ext>
            </a:extLst>
          </p:cNvPr>
          <p:cNvSpPr txBox="1">
            <a:spLocks/>
          </p:cNvSpPr>
          <p:nvPr/>
        </p:nvSpPr>
        <p:spPr>
          <a:xfrm>
            <a:off x="17469349" y="9662456"/>
            <a:ext cx="565802" cy="304778"/>
          </a:xfrm>
          <a:prstGeom prst="callout1">
            <a:avLst>
              <a:gd name="adj1" fmla="val 48702"/>
              <a:gd name="adj2" fmla="val 84708"/>
              <a:gd name="adj3" fmla="val 48210"/>
              <a:gd name="adj4" fmla="val 162974"/>
            </a:avLst>
          </a:prstGeom>
          <a:ln w="38100">
            <a:solidFill>
              <a:schemeClr val="tx1"/>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B42DF2D7-30B4-D046-BCCB-386CF9A49E74}" type="slidenum">
              <a:rPr lang="en-US" sz="2400" b="1" smtClean="0"/>
              <a:pPr algn="ctr"/>
              <a:t>16</a:t>
            </a:fld>
            <a:endParaRPr lang="en-US" sz="2400" b="1" dirty="0"/>
          </a:p>
        </p:txBody>
      </p:sp>
      <p:sp>
        <p:nvSpPr>
          <p:cNvPr id="10" name="object 3"/>
          <p:cNvSpPr txBox="1">
            <a:spLocks noGrp="1"/>
          </p:cNvSpPr>
          <p:nvPr>
            <p:ph type="title"/>
          </p:nvPr>
        </p:nvSpPr>
        <p:spPr>
          <a:xfrm>
            <a:off x="9525000" y="1591190"/>
            <a:ext cx="7086600" cy="3706143"/>
          </a:xfrm>
          <a:prstGeom prst="rect">
            <a:avLst/>
          </a:prstGeom>
        </p:spPr>
        <p:txBody>
          <a:bodyPr vert="horz" wrap="square" lIns="0" tIns="12700" rIns="0" bIns="0" rtlCol="0">
            <a:spAutoFit/>
          </a:bodyPr>
          <a:lstStyle/>
          <a:p>
            <a:pPr marL="12700">
              <a:lnSpc>
                <a:spcPct val="100000"/>
              </a:lnSpc>
              <a:spcBef>
                <a:spcPts val="100"/>
              </a:spcBef>
            </a:pPr>
            <a:r>
              <a:rPr lang="sv-SE" sz="8000" b="1" dirty="0">
                <a:latin typeface="Avenir Next" panose="020B0503020202020204"/>
              </a:rPr>
              <a:t>Kebutuhan Naskah Akademik</a:t>
            </a:r>
          </a:p>
        </p:txBody>
      </p:sp>
      <p:sp>
        <p:nvSpPr>
          <p:cNvPr id="5" name="TextBox 4">
            <a:extLst>
              <a:ext uri="{FF2B5EF4-FFF2-40B4-BE49-F238E27FC236}">
                <a16:creationId xmlns:a16="http://schemas.microsoft.com/office/drawing/2014/main" id="{4A758B72-5330-84D2-8ED7-568B870B8109}"/>
              </a:ext>
            </a:extLst>
          </p:cNvPr>
          <p:cNvSpPr txBox="1"/>
          <p:nvPr/>
        </p:nvSpPr>
        <p:spPr>
          <a:xfrm>
            <a:off x="4551870" y="9843941"/>
            <a:ext cx="9207062" cy="369332"/>
          </a:xfrm>
          <a:prstGeom prst="rect">
            <a:avLst/>
          </a:prstGeom>
          <a:noFill/>
        </p:spPr>
        <p:txBody>
          <a:bodyPr wrap="square">
            <a:spAutoFit/>
          </a:bodyPr>
          <a:lstStyle/>
          <a:p>
            <a:pPr algn="ctr" defTabSz="914490">
              <a:spcAft>
                <a:spcPts val="600"/>
              </a:spcAft>
              <a:defRPr/>
            </a:pPr>
            <a:r>
              <a:rPr lang="en-US" sz="1800" dirty="0">
                <a:solidFill>
                  <a:schemeClr val="tx1"/>
                </a:solidFill>
              </a:rPr>
              <a:t>denny@integritylawfirm.id</a:t>
            </a:r>
          </a:p>
        </p:txBody>
      </p:sp>
      <p:sp>
        <p:nvSpPr>
          <p:cNvPr id="3" name="object 3">
            <a:extLst>
              <a:ext uri="{FF2B5EF4-FFF2-40B4-BE49-F238E27FC236}">
                <a16:creationId xmlns:a16="http://schemas.microsoft.com/office/drawing/2014/main" id="{139D8BA5-0A35-8E57-1786-DF84F6E84042}"/>
              </a:ext>
            </a:extLst>
          </p:cNvPr>
          <p:cNvSpPr txBox="1">
            <a:spLocks/>
          </p:cNvSpPr>
          <p:nvPr/>
        </p:nvSpPr>
        <p:spPr>
          <a:xfrm>
            <a:off x="252848" y="9063847"/>
            <a:ext cx="18012291" cy="843821"/>
          </a:xfrm>
          <a:prstGeom prst="rect">
            <a:avLst/>
          </a:prstGeom>
        </p:spPr>
        <p:txBody>
          <a:bodyPr vert="horz" wrap="square" lIns="0" tIns="12700" rIns="0" bIns="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12700" algn="l">
              <a:spcBef>
                <a:spcPts val="100"/>
              </a:spcBef>
            </a:pPr>
            <a:r>
              <a:rPr lang="sv-SE" sz="1800" dirty="0">
                <a:latin typeface="Avenir Next" panose="020B0503020202020204"/>
              </a:rPr>
              <a:t>Lihat: Lampiran I Undang-Undang Nomor 12 Tahun 2011 tentang pembentukan Peraturan Perundang-Undangan Jo Undang-Undang Nomor 15 Tahun 2019 tentang Perubahan Atas Undang-Undang Nomor 12 Tahun 2011 tentang pembentukan Peraturan Perundang-Undangan Jo Undang- Undang  Nomor 13 tahun 2022 tentang Perubahan Atas Undang-Undang Nomor 12 Tahun 2011 tentang pembentukan Peraturan Perundang-Undangan </a:t>
            </a:r>
          </a:p>
        </p:txBody>
      </p:sp>
      <p:pic>
        <p:nvPicPr>
          <p:cNvPr id="14" name="Picture 13">
            <a:extLst>
              <a:ext uri="{FF2B5EF4-FFF2-40B4-BE49-F238E27FC236}">
                <a16:creationId xmlns:a16="http://schemas.microsoft.com/office/drawing/2014/main" id="{9605A0AC-5E51-52F6-0B2F-DF91ABBB0C73}"/>
              </a:ext>
            </a:extLst>
          </p:cNvPr>
          <p:cNvPicPr>
            <a:picLocks noChangeAspect="1"/>
          </p:cNvPicPr>
          <p:nvPr/>
        </p:nvPicPr>
        <p:blipFill rotWithShape="1">
          <a:blip r:embed="rId4"/>
          <a:srcRect l="2406" r="2406"/>
          <a:stretch/>
        </p:blipFill>
        <p:spPr>
          <a:xfrm>
            <a:off x="995370" y="269577"/>
            <a:ext cx="7318014" cy="8632331"/>
          </a:xfrm>
          <a:prstGeom prst="rect">
            <a:avLst/>
          </a:prstGeom>
        </p:spPr>
      </p:pic>
      <p:sp>
        <p:nvSpPr>
          <p:cNvPr id="19" name="object 9">
            <a:extLst>
              <a:ext uri="{FF2B5EF4-FFF2-40B4-BE49-F238E27FC236}">
                <a16:creationId xmlns:a16="http://schemas.microsoft.com/office/drawing/2014/main" id="{5B92BA94-8C38-0628-594F-D3B251760F6C}"/>
              </a:ext>
            </a:extLst>
          </p:cNvPr>
          <p:cNvSpPr/>
          <p:nvPr/>
        </p:nvSpPr>
        <p:spPr>
          <a:xfrm>
            <a:off x="9060098" y="1104900"/>
            <a:ext cx="8187433" cy="4495800"/>
          </a:xfrm>
          <a:custGeom>
            <a:avLst/>
            <a:gdLst/>
            <a:ahLst/>
            <a:cxnLst/>
            <a:rect l="l" t="t" r="r" b="b"/>
            <a:pathLst>
              <a:path w="5273040" h="3508375">
                <a:moveTo>
                  <a:pt x="0" y="3508248"/>
                </a:moveTo>
                <a:lnTo>
                  <a:pt x="5273039" y="3508248"/>
                </a:lnTo>
                <a:lnTo>
                  <a:pt x="5273039" y="0"/>
                </a:lnTo>
                <a:lnTo>
                  <a:pt x="0" y="0"/>
                </a:lnTo>
                <a:lnTo>
                  <a:pt x="0" y="3508248"/>
                </a:lnTo>
                <a:close/>
              </a:path>
            </a:pathLst>
          </a:custGeom>
          <a:ln w="63500">
            <a:solidFill>
              <a:schemeClr val="tx1"/>
            </a:solidFill>
          </a:ln>
        </p:spPr>
        <p:txBody>
          <a:bodyPr wrap="square" lIns="0" tIns="0" rIns="0" bIns="0" rtlCol="0"/>
          <a:lstStyle/>
          <a:p>
            <a:endParaRPr dirty="0"/>
          </a:p>
        </p:txBody>
      </p:sp>
      <p:sp>
        <p:nvSpPr>
          <p:cNvPr id="21" name="object 9">
            <a:extLst>
              <a:ext uri="{FF2B5EF4-FFF2-40B4-BE49-F238E27FC236}">
                <a16:creationId xmlns:a16="http://schemas.microsoft.com/office/drawing/2014/main" id="{5AC2E590-40A7-FDE4-67ED-B38B988EFD6D}"/>
              </a:ext>
            </a:extLst>
          </p:cNvPr>
          <p:cNvSpPr/>
          <p:nvPr/>
        </p:nvSpPr>
        <p:spPr>
          <a:xfrm>
            <a:off x="9353854" y="1370949"/>
            <a:ext cx="8187433" cy="4495800"/>
          </a:xfrm>
          <a:custGeom>
            <a:avLst/>
            <a:gdLst/>
            <a:ahLst/>
            <a:cxnLst/>
            <a:rect l="l" t="t" r="r" b="b"/>
            <a:pathLst>
              <a:path w="5273040" h="3508375">
                <a:moveTo>
                  <a:pt x="0" y="3508248"/>
                </a:moveTo>
                <a:lnTo>
                  <a:pt x="5273039" y="3508248"/>
                </a:lnTo>
                <a:lnTo>
                  <a:pt x="5273039" y="0"/>
                </a:lnTo>
                <a:lnTo>
                  <a:pt x="0" y="0"/>
                </a:lnTo>
                <a:lnTo>
                  <a:pt x="0" y="3508248"/>
                </a:lnTo>
                <a:close/>
              </a:path>
            </a:pathLst>
          </a:custGeom>
          <a:ln w="63500">
            <a:solidFill>
              <a:schemeClr val="tx1"/>
            </a:solidFill>
          </a:ln>
        </p:spPr>
        <p:txBody>
          <a:bodyPr wrap="square" lIns="0" tIns="0" rIns="0" bIns="0" rtlCol="0"/>
          <a:lstStyle/>
          <a:p>
            <a:endParaRPr dirty="0"/>
          </a:p>
        </p:txBody>
      </p:sp>
      <p:sp>
        <p:nvSpPr>
          <p:cNvPr id="25" name="object 9">
            <a:extLst>
              <a:ext uri="{FF2B5EF4-FFF2-40B4-BE49-F238E27FC236}">
                <a16:creationId xmlns:a16="http://schemas.microsoft.com/office/drawing/2014/main" id="{DF9B4156-5846-D717-09CE-666D24FC5C17}"/>
              </a:ext>
            </a:extLst>
          </p:cNvPr>
          <p:cNvSpPr/>
          <p:nvPr/>
        </p:nvSpPr>
        <p:spPr>
          <a:xfrm>
            <a:off x="995370" y="269577"/>
            <a:ext cx="7324942" cy="8749924"/>
          </a:xfrm>
          <a:custGeom>
            <a:avLst/>
            <a:gdLst/>
            <a:ahLst/>
            <a:cxnLst/>
            <a:rect l="l" t="t" r="r" b="b"/>
            <a:pathLst>
              <a:path w="5273040" h="3508375">
                <a:moveTo>
                  <a:pt x="0" y="3508248"/>
                </a:moveTo>
                <a:lnTo>
                  <a:pt x="5273039" y="3508248"/>
                </a:lnTo>
                <a:lnTo>
                  <a:pt x="5273039" y="0"/>
                </a:lnTo>
                <a:lnTo>
                  <a:pt x="0" y="0"/>
                </a:lnTo>
                <a:lnTo>
                  <a:pt x="0" y="3508248"/>
                </a:lnTo>
                <a:close/>
              </a:path>
            </a:pathLst>
          </a:custGeom>
          <a:ln w="63500">
            <a:solidFill>
              <a:schemeClr val="tx1"/>
            </a:solidFill>
          </a:ln>
        </p:spPr>
        <p:txBody>
          <a:bodyPr wrap="square" lIns="0" tIns="0" rIns="0" bIns="0" rtlCol="0"/>
          <a:lstStyle/>
          <a:p>
            <a:endParaRPr dirty="0"/>
          </a:p>
        </p:txBody>
      </p:sp>
    </p:spTree>
    <p:extLst>
      <p:ext uri="{BB962C8B-B14F-4D97-AF65-F5344CB8AC3E}">
        <p14:creationId xmlns:p14="http://schemas.microsoft.com/office/powerpoint/2010/main" val="40601288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14">
            <a:extLst>
              <a:ext uri="{FF2B5EF4-FFF2-40B4-BE49-F238E27FC236}">
                <a16:creationId xmlns:a16="http://schemas.microsoft.com/office/drawing/2014/main" id="{216B4CB5-8F05-41EE-73D4-4A9C99FA386B}"/>
              </a:ext>
            </a:extLst>
          </p:cNvPr>
          <p:cNvSpPr/>
          <p:nvPr/>
        </p:nvSpPr>
        <p:spPr>
          <a:xfrm>
            <a:off x="22860" y="-3810"/>
            <a:ext cx="18265140" cy="10294620"/>
          </a:xfrm>
          <a:prstGeom prst="rect">
            <a:avLst/>
          </a:prstGeom>
          <a:blipFill>
            <a:blip r:embed="rId2" cstate="print"/>
            <a:stretch>
              <a:fillRect/>
            </a:stretch>
          </a:blipFill>
        </p:spPr>
        <p:txBody>
          <a:bodyPr wrap="square" lIns="0" tIns="0" rIns="0" bIns="0" rtlCol="0">
            <a:noAutofit/>
          </a:bodyPr>
          <a:lstStyle/>
          <a:p>
            <a:endParaRPr sz="2700"/>
          </a:p>
        </p:txBody>
      </p:sp>
      <p:pic>
        <p:nvPicPr>
          <p:cNvPr id="6" name="Picture 5">
            <a:extLst>
              <a:ext uri="{FF2B5EF4-FFF2-40B4-BE49-F238E27FC236}">
                <a16:creationId xmlns:a16="http://schemas.microsoft.com/office/drawing/2014/main" id="{9D43267B-B259-FCF0-29FA-21724F63F6C2}"/>
              </a:ext>
            </a:extLst>
          </p:cNvPr>
          <p:cNvPicPr>
            <a:picLocks noChangeAspect="1"/>
          </p:cNvPicPr>
          <p:nvPr/>
        </p:nvPicPr>
        <p:blipFill>
          <a:blip r:embed="rId3"/>
          <a:stretch>
            <a:fillRect/>
          </a:stretch>
        </p:blipFill>
        <p:spPr>
          <a:xfrm>
            <a:off x="16992600" y="371870"/>
            <a:ext cx="1097375" cy="916005"/>
          </a:xfrm>
          <a:prstGeom prst="rect">
            <a:avLst/>
          </a:prstGeom>
        </p:spPr>
      </p:pic>
      <p:sp>
        <p:nvSpPr>
          <p:cNvPr id="18" name="Slide Number Placeholder 15">
            <a:extLst>
              <a:ext uri="{FF2B5EF4-FFF2-40B4-BE49-F238E27FC236}">
                <a16:creationId xmlns:a16="http://schemas.microsoft.com/office/drawing/2014/main" id="{DD46BE5E-8575-8311-A7F4-A3088AE3E950}"/>
              </a:ext>
            </a:extLst>
          </p:cNvPr>
          <p:cNvSpPr txBox="1">
            <a:spLocks/>
          </p:cNvSpPr>
          <p:nvPr/>
        </p:nvSpPr>
        <p:spPr>
          <a:xfrm>
            <a:off x="17469349" y="9662456"/>
            <a:ext cx="565802" cy="304778"/>
          </a:xfrm>
          <a:prstGeom prst="callout1">
            <a:avLst>
              <a:gd name="adj1" fmla="val 48702"/>
              <a:gd name="adj2" fmla="val 84708"/>
              <a:gd name="adj3" fmla="val 48210"/>
              <a:gd name="adj4" fmla="val 162974"/>
            </a:avLst>
          </a:prstGeom>
          <a:ln w="38100">
            <a:solidFill>
              <a:schemeClr val="tx1"/>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B42DF2D7-30B4-D046-BCCB-386CF9A49E74}" type="slidenum">
              <a:rPr lang="en-US" sz="2400" b="1" smtClean="0"/>
              <a:pPr algn="ctr"/>
              <a:t>17</a:t>
            </a:fld>
            <a:endParaRPr lang="en-US" sz="2400" b="1" dirty="0"/>
          </a:p>
        </p:txBody>
      </p:sp>
      <p:sp>
        <p:nvSpPr>
          <p:cNvPr id="10" name="object 3"/>
          <p:cNvSpPr txBox="1">
            <a:spLocks noGrp="1"/>
          </p:cNvSpPr>
          <p:nvPr>
            <p:ph type="title"/>
          </p:nvPr>
        </p:nvSpPr>
        <p:spPr>
          <a:xfrm>
            <a:off x="9792804" y="3101241"/>
            <a:ext cx="7086600" cy="2475037"/>
          </a:xfrm>
          <a:prstGeom prst="rect">
            <a:avLst/>
          </a:prstGeom>
        </p:spPr>
        <p:txBody>
          <a:bodyPr vert="horz" wrap="square" lIns="0" tIns="12700" rIns="0" bIns="0" rtlCol="0">
            <a:spAutoFit/>
          </a:bodyPr>
          <a:lstStyle/>
          <a:p>
            <a:pPr marL="12700">
              <a:lnSpc>
                <a:spcPct val="100000"/>
              </a:lnSpc>
              <a:spcBef>
                <a:spcPts val="100"/>
              </a:spcBef>
            </a:pPr>
            <a:r>
              <a:rPr lang="sv-SE" sz="8000" b="1" dirty="0">
                <a:latin typeface="Avenir Next" panose="020B0503020202020204"/>
              </a:rPr>
              <a:t>Catatan </a:t>
            </a:r>
            <a:br>
              <a:rPr lang="sv-SE" sz="8000" b="1" dirty="0">
                <a:latin typeface="Avenir Next" panose="020B0503020202020204"/>
              </a:rPr>
            </a:br>
            <a:r>
              <a:rPr lang="sv-SE" sz="8000" b="1" dirty="0">
                <a:latin typeface="Avenir Next" panose="020B0503020202020204"/>
              </a:rPr>
              <a:t>Penting</a:t>
            </a:r>
          </a:p>
        </p:txBody>
      </p:sp>
      <p:sp>
        <p:nvSpPr>
          <p:cNvPr id="5" name="TextBox 4">
            <a:extLst>
              <a:ext uri="{FF2B5EF4-FFF2-40B4-BE49-F238E27FC236}">
                <a16:creationId xmlns:a16="http://schemas.microsoft.com/office/drawing/2014/main" id="{4A758B72-5330-84D2-8ED7-568B870B8109}"/>
              </a:ext>
            </a:extLst>
          </p:cNvPr>
          <p:cNvSpPr txBox="1"/>
          <p:nvPr/>
        </p:nvSpPr>
        <p:spPr>
          <a:xfrm>
            <a:off x="4551870" y="9843941"/>
            <a:ext cx="9207062" cy="369332"/>
          </a:xfrm>
          <a:prstGeom prst="rect">
            <a:avLst/>
          </a:prstGeom>
          <a:noFill/>
        </p:spPr>
        <p:txBody>
          <a:bodyPr wrap="square">
            <a:spAutoFit/>
          </a:bodyPr>
          <a:lstStyle/>
          <a:p>
            <a:pPr algn="ctr" defTabSz="914490">
              <a:spcAft>
                <a:spcPts val="600"/>
              </a:spcAft>
              <a:defRPr/>
            </a:pPr>
            <a:r>
              <a:rPr lang="en-US" sz="1800" dirty="0">
                <a:solidFill>
                  <a:schemeClr val="tx1"/>
                </a:solidFill>
              </a:rPr>
              <a:t>denny@integritylawfirm.id</a:t>
            </a:r>
          </a:p>
        </p:txBody>
      </p:sp>
      <p:sp>
        <p:nvSpPr>
          <p:cNvPr id="19" name="object 9">
            <a:extLst>
              <a:ext uri="{FF2B5EF4-FFF2-40B4-BE49-F238E27FC236}">
                <a16:creationId xmlns:a16="http://schemas.microsoft.com/office/drawing/2014/main" id="{5B92BA94-8C38-0628-594F-D3B251760F6C}"/>
              </a:ext>
            </a:extLst>
          </p:cNvPr>
          <p:cNvSpPr/>
          <p:nvPr/>
        </p:nvSpPr>
        <p:spPr>
          <a:xfrm>
            <a:off x="8839803" y="1771901"/>
            <a:ext cx="8187433" cy="4495800"/>
          </a:xfrm>
          <a:custGeom>
            <a:avLst/>
            <a:gdLst/>
            <a:ahLst/>
            <a:cxnLst/>
            <a:rect l="l" t="t" r="r" b="b"/>
            <a:pathLst>
              <a:path w="5273040" h="3508375">
                <a:moveTo>
                  <a:pt x="0" y="3508248"/>
                </a:moveTo>
                <a:lnTo>
                  <a:pt x="5273039" y="3508248"/>
                </a:lnTo>
                <a:lnTo>
                  <a:pt x="5273039" y="0"/>
                </a:lnTo>
                <a:lnTo>
                  <a:pt x="0" y="0"/>
                </a:lnTo>
                <a:lnTo>
                  <a:pt x="0" y="3508248"/>
                </a:lnTo>
                <a:close/>
              </a:path>
            </a:pathLst>
          </a:custGeom>
          <a:ln w="63500">
            <a:solidFill>
              <a:schemeClr val="tx1"/>
            </a:solidFill>
          </a:ln>
        </p:spPr>
        <p:txBody>
          <a:bodyPr wrap="square" lIns="0" tIns="0" rIns="0" bIns="0" rtlCol="0"/>
          <a:lstStyle/>
          <a:p>
            <a:endParaRPr dirty="0"/>
          </a:p>
        </p:txBody>
      </p:sp>
      <p:sp>
        <p:nvSpPr>
          <p:cNvPr id="21" name="object 9">
            <a:extLst>
              <a:ext uri="{FF2B5EF4-FFF2-40B4-BE49-F238E27FC236}">
                <a16:creationId xmlns:a16="http://schemas.microsoft.com/office/drawing/2014/main" id="{5AC2E590-40A7-FDE4-67ED-B38B988EFD6D}"/>
              </a:ext>
            </a:extLst>
          </p:cNvPr>
          <p:cNvSpPr/>
          <p:nvPr/>
        </p:nvSpPr>
        <p:spPr>
          <a:xfrm>
            <a:off x="9242388" y="2279228"/>
            <a:ext cx="8187433" cy="4495800"/>
          </a:xfrm>
          <a:custGeom>
            <a:avLst/>
            <a:gdLst/>
            <a:ahLst/>
            <a:cxnLst/>
            <a:rect l="l" t="t" r="r" b="b"/>
            <a:pathLst>
              <a:path w="5273040" h="3508375">
                <a:moveTo>
                  <a:pt x="0" y="3508248"/>
                </a:moveTo>
                <a:lnTo>
                  <a:pt x="5273039" y="3508248"/>
                </a:lnTo>
                <a:lnTo>
                  <a:pt x="5273039" y="0"/>
                </a:lnTo>
                <a:lnTo>
                  <a:pt x="0" y="0"/>
                </a:lnTo>
                <a:lnTo>
                  <a:pt x="0" y="3508248"/>
                </a:lnTo>
                <a:close/>
              </a:path>
            </a:pathLst>
          </a:custGeom>
          <a:ln w="63500">
            <a:solidFill>
              <a:schemeClr val="tx1"/>
            </a:solidFill>
          </a:ln>
        </p:spPr>
        <p:txBody>
          <a:bodyPr wrap="square" lIns="0" tIns="0" rIns="0" bIns="0" rtlCol="0"/>
          <a:lstStyle/>
          <a:p>
            <a:endParaRPr dirty="0"/>
          </a:p>
        </p:txBody>
      </p:sp>
      <p:sp>
        <p:nvSpPr>
          <p:cNvPr id="25" name="object 9">
            <a:extLst>
              <a:ext uri="{FF2B5EF4-FFF2-40B4-BE49-F238E27FC236}">
                <a16:creationId xmlns:a16="http://schemas.microsoft.com/office/drawing/2014/main" id="{DF9B4156-5846-D717-09CE-666D24FC5C17}"/>
              </a:ext>
            </a:extLst>
          </p:cNvPr>
          <p:cNvSpPr/>
          <p:nvPr/>
        </p:nvSpPr>
        <p:spPr>
          <a:xfrm>
            <a:off x="995370" y="269577"/>
            <a:ext cx="7572234" cy="8749924"/>
          </a:xfrm>
          <a:custGeom>
            <a:avLst/>
            <a:gdLst/>
            <a:ahLst/>
            <a:cxnLst/>
            <a:rect l="l" t="t" r="r" b="b"/>
            <a:pathLst>
              <a:path w="5273040" h="3508375">
                <a:moveTo>
                  <a:pt x="0" y="3508248"/>
                </a:moveTo>
                <a:lnTo>
                  <a:pt x="5273039" y="3508248"/>
                </a:lnTo>
                <a:lnTo>
                  <a:pt x="5273039" y="0"/>
                </a:lnTo>
                <a:lnTo>
                  <a:pt x="0" y="0"/>
                </a:lnTo>
                <a:lnTo>
                  <a:pt x="0" y="3508248"/>
                </a:lnTo>
                <a:close/>
              </a:path>
            </a:pathLst>
          </a:custGeom>
          <a:ln w="63500">
            <a:solidFill>
              <a:schemeClr val="tx1"/>
            </a:solidFill>
          </a:ln>
        </p:spPr>
        <p:txBody>
          <a:bodyPr wrap="square" lIns="0" tIns="0" rIns="0" bIns="0" rtlCol="0"/>
          <a:lstStyle/>
          <a:p>
            <a:endParaRPr dirty="0"/>
          </a:p>
        </p:txBody>
      </p:sp>
      <p:sp>
        <p:nvSpPr>
          <p:cNvPr id="4" name="TextBox 3">
            <a:extLst>
              <a:ext uri="{FF2B5EF4-FFF2-40B4-BE49-F238E27FC236}">
                <a16:creationId xmlns:a16="http://schemas.microsoft.com/office/drawing/2014/main" id="{C919EEC4-7743-C0A1-615B-C90319A1BF37}"/>
              </a:ext>
            </a:extLst>
          </p:cNvPr>
          <p:cNvSpPr txBox="1"/>
          <p:nvPr/>
        </p:nvSpPr>
        <p:spPr>
          <a:xfrm>
            <a:off x="1295347" y="720388"/>
            <a:ext cx="7101111" cy="7848302"/>
          </a:xfrm>
          <a:prstGeom prst="rect">
            <a:avLst/>
          </a:prstGeom>
          <a:noFill/>
        </p:spPr>
        <p:txBody>
          <a:bodyPr wrap="square">
            <a:spAutoFit/>
          </a:bodyPr>
          <a:lstStyle/>
          <a:p>
            <a:pPr marL="742950" indent="-742950">
              <a:buAutoNum type="arabicPeriod"/>
            </a:pPr>
            <a:r>
              <a:rPr lang="en-US" sz="3600" b="1" dirty="0" err="1">
                <a:solidFill>
                  <a:srgbClr val="C00000"/>
                </a:solidFill>
                <a:latin typeface="Avenir Next" panose="020B0503020202020204"/>
              </a:rPr>
              <a:t>Penyusunan</a:t>
            </a:r>
            <a:r>
              <a:rPr lang="en-US" sz="3600" b="1" dirty="0">
                <a:solidFill>
                  <a:srgbClr val="C00000"/>
                </a:solidFill>
                <a:latin typeface="Avenir Next" panose="020B0503020202020204"/>
              </a:rPr>
              <a:t> RUU </a:t>
            </a:r>
            <a:r>
              <a:rPr lang="en-US" sz="3600" b="1" dirty="0" err="1">
                <a:solidFill>
                  <a:srgbClr val="C00000"/>
                </a:solidFill>
                <a:latin typeface="Avenir Next" panose="020B0503020202020204"/>
              </a:rPr>
              <a:t>wajib</a:t>
            </a:r>
            <a:r>
              <a:rPr lang="en-US" sz="3600" b="1" dirty="0">
                <a:solidFill>
                  <a:srgbClr val="C00000"/>
                </a:solidFill>
                <a:latin typeface="Avenir Next" panose="020B0503020202020204"/>
              </a:rPr>
              <a:t> </a:t>
            </a:r>
            <a:r>
              <a:rPr lang="en-US" sz="3600" b="1" dirty="0" err="1">
                <a:solidFill>
                  <a:srgbClr val="C00000"/>
                </a:solidFill>
                <a:latin typeface="Avenir Next" panose="020B0503020202020204"/>
              </a:rPr>
              <a:t>didahului</a:t>
            </a:r>
            <a:r>
              <a:rPr lang="en-US" sz="3600" b="1" dirty="0">
                <a:solidFill>
                  <a:srgbClr val="C00000"/>
                </a:solidFill>
                <a:latin typeface="Avenir Next" panose="020B0503020202020204"/>
              </a:rPr>
              <a:t> </a:t>
            </a:r>
            <a:r>
              <a:rPr lang="en-US" sz="3600" b="1" dirty="0" err="1">
                <a:solidFill>
                  <a:srgbClr val="C00000"/>
                </a:solidFill>
                <a:latin typeface="Avenir Next" panose="020B0503020202020204"/>
              </a:rPr>
              <a:t>dengan</a:t>
            </a:r>
            <a:r>
              <a:rPr lang="en-US" sz="3600" b="1" dirty="0">
                <a:solidFill>
                  <a:srgbClr val="C00000"/>
                </a:solidFill>
                <a:latin typeface="Avenir Next" panose="020B0503020202020204"/>
              </a:rPr>
              <a:t> NA;</a:t>
            </a:r>
          </a:p>
          <a:p>
            <a:pPr marL="742950" indent="-742950">
              <a:buAutoNum type="arabicPeriod"/>
            </a:pPr>
            <a:endParaRPr lang="en-US" sz="3600" b="1" dirty="0">
              <a:solidFill>
                <a:srgbClr val="C00000"/>
              </a:solidFill>
              <a:latin typeface="Avenir Next" panose="020B0503020202020204"/>
            </a:endParaRPr>
          </a:p>
          <a:p>
            <a:pPr marL="742950" indent="-742950">
              <a:buAutoNum type="arabicPeriod"/>
            </a:pPr>
            <a:r>
              <a:rPr lang="en-US" sz="3600" b="1" dirty="0">
                <a:solidFill>
                  <a:srgbClr val="C00000"/>
                </a:solidFill>
                <a:latin typeface="Avenir Next" panose="020B0503020202020204"/>
              </a:rPr>
              <a:t>RUU </a:t>
            </a:r>
            <a:r>
              <a:rPr lang="en-US" sz="3600" b="1" dirty="0" err="1">
                <a:solidFill>
                  <a:srgbClr val="C00000"/>
                </a:solidFill>
                <a:latin typeface="Avenir Next" panose="020B0503020202020204"/>
              </a:rPr>
              <a:t>mengakomodasi</a:t>
            </a:r>
            <a:r>
              <a:rPr lang="en-US" sz="3600" b="1" dirty="0">
                <a:solidFill>
                  <a:srgbClr val="C00000"/>
                </a:solidFill>
                <a:latin typeface="Avenir Next" panose="020B0503020202020204"/>
              </a:rPr>
              <a:t> </a:t>
            </a:r>
            <a:r>
              <a:rPr lang="en-US" sz="3600" b="1" dirty="0" err="1">
                <a:solidFill>
                  <a:srgbClr val="C00000"/>
                </a:solidFill>
                <a:latin typeface="Avenir Next" panose="020B0503020202020204"/>
              </a:rPr>
              <a:t>permasalahan</a:t>
            </a:r>
            <a:r>
              <a:rPr lang="en-US" sz="3600" b="1" dirty="0">
                <a:solidFill>
                  <a:srgbClr val="C00000"/>
                </a:solidFill>
                <a:latin typeface="Avenir Next" panose="020B0503020202020204"/>
              </a:rPr>
              <a:t> PJB yang </a:t>
            </a:r>
            <a:r>
              <a:rPr lang="en-US" sz="3600" b="1" dirty="0" err="1">
                <a:solidFill>
                  <a:srgbClr val="C00000"/>
                </a:solidFill>
                <a:latin typeface="Avenir Next" panose="020B0503020202020204"/>
              </a:rPr>
              <a:t>ada</a:t>
            </a:r>
            <a:r>
              <a:rPr lang="en-US" sz="3600" b="1" dirty="0">
                <a:solidFill>
                  <a:srgbClr val="C00000"/>
                </a:solidFill>
                <a:latin typeface="Avenir Next" panose="020B0503020202020204"/>
              </a:rPr>
              <a:t> di </a:t>
            </a:r>
            <a:r>
              <a:rPr lang="en-US" sz="3600" b="1" dirty="0" err="1">
                <a:solidFill>
                  <a:srgbClr val="C00000"/>
                </a:solidFill>
                <a:latin typeface="Avenir Next" panose="020B0503020202020204"/>
              </a:rPr>
              <a:t>lapangan</a:t>
            </a:r>
            <a:r>
              <a:rPr lang="en-US" sz="3600" b="1" dirty="0">
                <a:solidFill>
                  <a:srgbClr val="C00000"/>
                </a:solidFill>
                <a:latin typeface="Avenir Next" panose="020B0503020202020204"/>
              </a:rPr>
              <a:t>;</a:t>
            </a:r>
          </a:p>
          <a:p>
            <a:pPr marL="742950" indent="-742950">
              <a:buAutoNum type="arabicPeriod"/>
            </a:pPr>
            <a:endParaRPr lang="en-US" sz="3600" b="1" dirty="0">
              <a:solidFill>
                <a:srgbClr val="C00000"/>
              </a:solidFill>
              <a:latin typeface="Avenir Next" panose="020B0503020202020204"/>
            </a:endParaRPr>
          </a:p>
          <a:p>
            <a:pPr marL="742950" indent="-742950">
              <a:buAutoNum type="arabicPeriod"/>
            </a:pPr>
            <a:r>
              <a:rPr lang="en-US" sz="3600" b="1" dirty="0" err="1">
                <a:solidFill>
                  <a:srgbClr val="C00000"/>
                </a:solidFill>
                <a:latin typeface="Avenir Next" panose="020B0503020202020204"/>
              </a:rPr>
              <a:t>Celah</a:t>
            </a:r>
            <a:r>
              <a:rPr lang="en-US" sz="3600" b="1" dirty="0">
                <a:solidFill>
                  <a:srgbClr val="C00000"/>
                </a:solidFill>
                <a:latin typeface="Avenir Next" panose="020B0503020202020204"/>
              </a:rPr>
              <a:t> </a:t>
            </a:r>
            <a:r>
              <a:rPr lang="en-US" sz="3600" b="1" dirty="0" err="1">
                <a:solidFill>
                  <a:srgbClr val="C00000"/>
                </a:solidFill>
                <a:latin typeface="Avenir Next" panose="020B0503020202020204"/>
              </a:rPr>
              <a:t>korupsi</a:t>
            </a:r>
            <a:r>
              <a:rPr lang="en-US" sz="3600" b="1" dirty="0">
                <a:solidFill>
                  <a:srgbClr val="C00000"/>
                </a:solidFill>
                <a:latin typeface="Avenir Next" panose="020B0503020202020204"/>
              </a:rPr>
              <a:t> </a:t>
            </a:r>
            <a:r>
              <a:rPr lang="en-US" sz="3600" b="1" dirty="0" err="1">
                <a:solidFill>
                  <a:srgbClr val="C00000"/>
                </a:solidFill>
                <a:latin typeface="Avenir Next" panose="020B0503020202020204"/>
              </a:rPr>
              <a:t>perlu</a:t>
            </a:r>
            <a:r>
              <a:rPr lang="en-US" sz="3600" b="1" dirty="0">
                <a:solidFill>
                  <a:srgbClr val="C00000"/>
                </a:solidFill>
                <a:latin typeface="Avenir Next" panose="020B0503020202020204"/>
              </a:rPr>
              <a:t> </a:t>
            </a:r>
            <a:r>
              <a:rPr lang="en-US" sz="3600" b="1" dirty="0" err="1">
                <a:solidFill>
                  <a:srgbClr val="C00000"/>
                </a:solidFill>
                <a:latin typeface="Avenir Next" panose="020B0503020202020204"/>
              </a:rPr>
              <a:t>diperhatikan</a:t>
            </a:r>
            <a:r>
              <a:rPr lang="en-US" sz="3600" b="1" dirty="0">
                <a:solidFill>
                  <a:srgbClr val="C00000"/>
                </a:solidFill>
                <a:latin typeface="Avenir Next" panose="020B0503020202020204"/>
              </a:rPr>
              <a:t> </a:t>
            </a:r>
            <a:r>
              <a:rPr lang="en-US" sz="3600" b="1" dirty="0" err="1">
                <a:solidFill>
                  <a:srgbClr val="C00000"/>
                </a:solidFill>
                <a:latin typeface="Avenir Next" panose="020B0503020202020204"/>
              </a:rPr>
              <a:t>dalam</a:t>
            </a:r>
            <a:r>
              <a:rPr lang="en-US" sz="3600" b="1" dirty="0">
                <a:solidFill>
                  <a:srgbClr val="C00000"/>
                </a:solidFill>
                <a:latin typeface="Avenir Next" panose="020B0503020202020204"/>
              </a:rPr>
              <a:t> </a:t>
            </a:r>
            <a:r>
              <a:rPr lang="en-US" sz="3600" b="1" dirty="0" err="1">
                <a:solidFill>
                  <a:srgbClr val="C00000"/>
                </a:solidFill>
                <a:latin typeface="Avenir Next" panose="020B0503020202020204"/>
              </a:rPr>
              <a:t>penyusunan</a:t>
            </a:r>
            <a:r>
              <a:rPr lang="en-US" sz="3600" b="1" dirty="0">
                <a:solidFill>
                  <a:srgbClr val="C00000"/>
                </a:solidFill>
                <a:latin typeface="Avenir Next" panose="020B0503020202020204"/>
              </a:rPr>
              <a:t> RUU; dan </a:t>
            </a:r>
          </a:p>
          <a:p>
            <a:pPr marL="742950" indent="-742950">
              <a:buAutoNum type="arabicPeriod"/>
            </a:pPr>
            <a:endParaRPr lang="en-US" sz="3600" b="1" dirty="0">
              <a:solidFill>
                <a:srgbClr val="C00000"/>
              </a:solidFill>
              <a:latin typeface="Avenir Next" panose="020B0503020202020204"/>
            </a:endParaRPr>
          </a:p>
          <a:p>
            <a:pPr marL="742950" indent="-742950">
              <a:buAutoNum type="arabicPeriod"/>
            </a:pPr>
            <a:r>
              <a:rPr lang="en-US" sz="3600" b="1" dirty="0" err="1">
                <a:solidFill>
                  <a:srgbClr val="C00000"/>
                </a:solidFill>
                <a:latin typeface="Avenir Next" panose="020B0503020202020204"/>
              </a:rPr>
              <a:t>Masukan</a:t>
            </a:r>
            <a:r>
              <a:rPr lang="en-US" sz="3600" b="1" dirty="0">
                <a:solidFill>
                  <a:srgbClr val="C00000"/>
                </a:solidFill>
                <a:latin typeface="Avenir Next" panose="020B0503020202020204"/>
              </a:rPr>
              <a:t> </a:t>
            </a:r>
            <a:r>
              <a:rPr lang="en-US" sz="3600" b="1" dirty="0" err="1">
                <a:solidFill>
                  <a:srgbClr val="C00000"/>
                </a:solidFill>
                <a:latin typeface="Avenir Next" panose="020B0503020202020204"/>
              </a:rPr>
              <a:t>dari</a:t>
            </a:r>
            <a:r>
              <a:rPr lang="en-US" sz="3600" b="1" dirty="0">
                <a:solidFill>
                  <a:srgbClr val="C00000"/>
                </a:solidFill>
                <a:latin typeface="Avenir Next" panose="020B0503020202020204"/>
              </a:rPr>
              <a:t> </a:t>
            </a:r>
            <a:r>
              <a:rPr lang="en-US" sz="3600" b="1" dirty="0" err="1">
                <a:solidFill>
                  <a:srgbClr val="C00000"/>
                </a:solidFill>
                <a:latin typeface="Avenir Next" panose="020B0503020202020204"/>
              </a:rPr>
              <a:t>ahli</a:t>
            </a:r>
            <a:r>
              <a:rPr lang="en-US" sz="3600" b="1" dirty="0">
                <a:solidFill>
                  <a:srgbClr val="C00000"/>
                </a:solidFill>
                <a:latin typeface="Avenir Next" panose="020B0503020202020204"/>
              </a:rPr>
              <a:t> </a:t>
            </a:r>
            <a:r>
              <a:rPr lang="en-US" sz="3600" b="1" dirty="0" err="1">
                <a:solidFill>
                  <a:srgbClr val="C00000"/>
                </a:solidFill>
                <a:latin typeface="Avenir Next" panose="020B0503020202020204"/>
              </a:rPr>
              <a:t>terkait</a:t>
            </a:r>
            <a:r>
              <a:rPr lang="en-US" sz="3600" b="1" dirty="0">
                <a:solidFill>
                  <a:srgbClr val="C00000"/>
                </a:solidFill>
                <a:latin typeface="Avenir Next" panose="020B0503020202020204"/>
              </a:rPr>
              <a:t>, </a:t>
            </a:r>
            <a:r>
              <a:rPr lang="en-US" sz="3600" b="1" dirty="0" err="1">
                <a:solidFill>
                  <a:srgbClr val="C00000"/>
                </a:solidFill>
                <a:latin typeface="Avenir Next" panose="020B0503020202020204"/>
              </a:rPr>
              <a:t>terutama</a:t>
            </a:r>
            <a:r>
              <a:rPr lang="en-US" sz="3600" b="1" dirty="0">
                <a:solidFill>
                  <a:srgbClr val="C00000"/>
                </a:solidFill>
                <a:latin typeface="Avenir Next" panose="020B0503020202020204"/>
              </a:rPr>
              <a:t> </a:t>
            </a:r>
            <a:r>
              <a:rPr lang="en-US" sz="3600" b="1" dirty="0" err="1">
                <a:solidFill>
                  <a:srgbClr val="C00000"/>
                </a:solidFill>
                <a:latin typeface="Avenir Next" panose="020B0503020202020204"/>
              </a:rPr>
              <a:t>kebijakan</a:t>
            </a:r>
            <a:r>
              <a:rPr lang="en-US" sz="3600" b="1" dirty="0">
                <a:solidFill>
                  <a:srgbClr val="C00000"/>
                </a:solidFill>
                <a:latin typeface="Avenir Next" panose="020B0503020202020204"/>
              </a:rPr>
              <a:t> </a:t>
            </a:r>
            <a:r>
              <a:rPr lang="en-US" sz="3600" b="1" dirty="0" err="1">
                <a:solidFill>
                  <a:srgbClr val="C00000"/>
                </a:solidFill>
                <a:latin typeface="Avenir Next" panose="020B0503020202020204"/>
              </a:rPr>
              <a:t>publik</a:t>
            </a:r>
            <a:r>
              <a:rPr lang="en-US" sz="3600" b="1" dirty="0">
                <a:solidFill>
                  <a:srgbClr val="C00000"/>
                </a:solidFill>
                <a:latin typeface="Avenir Next" panose="020B0503020202020204"/>
              </a:rPr>
              <a:t> dan </a:t>
            </a:r>
            <a:r>
              <a:rPr lang="en-US" sz="3600" b="1" dirty="0" err="1">
                <a:solidFill>
                  <a:srgbClr val="C00000"/>
                </a:solidFill>
                <a:latin typeface="Avenir Next" panose="020B0503020202020204"/>
              </a:rPr>
              <a:t>keuangan</a:t>
            </a:r>
            <a:r>
              <a:rPr lang="en-US" sz="3600" b="1" dirty="0">
                <a:solidFill>
                  <a:srgbClr val="C00000"/>
                </a:solidFill>
                <a:latin typeface="Avenir Next" panose="020B0503020202020204"/>
              </a:rPr>
              <a:t> negara. </a:t>
            </a:r>
          </a:p>
        </p:txBody>
      </p:sp>
    </p:spTree>
    <p:extLst>
      <p:ext uri="{BB962C8B-B14F-4D97-AF65-F5344CB8AC3E}">
        <p14:creationId xmlns:p14="http://schemas.microsoft.com/office/powerpoint/2010/main" val="19486886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14">
            <a:extLst>
              <a:ext uri="{FF2B5EF4-FFF2-40B4-BE49-F238E27FC236}">
                <a16:creationId xmlns:a16="http://schemas.microsoft.com/office/drawing/2014/main" id="{216B4CB5-8F05-41EE-73D4-4A9C99FA386B}"/>
              </a:ext>
            </a:extLst>
          </p:cNvPr>
          <p:cNvSpPr/>
          <p:nvPr/>
        </p:nvSpPr>
        <p:spPr>
          <a:xfrm>
            <a:off x="22860" y="127114"/>
            <a:ext cx="18265140" cy="10294620"/>
          </a:xfrm>
          <a:prstGeom prst="rect">
            <a:avLst/>
          </a:prstGeom>
          <a:blipFill>
            <a:blip r:embed="rId2" cstate="print"/>
            <a:stretch>
              <a:fillRect/>
            </a:stretch>
          </a:blipFill>
        </p:spPr>
        <p:txBody>
          <a:bodyPr wrap="square" lIns="0" tIns="0" rIns="0" bIns="0" rtlCol="0">
            <a:noAutofit/>
          </a:bodyPr>
          <a:lstStyle/>
          <a:p>
            <a:endParaRPr sz="2700" dirty="0"/>
          </a:p>
        </p:txBody>
      </p:sp>
      <p:pic>
        <p:nvPicPr>
          <p:cNvPr id="6" name="Picture 5">
            <a:extLst>
              <a:ext uri="{FF2B5EF4-FFF2-40B4-BE49-F238E27FC236}">
                <a16:creationId xmlns:a16="http://schemas.microsoft.com/office/drawing/2014/main" id="{9D43267B-B259-FCF0-29FA-21724F63F6C2}"/>
              </a:ext>
            </a:extLst>
          </p:cNvPr>
          <p:cNvPicPr>
            <a:picLocks noChangeAspect="1"/>
          </p:cNvPicPr>
          <p:nvPr/>
        </p:nvPicPr>
        <p:blipFill>
          <a:blip r:embed="rId3"/>
          <a:stretch>
            <a:fillRect/>
          </a:stretch>
        </p:blipFill>
        <p:spPr>
          <a:xfrm>
            <a:off x="16992600" y="371870"/>
            <a:ext cx="1097375" cy="916005"/>
          </a:xfrm>
          <a:prstGeom prst="rect">
            <a:avLst/>
          </a:prstGeom>
        </p:spPr>
      </p:pic>
      <p:sp>
        <p:nvSpPr>
          <p:cNvPr id="18" name="Slide Number Placeholder 15">
            <a:extLst>
              <a:ext uri="{FF2B5EF4-FFF2-40B4-BE49-F238E27FC236}">
                <a16:creationId xmlns:a16="http://schemas.microsoft.com/office/drawing/2014/main" id="{DD46BE5E-8575-8311-A7F4-A3088AE3E950}"/>
              </a:ext>
            </a:extLst>
          </p:cNvPr>
          <p:cNvSpPr txBox="1">
            <a:spLocks/>
          </p:cNvSpPr>
          <p:nvPr/>
        </p:nvSpPr>
        <p:spPr>
          <a:xfrm>
            <a:off x="17469349" y="9662456"/>
            <a:ext cx="565802" cy="304778"/>
          </a:xfrm>
          <a:prstGeom prst="callout1">
            <a:avLst>
              <a:gd name="adj1" fmla="val 48702"/>
              <a:gd name="adj2" fmla="val 84708"/>
              <a:gd name="adj3" fmla="val 48210"/>
              <a:gd name="adj4" fmla="val 162974"/>
            </a:avLst>
          </a:prstGeom>
          <a:ln w="38100">
            <a:solidFill>
              <a:schemeClr val="tx1"/>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B42DF2D7-30B4-D046-BCCB-386CF9A49E74}" type="slidenum">
              <a:rPr lang="en-US" sz="2400" b="1" smtClean="0"/>
              <a:pPr algn="ctr"/>
              <a:t>18</a:t>
            </a:fld>
            <a:endParaRPr lang="en-US" sz="2400" b="1" dirty="0"/>
          </a:p>
        </p:txBody>
      </p:sp>
      <p:sp>
        <p:nvSpPr>
          <p:cNvPr id="10" name="object 3"/>
          <p:cNvSpPr txBox="1">
            <a:spLocks noGrp="1"/>
          </p:cNvSpPr>
          <p:nvPr>
            <p:ph type="title"/>
          </p:nvPr>
        </p:nvSpPr>
        <p:spPr>
          <a:xfrm>
            <a:off x="9525000" y="2206743"/>
            <a:ext cx="7086600" cy="2475037"/>
          </a:xfrm>
          <a:prstGeom prst="rect">
            <a:avLst/>
          </a:prstGeom>
        </p:spPr>
        <p:txBody>
          <a:bodyPr vert="horz" wrap="square" lIns="0" tIns="12700" rIns="0" bIns="0" rtlCol="0">
            <a:spAutoFit/>
          </a:bodyPr>
          <a:lstStyle/>
          <a:p>
            <a:pPr marL="12700">
              <a:lnSpc>
                <a:spcPct val="100000"/>
              </a:lnSpc>
              <a:spcBef>
                <a:spcPts val="100"/>
              </a:spcBef>
            </a:pPr>
            <a:r>
              <a:rPr lang="sv-SE" sz="8000" b="1" dirty="0">
                <a:latin typeface="Avenir Next" panose="020B0503020202020204"/>
              </a:rPr>
              <a:t>Meaningful Participation</a:t>
            </a:r>
          </a:p>
        </p:txBody>
      </p:sp>
      <p:sp>
        <p:nvSpPr>
          <p:cNvPr id="5" name="TextBox 4">
            <a:extLst>
              <a:ext uri="{FF2B5EF4-FFF2-40B4-BE49-F238E27FC236}">
                <a16:creationId xmlns:a16="http://schemas.microsoft.com/office/drawing/2014/main" id="{4A758B72-5330-84D2-8ED7-568B870B8109}"/>
              </a:ext>
            </a:extLst>
          </p:cNvPr>
          <p:cNvSpPr txBox="1"/>
          <p:nvPr/>
        </p:nvSpPr>
        <p:spPr>
          <a:xfrm>
            <a:off x="4551870" y="9843941"/>
            <a:ext cx="9207062" cy="369332"/>
          </a:xfrm>
          <a:prstGeom prst="rect">
            <a:avLst/>
          </a:prstGeom>
          <a:noFill/>
        </p:spPr>
        <p:txBody>
          <a:bodyPr wrap="square">
            <a:spAutoFit/>
          </a:bodyPr>
          <a:lstStyle/>
          <a:p>
            <a:pPr algn="ctr" defTabSz="914490">
              <a:spcAft>
                <a:spcPts val="600"/>
              </a:spcAft>
              <a:defRPr/>
            </a:pPr>
            <a:r>
              <a:rPr lang="en-US" sz="1800" dirty="0">
                <a:solidFill>
                  <a:schemeClr val="tx1"/>
                </a:solidFill>
              </a:rPr>
              <a:t>denny@integritylawfirm.id</a:t>
            </a:r>
          </a:p>
        </p:txBody>
      </p:sp>
      <p:sp>
        <p:nvSpPr>
          <p:cNvPr id="19" name="object 9">
            <a:extLst>
              <a:ext uri="{FF2B5EF4-FFF2-40B4-BE49-F238E27FC236}">
                <a16:creationId xmlns:a16="http://schemas.microsoft.com/office/drawing/2014/main" id="{5B92BA94-8C38-0628-594F-D3B251760F6C}"/>
              </a:ext>
            </a:extLst>
          </p:cNvPr>
          <p:cNvSpPr/>
          <p:nvPr/>
        </p:nvSpPr>
        <p:spPr>
          <a:xfrm>
            <a:off x="8674980" y="1343975"/>
            <a:ext cx="8187433" cy="4495800"/>
          </a:xfrm>
          <a:custGeom>
            <a:avLst/>
            <a:gdLst/>
            <a:ahLst/>
            <a:cxnLst/>
            <a:rect l="l" t="t" r="r" b="b"/>
            <a:pathLst>
              <a:path w="5273040" h="3508375">
                <a:moveTo>
                  <a:pt x="0" y="3508248"/>
                </a:moveTo>
                <a:lnTo>
                  <a:pt x="5273039" y="3508248"/>
                </a:lnTo>
                <a:lnTo>
                  <a:pt x="5273039" y="0"/>
                </a:lnTo>
                <a:lnTo>
                  <a:pt x="0" y="0"/>
                </a:lnTo>
                <a:lnTo>
                  <a:pt x="0" y="3508248"/>
                </a:lnTo>
                <a:close/>
              </a:path>
            </a:pathLst>
          </a:custGeom>
          <a:ln w="63500">
            <a:solidFill>
              <a:schemeClr val="tx1"/>
            </a:solidFill>
          </a:ln>
        </p:spPr>
        <p:txBody>
          <a:bodyPr wrap="square" lIns="0" tIns="0" rIns="0" bIns="0" rtlCol="0"/>
          <a:lstStyle/>
          <a:p>
            <a:endParaRPr dirty="0"/>
          </a:p>
        </p:txBody>
      </p:sp>
      <p:sp>
        <p:nvSpPr>
          <p:cNvPr id="21" name="object 9">
            <a:extLst>
              <a:ext uri="{FF2B5EF4-FFF2-40B4-BE49-F238E27FC236}">
                <a16:creationId xmlns:a16="http://schemas.microsoft.com/office/drawing/2014/main" id="{5AC2E590-40A7-FDE4-67ED-B38B988EFD6D}"/>
              </a:ext>
            </a:extLst>
          </p:cNvPr>
          <p:cNvSpPr/>
          <p:nvPr/>
        </p:nvSpPr>
        <p:spPr>
          <a:xfrm>
            <a:off x="9250706" y="1931959"/>
            <a:ext cx="8187433" cy="4495800"/>
          </a:xfrm>
          <a:custGeom>
            <a:avLst/>
            <a:gdLst/>
            <a:ahLst/>
            <a:cxnLst/>
            <a:rect l="l" t="t" r="r" b="b"/>
            <a:pathLst>
              <a:path w="5273040" h="3508375">
                <a:moveTo>
                  <a:pt x="0" y="3508248"/>
                </a:moveTo>
                <a:lnTo>
                  <a:pt x="5273039" y="3508248"/>
                </a:lnTo>
                <a:lnTo>
                  <a:pt x="5273039" y="0"/>
                </a:lnTo>
                <a:lnTo>
                  <a:pt x="0" y="0"/>
                </a:lnTo>
                <a:lnTo>
                  <a:pt x="0" y="3508248"/>
                </a:lnTo>
                <a:close/>
              </a:path>
            </a:pathLst>
          </a:custGeom>
          <a:ln w="63500">
            <a:solidFill>
              <a:schemeClr val="tx1"/>
            </a:solidFill>
          </a:ln>
        </p:spPr>
        <p:txBody>
          <a:bodyPr wrap="square" lIns="0" tIns="0" rIns="0" bIns="0" rtlCol="0"/>
          <a:lstStyle/>
          <a:p>
            <a:endParaRPr dirty="0"/>
          </a:p>
        </p:txBody>
      </p:sp>
      <p:sp>
        <p:nvSpPr>
          <p:cNvPr id="8" name="object 3">
            <a:extLst>
              <a:ext uri="{FF2B5EF4-FFF2-40B4-BE49-F238E27FC236}">
                <a16:creationId xmlns:a16="http://schemas.microsoft.com/office/drawing/2014/main" id="{C8252680-72C0-F671-4824-EC8882657E88}"/>
              </a:ext>
            </a:extLst>
          </p:cNvPr>
          <p:cNvSpPr txBox="1">
            <a:spLocks/>
          </p:cNvSpPr>
          <p:nvPr/>
        </p:nvSpPr>
        <p:spPr>
          <a:xfrm>
            <a:off x="8981626" y="6969847"/>
            <a:ext cx="8725595" cy="856645"/>
          </a:xfrm>
          <a:prstGeom prst="rect">
            <a:avLst/>
          </a:prstGeom>
        </p:spPr>
        <p:txBody>
          <a:bodyPr vert="horz" wrap="square" lIns="0" tIns="12700" rIns="0" bIns="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12700" algn="l">
              <a:spcBef>
                <a:spcPts val="100"/>
              </a:spcBef>
            </a:pPr>
            <a:r>
              <a:rPr lang="en-US" sz="1800" b="1" dirty="0" err="1">
                <a:effectLst/>
                <a:latin typeface="Avenir Next" panose="020B0503020202020204"/>
                <a:ea typeface="Calibri" panose="020F0502020204030204" pitchFamily="34" charset="0"/>
                <a:cs typeface="Times New Roman" panose="02020603050405020304" pitchFamily="18" charset="0"/>
              </a:rPr>
              <a:t>Lihat</a:t>
            </a:r>
            <a:r>
              <a:rPr lang="en-US" sz="1800" b="1" dirty="0">
                <a:effectLst/>
                <a:latin typeface="Avenir Next" panose="020B0503020202020204"/>
                <a:ea typeface="Calibri" panose="020F0502020204030204" pitchFamily="34" charset="0"/>
                <a:cs typeface="Times New Roman" panose="02020603050405020304" pitchFamily="18" charset="0"/>
              </a:rPr>
              <a:t>: </a:t>
            </a:r>
            <a:r>
              <a:rPr lang="id-ID" sz="1800" b="1" dirty="0">
                <a:effectLst/>
                <a:latin typeface="Avenir Next" panose="020B0503020202020204"/>
                <a:ea typeface="Calibri" panose="020F0502020204030204" pitchFamily="34" charset="0"/>
                <a:cs typeface="Times New Roman" panose="02020603050405020304" pitchFamily="18" charset="0"/>
              </a:rPr>
              <a:t>Pertimbangan Hukum [3.17.8] halaman 392-393 </a:t>
            </a:r>
            <a:r>
              <a:rPr lang="en-US" sz="1800" b="1" dirty="0" err="1">
                <a:solidFill>
                  <a:srgbClr val="000000"/>
                </a:solidFill>
                <a:effectLst/>
                <a:latin typeface="Avenir Next" panose="020B0503020202020204"/>
                <a:ea typeface="Calibri" panose="020F0502020204030204" pitchFamily="34" charset="0"/>
                <a:cs typeface="Arial Narrow" panose="020B0606020202030204" pitchFamily="34" charset="0"/>
              </a:rPr>
              <a:t>Putusan</a:t>
            </a:r>
            <a:r>
              <a:rPr lang="en-US" sz="1800" b="1" dirty="0">
                <a:solidFill>
                  <a:srgbClr val="000000"/>
                </a:solidFill>
                <a:effectLst/>
                <a:latin typeface="Avenir Next" panose="020B0503020202020204"/>
                <a:ea typeface="Calibri" panose="020F0502020204030204" pitchFamily="34" charset="0"/>
                <a:cs typeface="Arial Narrow" panose="020B0606020202030204" pitchFamily="34" charset="0"/>
              </a:rPr>
              <a:t> </a:t>
            </a:r>
            <a:r>
              <a:rPr lang="en-US" sz="1800" b="1" dirty="0" err="1">
                <a:solidFill>
                  <a:srgbClr val="000000"/>
                </a:solidFill>
                <a:effectLst/>
                <a:latin typeface="Avenir Next" panose="020B0503020202020204"/>
                <a:ea typeface="Calibri" panose="020F0502020204030204" pitchFamily="34" charset="0"/>
                <a:cs typeface="Arial Narrow" panose="020B0606020202030204" pitchFamily="34" charset="0"/>
              </a:rPr>
              <a:t>Mahkamah</a:t>
            </a:r>
            <a:r>
              <a:rPr lang="en-US" sz="1800" b="1" dirty="0">
                <a:solidFill>
                  <a:srgbClr val="000000"/>
                </a:solidFill>
                <a:effectLst/>
                <a:latin typeface="Avenir Next" panose="020B0503020202020204"/>
                <a:ea typeface="Calibri" panose="020F0502020204030204" pitchFamily="34" charset="0"/>
                <a:cs typeface="Arial Narrow" panose="020B0606020202030204" pitchFamily="34" charset="0"/>
              </a:rPr>
              <a:t> </a:t>
            </a:r>
            <a:r>
              <a:rPr lang="en-US" sz="1800" b="1" dirty="0" err="1">
                <a:solidFill>
                  <a:srgbClr val="000000"/>
                </a:solidFill>
                <a:effectLst/>
                <a:latin typeface="Avenir Next" panose="020B0503020202020204"/>
                <a:ea typeface="Calibri" panose="020F0502020204030204" pitchFamily="34" charset="0"/>
                <a:cs typeface="Arial Narrow" panose="020B0606020202030204" pitchFamily="34" charset="0"/>
              </a:rPr>
              <a:t>Konstitusi</a:t>
            </a:r>
            <a:r>
              <a:rPr lang="en-US" sz="1800" b="1" dirty="0">
                <a:solidFill>
                  <a:srgbClr val="000000"/>
                </a:solidFill>
                <a:effectLst/>
                <a:latin typeface="Avenir Next" panose="020B0503020202020204"/>
                <a:ea typeface="Calibri" panose="020F0502020204030204" pitchFamily="34" charset="0"/>
                <a:cs typeface="Arial Narrow" panose="020B0606020202030204" pitchFamily="34" charset="0"/>
              </a:rPr>
              <a:t> </a:t>
            </a:r>
            <a:r>
              <a:rPr lang="en-US" sz="1800" b="1" dirty="0" err="1">
                <a:solidFill>
                  <a:srgbClr val="000000"/>
                </a:solidFill>
                <a:effectLst/>
                <a:latin typeface="Avenir Next" panose="020B0503020202020204"/>
                <a:ea typeface="Calibri" panose="020F0502020204030204" pitchFamily="34" charset="0"/>
                <a:cs typeface="Arial Narrow" panose="020B0606020202030204" pitchFamily="34" charset="0"/>
              </a:rPr>
              <a:t>Nomor</a:t>
            </a:r>
            <a:r>
              <a:rPr lang="en-US" sz="1800" b="1" dirty="0">
                <a:solidFill>
                  <a:srgbClr val="000000"/>
                </a:solidFill>
                <a:effectLst/>
                <a:latin typeface="Avenir Next" panose="020B0503020202020204"/>
                <a:ea typeface="Calibri" panose="020F0502020204030204" pitchFamily="34" charset="0"/>
                <a:cs typeface="Arial Narrow" panose="020B0606020202030204" pitchFamily="34" charset="0"/>
              </a:rPr>
              <a:t> 91/PUU-XVIII/2020</a:t>
            </a:r>
            <a:r>
              <a:rPr lang="id-ID" sz="1800" b="1" dirty="0">
                <a:effectLst/>
                <a:latin typeface="Avenir Next" panose="020B0503020202020204"/>
                <a:ea typeface="Calibri" panose="020F0502020204030204" pitchFamily="34" charset="0"/>
                <a:cs typeface="Times New Roman" panose="02020603050405020304" pitchFamily="18" charset="0"/>
              </a:rPr>
              <a:t>:</a:t>
            </a:r>
            <a:endParaRPr lang="en-US" sz="1800" dirty="0">
              <a:effectLst/>
              <a:latin typeface="Avenir Next" panose="020B0503020202020204"/>
              <a:ea typeface="Calibri" panose="020F0502020204030204" pitchFamily="34" charset="0"/>
              <a:cs typeface="Times New Roman" panose="02020603050405020304" pitchFamily="18" charset="0"/>
            </a:endParaRPr>
          </a:p>
          <a:p>
            <a:pPr marL="12700" algn="l">
              <a:spcBef>
                <a:spcPts val="100"/>
              </a:spcBef>
            </a:pPr>
            <a:endParaRPr lang="sv-SE" sz="1800" dirty="0">
              <a:latin typeface="Avenir Next" panose="020B0503020202020204"/>
            </a:endParaRPr>
          </a:p>
        </p:txBody>
      </p:sp>
      <p:sp>
        <p:nvSpPr>
          <p:cNvPr id="16" name="TextBox 15">
            <a:extLst>
              <a:ext uri="{FF2B5EF4-FFF2-40B4-BE49-F238E27FC236}">
                <a16:creationId xmlns:a16="http://schemas.microsoft.com/office/drawing/2014/main" id="{156C394C-BEA9-BB33-3B45-93441DC00A72}"/>
              </a:ext>
            </a:extLst>
          </p:cNvPr>
          <p:cNvSpPr txBox="1"/>
          <p:nvPr/>
        </p:nvSpPr>
        <p:spPr>
          <a:xfrm>
            <a:off x="746713" y="720388"/>
            <a:ext cx="7839645" cy="9571851"/>
          </a:xfrm>
          <a:prstGeom prst="rect">
            <a:avLst/>
          </a:prstGeom>
          <a:noFill/>
        </p:spPr>
        <p:txBody>
          <a:bodyPr wrap="square">
            <a:spAutoFit/>
          </a:bodyPr>
          <a:lstStyle/>
          <a:p>
            <a:r>
              <a:rPr lang="en-US" sz="2800" b="1" dirty="0" err="1">
                <a:solidFill>
                  <a:srgbClr val="0D0D0D"/>
                </a:solidFill>
                <a:latin typeface="Avenir Next" panose="020B0503020202020204"/>
              </a:rPr>
              <a:t>Penyusunan</a:t>
            </a:r>
            <a:r>
              <a:rPr lang="en-US" sz="2800" b="1" dirty="0">
                <a:solidFill>
                  <a:srgbClr val="0D0D0D"/>
                </a:solidFill>
                <a:latin typeface="Avenir Next" panose="020B0503020202020204"/>
              </a:rPr>
              <a:t> </a:t>
            </a:r>
            <a:r>
              <a:rPr lang="en-US" sz="2800" b="1" dirty="0" err="1">
                <a:solidFill>
                  <a:srgbClr val="0D0D0D"/>
                </a:solidFill>
                <a:latin typeface="Avenir Next" panose="020B0503020202020204"/>
              </a:rPr>
              <a:t>suatu</a:t>
            </a:r>
            <a:r>
              <a:rPr lang="en-US" sz="2800" b="1" dirty="0">
                <a:solidFill>
                  <a:srgbClr val="0D0D0D"/>
                </a:solidFill>
                <a:latin typeface="Avenir Next" panose="020B0503020202020204"/>
              </a:rPr>
              <a:t> </a:t>
            </a:r>
            <a:r>
              <a:rPr lang="en-US" sz="2800" b="1" dirty="0" err="1">
                <a:solidFill>
                  <a:srgbClr val="0D0D0D"/>
                </a:solidFill>
                <a:latin typeface="Avenir Next" panose="020B0503020202020204"/>
              </a:rPr>
              <a:t>undang-undang</a:t>
            </a:r>
            <a:r>
              <a:rPr lang="en-US" sz="2800" b="1" dirty="0">
                <a:solidFill>
                  <a:srgbClr val="0D0D0D"/>
                </a:solidFill>
                <a:latin typeface="Avenir Next" panose="020B0503020202020204"/>
              </a:rPr>
              <a:t> juga </a:t>
            </a:r>
            <a:r>
              <a:rPr lang="en-US" sz="2800" b="1" dirty="0" err="1">
                <a:solidFill>
                  <a:srgbClr val="0D0D0D"/>
                </a:solidFill>
                <a:latin typeface="Avenir Next" panose="020B0503020202020204"/>
              </a:rPr>
              <a:t>harus</a:t>
            </a:r>
            <a:r>
              <a:rPr lang="en-US" sz="2800" b="1" dirty="0">
                <a:solidFill>
                  <a:srgbClr val="0D0D0D"/>
                </a:solidFill>
                <a:latin typeface="Avenir Next" panose="020B0503020202020204"/>
              </a:rPr>
              <a:t> </a:t>
            </a:r>
            <a:r>
              <a:rPr lang="en-US" sz="2800" b="1" dirty="0" err="1">
                <a:solidFill>
                  <a:srgbClr val="0D0D0D"/>
                </a:solidFill>
                <a:latin typeface="Avenir Next" panose="020B0503020202020204"/>
              </a:rPr>
              <a:t>tetap</a:t>
            </a:r>
            <a:r>
              <a:rPr lang="en-US" sz="2800" b="1" dirty="0">
                <a:solidFill>
                  <a:srgbClr val="0D0D0D"/>
                </a:solidFill>
                <a:latin typeface="Avenir Next" panose="020B0503020202020204"/>
              </a:rPr>
              <a:t> </a:t>
            </a:r>
            <a:r>
              <a:rPr lang="en-US" sz="2800" b="1" dirty="0" err="1">
                <a:solidFill>
                  <a:srgbClr val="0D0D0D"/>
                </a:solidFill>
                <a:latin typeface="Avenir Next" panose="020B0503020202020204"/>
              </a:rPr>
              <a:t>memperhatikan</a:t>
            </a:r>
            <a:r>
              <a:rPr lang="en-US" sz="2800" b="1" dirty="0">
                <a:solidFill>
                  <a:srgbClr val="0D0D0D"/>
                </a:solidFill>
                <a:latin typeface="Avenir Next" panose="020B0503020202020204"/>
              </a:rPr>
              <a:t> </a:t>
            </a:r>
            <a:r>
              <a:rPr lang="en-US" sz="2800" b="1" dirty="0" err="1">
                <a:solidFill>
                  <a:srgbClr val="0D0D0D"/>
                </a:solidFill>
                <a:latin typeface="Avenir Next" panose="020B0503020202020204"/>
              </a:rPr>
              <a:t>partisipasi</a:t>
            </a:r>
            <a:r>
              <a:rPr lang="en-US" sz="2800" b="1" dirty="0">
                <a:solidFill>
                  <a:srgbClr val="0D0D0D"/>
                </a:solidFill>
                <a:latin typeface="Avenir Next" panose="020B0503020202020204"/>
              </a:rPr>
              <a:t> </a:t>
            </a:r>
            <a:r>
              <a:rPr lang="en-US" sz="2800" b="1" dirty="0" err="1">
                <a:solidFill>
                  <a:srgbClr val="0D0D0D"/>
                </a:solidFill>
                <a:latin typeface="Avenir Next" panose="020B0503020202020204"/>
              </a:rPr>
              <a:t>dari</a:t>
            </a:r>
            <a:r>
              <a:rPr lang="en-US" sz="2800" b="1" dirty="0">
                <a:solidFill>
                  <a:srgbClr val="0D0D0D"/>
                </a:solidFill>
                <a:latin typeface="Avenir Next" panose="020B0503020202020204"/>
              </a:rPr>
              <a:t> </a:t>
            </a:r>
            <a:r>
              <a:rPr lang="en-US" sz="2800" b="1" dirty="0" err="1">
                <a:solidFill>
                  <a:srgbClr val="0D0D0D"/>
                </a:solidFill>
                <a:latin typeface="Avenir Next" panose="020B0503020202020204"/>
              </a:rPr>
              <a:t>masyarakat</a:t>
            </a:r>
            <a:r>
              <a:rPr lang="en-US" sz="2800" b="1" dirty="0">
                <a:solidFill>
                  <a:srgbClr val="0D0D0D"/>
                </a:solidFill>
                <a:latin typeface="Avenir Next" panose="020B0503020202020204"/>
              </a:rPr>
              <a:t>.</a:t>
            </a:r>
          </a:p>
          <a:p>
            <a:endParaRPr lang="en-US" sz="2800" b="1" dirty="0">
              <a:solidFill>
                <a:srgbClr val="0D0D0D"/>
              </a:solidFill>
              <a:effectLst/>
              <a:latin typeface="Avenir Next" panose="020B0503020202020204"/>
              <a:ea typeface="Calibri" panose="020F0502020204030204" pitchFamily="34" charset="0"/>
              <a:cs typeface="Times New Roman" panose="02020603050405020304" pitchFamily="18" charset="0"/>
            </a:endParaRPr>
          </a:p>
          <a:p>
            <a:r>
              <a:rPr lang="en-US" sz="2800" dirty="0">
                <a:solidFill>
                  <a:srgbClr val="0D0D0D"/>
                </a:solidFill>
                <a:effectLst/>
                <a:latin typeface="Avenir Next" panose="020B0503020202020204"/>
                <a:ea typeface="Calibri" panose="020F0502020204030204" pitchFamily="34" charset="0"/>
                <a:cs typeface="Times New Roman" panose="02020603050405020304" pitchFamily="18" charset="0"/>
              </a:rPr>
              <a:t>P</a:t>
            </a:r>
            <a:r>
              <a:rPr lang="id-ID" sz="2800" dirty="0">
                <a:solidFill>
                  <a:srgbClr val="0D0D0D"/>
                </a:solidFill>
                <a:effectLst/>
                <a:latin typeface="Avenir Next" panose="020B0503020202020204"/>
                <a:ea typeface="Calibri" panose="020F0502020204030204" pitchFamily="34" charset="0"/>
                <a:cs typeface="Times New Roman" panose="02020603050405020304" pitchFamily="18" charset="0"/>
              </a:rPr>
              <a:t>artisipasi masyarakat perlu dilakukan secara bermakna </a:t>
            </a:r>
            <a:r>
              <a:rPr lang="id-ID" sz="2800" b="1" i="1" dirty="0">
                <a:solidFill>
                  <a:srgbClr val="0D0D0D"/>
                </a:solidFill>
                <a:effectLst/>
                <a:latin typeface="Avenir Next" panose="020B0503020202020204"/>
                <a:ea typeface="Calibri" panose="020F0502020204030204" pitchFamily="34" charset="0"/>
                <a:cs typeface="Times New Roman" panose="02020603050405020304" pitchFamily="18" charset="0"/>
              </a:rPr>
              <a:t>(meaningful participation) </a:t>
            </a:r>
            <a:r>
              <a:rPr lang="id-ID" sz="2800" dirty="0">
                <a:solidFill>
                  <a:srgbClr val="0D0D0D"/>
                </a:solidFill>
                <a:effectLst/>
                <a:latin typeface="Avenir Next" panose="020B0503020202020204"/>
                <a:ea typeface="Calibri" panose="020F0502020204030204" pitchFamily="34" charset="0"/>
                <a:cs typeface="Times New Roman" panose="02020603050405020304" pitchFamily="18" charset="0"/>
              </a:rPr>
              <a:t>sehingga tercapai/terwujud partisipasi dan keterlibatan publik secara sungguh-sungguh. </a:t>
            </a:r>
            <a:endParaRPr lang="en-US" sz="2800" dirty="0">
              <a:solidFill>
                <a:srgbClr val="0D0D0D"/>
              </a:solidFill>
              <a:effectLst/>
              <a:latin typeface="Avenir Next" panose="020B0503020202020204"/>
              <a:ea typeface="Calibri" panose="020F0502020204030204" pitchFamily="34" charset="0"/>
              <a:cs typeface="Times New Roman" panose="02020603050405020304" pitchFamily="18" charset="0"/>
            </a:endParaRPr>
          </a:p>
          <a:p>
            <a:endParaRPr lang="en-US" sz="2800" dirty="0">
              <a:solidFill>
                <a:srgbClr val="0D0D0D"/>
              </a:solidFill>
              <a:latin typeface="Avenir Next" panose="020B0503020202020204"/>
              <a:ea typeface="Calibri" panose="020F0502020204030204" pitchFamily="34" charset="0"/>
              <a:cs typeface="Times New Roman" panose="02020603050405020304" pitchFamily="18" charset="0"/>
            </a:endParaRPr>
          </a:p>
          <a:p>
            <a:r>
              <a:rPr lang="id-ID" sz="2800" dirty="0">
                <a:solidFill>
                  <a:srgbClr val="0D0D0D"/>
                </a:solidFill>
                <a:effectLst/>
                <a:latin typeface="Avenir Next" panose="020B0503020202020204"/>
                <a:ea typeface="Calibri" panose="020F0502020204030204" pitchFamily="34" charset="0"/>
                <a:cs typeface="Times New Roman" panose="02020603050405020304" pitchFamily="18" charset="0"/>
              </a:rPr>
              <a:t>Partisipasi masyarakat yang lebih bermakna tersebut setidaknya memenuhi tiga prasyarat, yaitu: </a:t>
            </a:r>
            <a:r>
              <a:rPr lang="en-US" sz="2800" dirty="0">
                <a:solidFill>
                  <a:srgbClr val="0D0D0D"/>
                </a:solidFill>
                <a:effectLst/>
                <a:latin typeface="Avenir Next" panose="020B0503020202020204"/>
                <a:ea typeface="Calibri" panose="020F0502020204030204" pitchFamily="34" charset="0"/>
                <a:cs typeface="Times New Roman" panose="02020603050405020304" pitchFamily="18" charset="0"/>
              </a:rPr>
              <a:t>P</a:t>
            </a:r>
            <a:r>
              <a:rPr lang="id-ID" sz="2800" dirty="0">
                <a:solidFill>
                  <a:srgbClr val="0D0D0D"/>
                </a:solidFill>
                <a:effectLst/>
                <a:latin typeface="Avenir Next" panose="020B0503020202020204"/>
                <a:ea typeface="Calibri" panose="020F0502020204030204" pitchFamily="34" charset="0"/>
                <a:cs typeface="Times New Roman" panose="02020603050405020304" pitchFamily="18" charset="0"/>
              </a:rPr>
              <a:t>ertama, hak untuk didengarkan pendapatnya </a:t>
            </a:r>
            <a:r>
              <a:rPr lang="id-ID" sz="2800" b="1" i="1" dirty="0">
                <a:solidFill>
                  <a:srgbClr val="0D0D0D"/>
                </a:solidFill>
                <a:effectLst/>
                <a:latin typeface="Avenir Next" panose="020B0503020202020204"/>
                <a:ea typeface="Calibri" panose="020F0502020204030204" pitchFamily="34" charset="0"/>
                <a:cs typeface="Times New Roman" panose="02020603050405020304" pitchFamily="18" charset="0"/>
              </a:rPr>
              <a:t>(right to be heard)</a:t>
            </a:r>
            <a:r>
              <a:rPr lang="en-US" sz="2800" i="1" dirty="0">
                <a:solidFill>
                  <a:srgbClr val="0D0D0D"/>
                </a:solidFill>
                <a:latin typeface="Avenir Next" panose="020B0503020202020204"/>
                <a:ea typeface="Calibri" panose="020F0502020204030204" pitchFamily="34" charset="0"/>
                <a:cs typeface="Times New Roman" panose="02020603050405020304" pitchFamily="18" charset="0"/>
              </a:rPr>
              <a:t>. </a:t>
            </a:r>
            <a:r>
              <a:rPr lang="en-US" sz="2800" dirty="0">
                <a:solidFill>
                  <a:srgbClr val="0D0D0D"/>
                </a:solidFill>
                <a:latin typeface="Avenir Next" panose="020B0503020202020204"/>
                <a:ea typeface="Calibri" panose="020F0502020204030204" pitchFamily="34" charset="0"/>
                <a:cs typeface="Times New Roman" panose="02020603050405020304" pitchFamily="18" charset="0"/>
              </a:rPr>
              <a:t>K</a:t>
            </a:r>
            <a:r>
              <a:rPr lang="id-ID" sz="2800" dirty="0">
                <a:solidFill>
                  <a:srgbClr val="0D0D0D"/>
                </a:solidFill>
                <a:effectLst/>
                <a:latin typeface="Avenir Next" panose="020B0503020202020204"/>
                <a:ea typeface="Calibri" panose="020F0502020204030204" pitchFamily="34" charset="0"/>
                <a:cs typeface="Times New Roman" panose="02020603050405020304" pitchFamily="18" charset="0"/>
              </a:rPr>
              <a:t>edua, hak untuk dipertimbangkan pendapatnya </a:t>
            </a:r>
            <a:r>
              <a:rPr lang="id-ID" sz="2800" b="1" i="1" dirty="0">
                <a:solidFill>
                  <a:srgbClr val="0D0D0D"/>
                </a:solidFill>
                <a:effectLst/>
                <a:latin typeface="Avenir Next" panose="020B0503020202020204"/>
                <a:ea typeface="Calibri" panose="020F0502020204030204" pitchFamily="34" charset="0"/>
                <a:cs typeface="Times New Roman" panose="02020603050405020304" pitchFamily="18" charset="0"/>
              </a:rPr>
              <a:t>(right to be considered)</a:t>
            </a:r>
            <a:r>
              <a:rPr lang="en-US" sz="2800" i="1" dirty="0">
                <a:solidFill>
                  <a:srgbClr val="0D0D0D"/>
                </a:solidFill>
                <a:latin typeface="Avenir Next" panose="020B0503020202020204"/>
                <a:ea typeface="Calibri" panose="020F0502020204030204" pitchFamily="34" charset="0"/>
                <a:cs typeface="Times New Roman" panose="02020603050405020304" pitchFamily="18" charset="0"/>
              </a:rPr>
              <a:t>. </a:t>
            </a:r>
            <a:r>
              <a:rPr lang="en-US" sz="2800" dirty="0">
                <a:solidFill>
                  <a:srgbClr val="0D0D0D"/>
                </a:solidFill>
                <a:latin typeface="Avenir Next" panose="020B0503020202020204"/>
                <a:ea typeface="Calibri" panose="020F0502020204030204" pitchFamily="34" charset="0"/>
                <a:cs typeface="Times New Roman" panose="02020603050405020304" pitchFamily="18" charset="0"/>
              </a:rPr>
              <a:t>K</a:t>
            </a:r>
            <a:r>
              <a:rPr lang="id-ID" sz="2800" dirty="0">
                <a:solidFill>
                  <a:srgbClr val="0D0D0D"/>
                </a:solidFill>
                <a:effectLst/>
                <a:latin typeface="Avenir Next" panose="020B0503020202020204"/>
                <a:ea typeface="Calibri" panose="020F0502020204030204" pitchFamily="34" charset="0"/>
                <a:cs typeface="Times New Roman" panose="02020603050405020304" pitchFamily="18" charset="0"/>
              </a:rPr>
              <a:t>etiga, hak untuk mendapatkan penjelasan atau jawaban atas pendapat yang diberikan </a:t>
            </a:r>
            <a:r>
              <a:rPr lang="id-ID" sz="2800" b="1" i="1" dirty="0">
                <a:solidFill>
                  <a:srgbClr val="0D0D0D"/>
                </a:solidFill>
                <a:effectLst/>
                <a:latin typeface="Avenir Next" panose="020B0503020202020204"/>
                <a:ea typeface="Calibri" panose="020F0502020204030204" pitchFamily="34" charset="0"/>
                <a:cs typeface="Times New Roman" panose="02020603050405020304" pitchFamily="18" charset="0"/>
              </a:rPr>
              <a:t>(right to be explained)</a:t>
            </a:r>
            <a:r>
              <a:rPr lang="id-ID" sz="2800" i="1" dirty="0">
                <a:solidFill>
                  <a:srgbClr val="0D0D0D"/>
                </a:solidFill>
                <a:effectLst/>
                <a:latin typeface="Avenir Next" panose="020B0503020202020204"/>
                <a:ea typeface="Calibri" panose="020F0502020204030204" pitchFamily="34" charset="0"/>
                <a:cs typeface="Times New Roman" panose="02020603050405020304" pitchFamily="18" charset="0"/>
              </a:rPr>
              <a:t>.</a:t>
            </a:r>
            <a:endParaRPr lang="en-US" sz="2800" i="1" dirty="0">
              <a:solidFill>
                <a:srgbClr val="0D0D0D"/>
              </a:solidFill>
              <a:effectLst/>
              <a:latin typeface="Avenir Next" panose="020B0503020202020204"/>
              <a:ea typeface="Calibri" panose="020F0502020204030204" pitchFamily="34" charset="0"/>
              <a:cs typeface="Times New Roman" panose="02020603050405020304" pitchFamily="18" charset="0"/>
            </a:endParaRPr>
          </a:p>
          <a:p>
            <a:endParaRPr lang="en-US" sz="2800" dirty="0">
              <a:solidFill>
                <a:srgbClr val="0D0D0D"/>
              </a:solidFill>
              <a:latin typeface="Avenir Next" panose="020B0503020202020204"/>
              <a:ea typeface="Calibri" panose="020F0502020204030204" pitchFamily="34" charset="0"/>
              <a:cs typeface="Times New Roman" panose="02020603050405020304" pitchFamily="18" charset="0"/>
            </a:endParaRPr>
          </a:p>
          <a:p>
            <a:r>
              <a:rPr lang="id-ID" sz="2800" dirty="0">
                <a:solidFill>
                  <a:srgbClr val="0D0D0D"/>
                </a:solidFill>
                <a:effectLst/>
                <a:latin typeface="Avenir Next" panose="020B0503020202020204"/>
                <a:ea typeface="Calibri" panose="020F0502020204030204" pitchFamily="34" charset="0"/>
                <a:cs typeface="Times New Roman" panose="02020603050405020304" pitchFamily="18" charset="0"/>
              </a:rPr>
              <a:t>Partisipasi publik tersebut terutama diperuntukan bagi kelompok masyarakat yang </a:t>
            </a:r>
            <a:r>
              <a:rPr lang="id-ID" sz="2800" b="1" dirty="0">
                <a:solidFill>
                  <a:srgbClr val="0D0D0D"/>
                </a:solidFill>
                <a:effectLst/>
                <a:latin typeface="Avenir Next" panose="020B0503020202020204"/>
                <a:ea typeface="Calibri" panose="020F0502020204030204" pitchFamily="34" charset="0"/>
                <a:cs typeface="Times New Roman" panose="02020603050405020304" pitchFamily="18" charset="0"/>
              </a:rPr>
              <a:t>terdampak langsung atau memiliki perhatian (concern)</a:t>
            </a:r>
            <a:r>
              <a:rPr lang="id-ID" sz="2800" dirty="0">
                <a:solidFill>
                  <a:srgbClr val="0D0D0D"/>
                </a:solidFill>
                <a:effectLst/>
                <a:latin typeface="Avenir Next" panose="020B0503020202020204"/>
                <a:ea typeface="Calibri" panose="020F0502020204030204" pitchFamily="34" charset="0"/>
                <a:cs typeface="Times New Roman" panose="02020603050405020304" pitchFamily="18" charset="0"/>
              </a:rPr>
              <a:t> terhadap rancangan undang-undang yang sedang dibahas.”</a:t>
            </a:r>
            <a:endParaRPr lang="en-US" sz="2800" dirty="0">
              <a:solidFill>
                <a:srgbClr val="0D0D0D"/>
              </a:solidFill>
              <a:effectLst/>
              <a:latin typeface="Avenir Next" panose="020B0503020202020204"/>
              <a:ea typeface="Calibri" panose="020F0502020204030204" pitchFamily="34" charset="0"/>
              <a:cs typeface="Times New Roman" panose="02020603050405020304" pitchFamily="18" charset="0"/>
            </a:endParaRPr>
          </a:p>
          <a:p>
            <a:r>
              <a:rPr lang="en-US" sz="2800" b="1" dirty="0">
                <a:solidFill>
                  <a:srgbClr val="0D0D0D"/>
                </a:solidFill>
                <a:latin typeface="Avenir Next" panose="020B0503020202020204"/>
              </a:rPr>
              <a:t> </a:t>
            </a:r>
          </a:p>
        </p:txBody>
      </p:sp>
    </p:spTree>
    <p:extLst>
      <p:ext uri="{BB962C8B-B14F-4D97-AF65-F5344CB8AC3E}">
        <p14:creationId xmlns:p14="http://schemas.microsoft.com/office/powerpoint/2010/main" val="40033060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14">
            <a:extLst>
              <a:ext uri="{FF2B5EF4-FFF2-40B4-BE49-F238E27FC236}">
                <a16:creationId xmlns:a16="http://schemas.microsoft.com/office/drawing/2014/main" id="{216B4CB5-8F05-41EE-73D4-4A9C99FA386B}"/>
              </a:ext>
            </a:extLst>
          </p:cNvPr>
          <p:cNvSpPr/>
          <p:nvPr/>
        </p:nvSpPr>
        <p:spPr>
          <a:xfrm>
            <a:off x="22860" y="-3810"/>
            <a:ext cx="18265140" cy="10294620"/>
          </a:xfrm>
          <a:prstGeom prst="rect">
            <a:avLst/>
          </a:prstGeom>
          <a:blipFill>
            <a:blip r:embed="rId2" cstate="print"/>
            <a:stretch>
              <a:fillRect/>
            </a:stretch>
          </a:blipFill>
        </p:spPr>
        <p:txBody>
          <a:bodyPr wrap="square" lIns="0" tIns="0" rIns="0" bIns="0" rtlCol="0">
            <a:noAutofit/>
          </a:bodyPr>
          <a:lstStyle/>
          <a:p>
            <a:endParaRPr sz="2700"/>
          </a:p>
        </p:txBody>
      </p:sp>
      <p:pic>
        <p:nvPicPr>
          <p:cNvPr id="6" name="Picture 5">
            <a:extLst>
              <a:ext uri="{FF2B5EF4-FFF2-40B4-BE49-F238E27FC236}">
                <a16:creationId xmlns:a16="http://schemas.microsoft.com/office/drawing/2014/main" id="{9D43267B-B259-FCF0-29FA-21724F63F6C2}"/>
              </a:ext>
            </a:extLst>
          </p:cNvPr>
          <p:cNvPicPr>
            <a:picLocks noChangeAspect="1"/>
          </p:cNvPicPr>
          <p:nvPr/>
        </p:nvPicPr>
        <p:blipFill>
          <a:blip r:embed="rId3"/>
          <a:stretch>
            <a:fillRect/>
          </a:stretch>
        </p:blipFill>
        <p:spPr>
          <a:xfrm>
            <a:off x="16992600" y="371870"/>
            <a:ext cx="1097375" cy="916005"/>
          </a:xfrm>
          <a:prstGeom prst="rect">
            <a:avLst/>
          </a:prstGeom>
        </p:spPr>
      </p:pic>
      <p:sp>
        <p:nvSpPr>
          <p:cNvPr id="18" name="Slide Number Placeholder 15">
            <a:extLst>
              <a:ext uri="{FF2B5EF4-FFF2-40B4-BE49-F238E27FC236}">
                <a16:creationId xmlns:a16="http://schemas.microsoft.com/office/drawing/2014/main" id="{DD46BE5E-8575-8311-A7F4-A3088AE3E950}"/>
              </a:ext>
            </a:extLst>
          </p:cNvPr>
          <p:cNvSpPr txBox="1">
            <a:spLocks/>
          </p:cNvSpPr>
          <p:nvPr/>
        </p:nvSpPr>
        <p:spPr>
          <a:xfrm>
            <a:off x="17469349" y="9662456"/>
            <a:ext cx="565802" cy="304778"/>
          </a:xfrm>
          <a:prstGeom prst="callout1">
            <a:avLst>
              <a:gd name="adj1" fmla="val 48702"/>
              <a:gd name="adj2" fmla="val 84708"/>
              <a:gd name="adj3" fmla="val 48210"/>
              <a:gd name="adj4" fmla="val 162974"/>
            </a:avLst>
          </a:prstGeom>
          <a:ln w="38100">
            <a:solidFill>
              <a:schemeClr val="tx1"/>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B42DF2D7-30B4-D046-BCCB-386CF9A49E74}" type="slidenum">
              <a:rPr lang="en-US" sz="2400" b="1" smtClean="0"/>
              <a:pPr algn="ctr"/>
              <a:t>19</a:t>
            </a:fld>
            <a:endParaRPr lang="en-US" sz="2400" b="1" dirty="0"/>
          </a:p>
        </p:txBody>
      </p:sp>
      <p:sp>
        <p:nvSpPr>
          <p:cNvPr id="10" name="object 3"/>
          <p:cNvSpPr txBox="1">
            <a:spLocks noGrp="1"/>
          </p:cNvSpPr>
          <p:nvPr>
            <p:ph type="title"/>
          </p:nvPr>
        </p:nvSpPr>
        <p:spPr>
          <a:xfrm>
            <a:off x="9540114" y="3249246"/>
            <a:ext cx="7086600" cy="2475037"/>
          </a:xfrm>
          <a:prstGeom prst="rect">
            <a:avLst/>
          </a:prstGeom>
        </p:spPr>
        <p:txBody>
          <a:bodyPr vert="horz" wrap="square" lIns="0" tIns="12700" rIns="0" bIns="0" rtlCol="0">
            <a:spAutoFit/>
          </a:bodyPr>
          <a:lstStyle/>
          <a:p>
            <a:pPr marL="12700">
              <a:lnSpc>
                <a:spcPct val="100000"/>
              </a:lnSpc>
              <a:spcBef>
                <a:spcPts val="100"/>
              </a:spcBef>
            </a:pPr>
            <a:r>
              <a:rPr lang="sv-SE" sz="8000" b="1" dirty="0">
                <a:latin typeface="Avenir Next" panose="020B0503020202020204"/>
              </a:rPr>
              <a:t>Usulan</a:t>
            </a:r>
            <a:br>
              <a:rPr lang="sv-SE" sz="8000" b="1" dirty="0">
                <a:latin typeface="Avenir Next" panose="020B0503020202020204"/>
              </a:rPr>
            </a:br>
            <a:r>
              <a:rPr lang="sv-SE" sz="8000" b="1" dirty="0">
                <a:latin typeface="Avenir Next" panose="020B0503020202020204"/>
              </a:rPr>
              <a:t>Penting</a:t>
            </a:r>
          </a:p>
        </p:txBody>
      </p:sp>
      <p:sp>
        <p:nvSpPr>
          <p:cNvPr id="5" name="TextBox 4">
            <a:extLst>
              <a:ext uri="{FF2B5EF4-FFF2-40B4-BE49-F238E27FC236}">
                <a16:creationId xmlns:a16="http://schemas.microsoft.com/office/drawing/2014/main" id="{4A758B72-5330-84D2-8ED7-568B870B8109}"/>
              </a:ext>
            </a:extLst>
          </p:cNvPr>
          <p:cNvSpPr txBox="1"/>
          <p:nvPr/>
        </p:nvSpPr>
        <p:spPr>
          <a:xfrm>
            <a:off x="4551870" y="9843941"/>
            <a:ext cx="9207062" cy="369332"/>
          </a:xfrm>
          <a:prstGeom prst="rect">
            <a:avLst/>
          </a:prstGeom>
          <a:noFill/>
        </p:spPr>
        <p:txBody>
          <a:bodyPr wrap="square">
            <a:spAutoFit/>
          </a:bodyPr>
          <a:lstStyle/>
          <a:p>
            <a:pPr algn="ctr" defTabSz="914490">
              <a:spcAft>
                <a:spcPts val="600"/>
              </a:spcAft>
              <a:defRPr/>
            </a:pPr>
            <a:r>
              <a:rPr lang="en-US" sz="1800" dirty="0">
                <a:solidFill>
                  <a:schemeClr val="tx1"/>
                </a:solidFill>
              </a:rPr>
              <a:t>denny@integritylawfirm.id</a:t>
            </a:r>
          </a:p>
        </p:txBody>
      </p:sp>
      <p:sp>
        <p:nvSpPr>
          <p:cNvPr id="19" name="object 9">
            <a:extLst>
              <a:ext uri="{FF2B5EF4-FFF2-40B4-BE49-F238E27FC236}">
                <a16:creationId xmlns:a16="http://schemas.microsoft.com/office/drawing/2014/main" id="{5B92BA94-8C38-0628-594F-D3B251760F6C}"/>
              </a:ext>
            </a:extLst>
          </p:cNvPr>
          <p:cNvSpPr/>
          <p:nvPr/>
        </p:nvSpPr>
        <p:spPr>
          <a:xfrm>
            <a:off x="8803165" y="1947575"/>
            <a:ext cx="8187433" cy="4495800"/>
          </a:xfrm>
          <a:custGeom>
            <a:avLst/>
            <a:gdLst/>
            <a:ahLst/>
            <a:cxnLst/>
            <a:rect l="l" t="t" r="r" b="b"/>
            <a:pathLst>
              <a:path w="5273040" h="3508375">
                <a:moveTo>
                  <a:pt x="0" y="3508248"/>
                </a:moveTo>
                <a:lnTo>
                  <a:pt x="5273039" y="3508248"/>
                </a:lnTo>
                <a:lnTo>
                  <a:pt x="5273039" y="0"/>
                </a:lnTo>
                <a:lnTo>
                  <a:pt x="0" y="0"/>
                </a:lnTo>
                <a:lnTo>
                  <a:pt x="0" y="3508248"/>
                </a:lnTo>
                <a:close/>
              </a:path>
            </a:pathLst>
          </a:custGeom>
          <a:ln w="63500">
            <a:solidFill>
              <a:schemeClr val="tx1"/>
            </a:solidFill>
          </a:ln>
        </p:spPr>
        <p:txBody>
          <a:bodyPr wrap="square" lIns="0" tIns="0" rIns="0" bIns="0" rtlCol="0"/>
          <a:lstStyle/>
          <a:p>
            <a:endParaRPr dirty="0"/>
          </a:p>
        </p:txBody>
      </p:sp>
      <p:sp>
        <p:nvSpPr>
          <p:cNvPr id="21" name="object 9">
            <a:extLst>
              <a:ext uri="{FF2B5EF4-FFF2-40B4-BE49-F238E27FC236}">
                <a16:creationId xmlns:a16="http://schemas.microsoft.com/office/drawing/2014/main" id="{5AC2E590-40A7-FDE4-67ED-B38B988EFD6D}"/>
              </a:ext>
            </a:extLst>
          </p:cNvPr>
          <p:cNvSpPr/>
          <p:nvPr/>
        </p:nvSpPr>
        <p:spPr>
          <a:xfrm>
            <a:off x="9281916" y="2533594"/>
            <a:ext cx="8187433" cy="4495800"/>
          </a:xfrm>
          <a:custGeom>
            <a:avLst/>
            <a:gdLst/>
            <a:ahLst/>
            <a:cxnLst/>
            <a:rect l="l" t="t" r="r" b="b"/>
            <a:pathLst>
              <a:path w="5273040" h="3508375">
                <a:moveTo>
                  <a:pt x="0" y="3508248"/>
                </a:moveTo>
                <a:lnTo>
                  <a:pt x="5273039" y="3508248"/>
                </a:lnTo>
                <a:lnTo>
                  <a:pt x="5273039" y="0"/>
                </a:lnTo>
                <a:lnTo>
                  <a:pt x="0" y="0"/>
                </a:lnTo>
                <a:lnTo>
                  <a:pt x="0" y="3508248"/>
                </a:lnTo>
                <a:close/>
              </a:path>
            </a:pathLst>
          </a:custGeom>
          <a:ln w="63500">
            <a:solidFill>
              <a:schemeClr val="tx1"/>
            </a:solidFill>
          </a:ln>
        </p:spPr>
        <p:txBody>
          <a:bodyPr wrap="square" lIns="0" tIns="0" rIns="0" bIns="0" rtlCol="0"/>
          <a:lstStyle/>
          <a:p>
            <a:endParaRPr dirty="0"/>
          </a:p>
        </p:txBody>
      </p:sp>
      <p:sp>
        <p:nvSpPr>
          <p:cNvPr id="25" name="object 9">
            <a:extLst>
              <a:ext uri="{FF2B5EF4-FFF2-40B4-BE49-F238E27FC236}">
                <a16:creationId xmlns:a16="http://schemas.microsoft.com/office/drawing/2014/main" id="{DF9B4156-5846-D717-09CE-666D24FC5C17}"/>
              </a:ext>
            </a:extLst>
          </p:cNvPr>
          <p:cNvSpPr/>
          <p:nvPr/>
        </p:nvSpPr>
        <p:spPr>
          <a:xfrm>
            <a:off x="995370" y="269577"/>
            <a:ext cx="7572234" cy="8749924"/>
          </a:xfrm>
          <a:custGeom>
            <a:avLst/>
            <a:gdLst/>
            <a:ahLst/>
            <a:cxnLst/>
            <a:rect l="l" t="t" r="r" b="b"/>
            <a:pathLst>
              <a:path w="5273040" h="3508375">
                <a:moveTo>
                  <a:pt x="0" y="3508248"/>
                </a:moveTo>
                <a:lnTo>
                  <a:pt x="5273039" y="3508248"/>
                </a:lnTo>
                <a:lnTo>
                  <a:pt x="5273039" y="0"/>
                </a:lnTo>
                <a:lnTo>
                  <a:pt x="0" y="0"/>
                </a:lnTo>
                <a:lnTo>
                  <a:pt x="0" y="3508248"/>
                </a:lnTo>
                <a:close/>
              </a:path>
            </a:pathLst>
          </a:custGeom>
          <a:ln w="63500">
            <a:solidFill>
              <a:schemeClr val="tx1"/>
            </a:solidFill>
          </a:ln>
        </p:spPr>
        <p:txBody>
          <a:bodyPr wrap="square" lIns="0" tIns="0" rIns="0" bIns="0" rtlCol="0"/>
          <a:lstStyle/>
          <a:p>
            <a:endParaRPr dirty="0"/>
          </a:p>
        </p:txBody>
      </p:sp>
      <p:sp>
        <p:nvSpPr>
          <p:cNvPr id="4" name="TextBox 3">
            <a:extLst>
              <a:ext uri="{FF2B5EF4-FFF2-40B4-BE49-F238E27FC236}">
                <a16:creationId xmlns:a16="http://schemas.microsoft.com/office/drawing/2014/main" id="{C919EEC4-7743-C0A1-615B-C90319A1BF37}"/>
              </a:ext>
            </a:extLst>
          </p:cNvPr>
          <p:cNvSpPr txBox="1"/>
          <p:nvPr/>
        </p:nvSpPr>
        <p:spPr>
          <a:xfrm>
            <a:off x="1230931" y="1426802"/>
            <a:ext cx="7101111" cy="6986528"/>
          </a:xfrm>
          <a:prstGeom prst="rect">
            <a:avLst/>
          </a:prstGeom>
          <a:noFill/>
        </p:spPr>
        <p:txBody>
          <a:bodyPr wrap="square">
            <a:spAutoFit/>
          </a:bodyPr>
          <a:lstStyle/>
          <a:p>
            <a:pPr marL="742950" indent="-742950">
              <a:buAutoNum type="arabicPeriod"/>
            </a:pPr>
            <a:r>
              <a:rPr lang="en-US" sz="2800" dirty="0" err="1">
                <a:solidFill>
                  <a:srgbClr val="C00000"/>
                </a:solidFill>
                <a:latin typeface="Avenir Next" panose="020B0503020202020204"/>
              </a:rPr>
              <a:t>Mengenai</a:t>
            </a:r>
            <a:r>
              <a:rPr lang="en-US" sz="2800" dirty="0">
                <a:solidFill>
                  <a:srgbClr val="C00000"/>
                </a:solidFill>
                <a:latin typeface="Avenir Next" panose="020B0503020202020204"/>
              </a:rPr>
              <a:t> </a:t>
            </a:r>
            <a:r>
              <a:rPr lang="en-US" sz="2800" b="1" dirty="0">
                <a:solidFill>
                  <a:srgbClr val="C00000"/>
                </a:solidFill>
                <a:latin typeface="Avenir Next" panose="020B0503020202020204"/>
              </a:rPr>
              <a:t>status </a:t>
            </a:r>
            <a:r>
              <a:rPr lang="en-US" sz="2800" b="1" dirty="0" err="1">
                <a:solidFill>
                  <a:srgbClr val="C00000"/>
                </a:solidFill>
                <a:latin typeface="Avenir Next" panose="020B0503020202020204"/>
              </a:rPr>
              <a:t>hukum</a:t>
            </a:r>
            <a:r>
              <a:rPr lang="en-US" sz="2800" b="1" dirty="0">
                <a:solidFill>
                  <a:srgbClr val="C00000"/>
                </a:solidFill>
                <a:latin typeface="Avenir Next" panose="020B0503020202020204"/>
              </a:rPr>
              <a:t> BUMN/BUMD</a:t>
            </a:r>
            <a:r>
              <a:rPr lang="en-US" sz="2800" dirty="0">
                <a:solidFill>
                  <a:srgbClr val="C00000"/>
                </a:solidFill>
                <a:latin typeface="Avenir Next" panose="020B0503020202020204"/>
              </a:rPr>
              <a:t> </a:t>
            </a:r>
            <a:r>
              <a:rPr lang="en-US" sz="2800" dirty="0" err="1">
                <a:solidFill>
                  <a:srgbClr val="C00000"/>
                </a:solidFill>
                <a:latin typeface="Avenir Next" panose="020B0503020202020204"/>
              </a:rPr>
              <a:t>jika</a:t>
            </a:r>
            <a:r>
              <a:rPr lang="en-US" sz="2800" dirty="0">
                <a:solidFill>
                  <a:srgbClr val="C00000"/>
                </a:solidFill>
                <a:latin typeface="Avenir Next" panose="020B0503020202020204"/>
              </a:rPr>
              <a:t> </a:t>
            </a:r>
            <a:r>
              <a:rPr lang="en-US" sz="2800" dirty="0" err="1">
                <a:solidFill>
                  <a:srgbClr val="C00000"/>
                </a:solidFill>
                <a:latin typeface="Avenir Next" panose="020B0503020202020204"/>
              </a:rPr>
              <a:t>ingin</a:t>
            </a:r>
            <a:r>
              <a:rPr lang="en-US" sz="2800" dirty="0">
                <a:solidFill>
                  <a:srgbClr val="C00000"/>
                </a:solidFill>
                <a:latin typeface="Avenir Next" panose="020B0503020202020204"/>
              </a:rPr>
              <a:t> </a:t>
            </a:r>
            <a:r>
              <a:rPr lang="en-US" sz="2800" dirty="0" err="1">
                <a:solidFill>
                  <a:srgbClr val="C00000"/>
                </a:solidFill>
                <a:latin typeface="Avenir Next" panose="020B0503020202020204"/>
              </a:rPr>
              <a:t>diatur</a:t>
            </a:r>
            <a:r>
              <a:rPr lang="en-US" sz="2800" dirty="0">
                <a:solidFill>
                  <a:srgbClr val="C00000"/>
                </a:solidFill>
                <a:latin typeface="Avenir Next" panose="020B0503020202020204"/>
              </a:rPr>
              <a:t> </a:t>
            </a:r>
            <a:r>
              <a:rPr lang="en-US" sz="2800" dirty="0" err="1">
                <a:solidFill>
                  <a:srgbClr val="C00000"/>
                </a:solidFill>
                <a:latin typeface="Avenir Next" panose="020B0503020202020204"/>
              </a:rPr>
              <a:t>secara</a:t>
            </a:r>
            <a:r>
              <a:rPr lang="en-US" sz="2800" dirty="0">
                <a:solidFill>
                  <a:srgbClr val="C00000"/>
                </a:solidFill>
                <a:latin typeface="Avenir Next" panose="020B0503020202020204"/>
              </a:rPr>
              <a:t> </a:t>
            </a:r>
            <a:r>
              <a:rPr lang="en-US" sz="2800" dirty="0" err="1">
                <a:solidFill>
                  <a:srgbClr val="C00000"/>
                </a:solidFill>
                <a:latin typeface="Avenir Next" panose="020B0503020202020204"/>
              </a:rPr>
              <a:t>bersamaan</a:t>
            </a:r>
            <a:r>
              <a:rPr lang="en-US" sz="2800" dirty="0">
                <a:solidFill>
                  <a:srgbClr val="C00000"/>
                </a:solidFill>
                <a:latin typeface="Avenir Next" panose="020B0503020202020204"/>
              </a:rPr>
              <a:t> </a:t>
            </a:r>
            <a:r>
              <a:rPr lang="en-US" sz="2800" dirty="0" err="1">
                <a:solidFill>
                  <a:srgbClr val="C00000"/>
                </a:solidFill>
                <a:latin typeface="Avenir Next" panose="020B0503020202020204"/>
              </a:rPr>
              <a:t>dalam</a:t>
            </a:r>
            <a:r>
              <a:rPr lang="en-US" sz="2800" dirty="0">
                <a:solidFill>
                  <a:srgbClr val="C00000"/>
                </a:solidFill>
                <a:latin typeface="Avenir Next" panose="020B0503020202020204"/>
              </a:rPr>
              <a:t> </a:t>
            </a:r>
            <a:r>
              <a:rPr lang="en-US" sz="2800" dirty="0" err="1">
                <a:solidFill>
                  <a:srgbClr val="C00000"/>
                </a:solidFill>
                <a:latin typeface="Avenir Next" panose="020B0503020202020204"/>
              </a:rPr>
              <a:t>payung</a:t>
            </a:r>
            <a:r>
              <a:rPr lang="en-US" sz="2800" dirty="0">
                <a:solidFill>
                  <a:srgbClr val="C00000"/>
                </a:solidFill>
                <a:latin typeface="Avenir Next" panose="020B0503020202020204"/>
              </a:rPr>
              <a:t> </a:t>
            </a:r>
            <a:r>
              <a:rPr lang="en-US" sz="2800" dirty="0" err="1">
                <a:solidFill>
                  <a:srgbClr val="C00000"/>
                </a:solidFill>
                <a:latin typeface="Avenir Next" panose="020B0503020202020204"/>
              </a:rPr>
              <a:t>hukum</a:t>
            </a:r>
            <a:r>
              <a:rPr lang="en-US" sz="2800" dirty="0">
                <a:solidFill>
                  <a:srgbClr val="C00000"/>
                </a:solidFill>
                <a:latin typeface="Avenir Next" panose="020B0503020202020204"/>
              </a:rPr>
              <a:t> UU </a:t>
            </a:r>
            <a:r>
              <a:rPr lang="en-US" sz="2800" dirty="0" err="1">
                <a:solidFill>
                  <a:srgbClr val="C00000"/>
                </a:solidFill>
                <a:latin typeface="Avenir Next" panose="020B0503020202020204"/>
              </a:rPr>
              <a:t>dengan</a:t>
            </a:r>
            <a:r>
              <a:rPr lang="en-US" sz="2800" dirty="0">
                <a:solidFill>
                  <a:srgbClr val="C00000"/>
                </a:solidFill>
                <a:latin typeface="Avenir Next" panose="020B0503020202020204"/>
              </a:rPr>
              <a:t> </a:t>
            </a:r>
            <a:r>
              <a:rPr lang="en-US" sz="2800" dirty="0" err="1">
                <a:solidFill>
                  <a:srgbClr val="C00000"/>
                </a:solidFill>
                <a:latin typeface="Avenir Next" panose="020B0503020202020204"/>
              </a:rPr>
              <a:t>Pemerintah</a:t>
            </a:r>
            <a:r>
              <a:rPr lang="en-US" sz="2800" dirty="0">
                <a:solidFill>
                  <a:srgbClr val="C00000"/>
                </a:solidFill>
                <a:latin typeface="Avenir Next" panose="020B0503020202020204"/>
              </a:rPr>
              <a:t> </a:t>
            </a:r>
            <a:r>
              <a:rPr lang="en-US" sz="2800" dirty="0" err="1">
                <a:solidFill>
                  <a:srgbClr val="C00000"/>
                </a:solidFill>
                <a:latin typeface="Avenir Next" panose="020B0503020202020204"/>
              </a:rPr>
              <a:t>dalam</a:t>
            </a:r>
            <a:r>
              <a:rPr lang="en-US" sz="2800" dirty="0">
                <a:solidFill>
                  <a:srgbClr val="C00000"/>
                </a:solidFill>
                <a:latin typeface="Avenir Next" panose="020B0503020202020204"/>
              </a:rPr>
              <a:t> </a:t>
            </a:r>
            <a:r>
              <a:rPr lang="en-US" sz="2800" dirty="0" err="1">
                <a:solidFill>
                  <a:srgbClr val="C00000"/>
                </a:solidFill>
                <a:latin typeface="Avenir Next" panose="020B0503020202020204"/>
              </a:rPr>
              <a:t>hal</a:t>
            </a:r>
            <a:r>
              <a:rPr lang="en-US" sz="2800" dirty="0">
                <a:solidFill>
                  <a:srgbClr val="C00000"/>
                </a:solidFill>
                <a:latin typeface="Avenir Next" panose="020B0503020202020204"/>
              </a:rPr>
              <a:t> </a:t>
            </a:r>
            <a:r>
              <a:rPr lang="en-US" sz="2800" dirty="0" err="1">
                <a:solidFill>
                  <a:srgbClr val="C00000"/>
                </a:solidFill>
                <a:latin typeface="Avenir Next" panose="020B0503020202020204"/>
              </a:rPr>
              <a:t>Pengadaan</a:t>
            </a:r>
            <a:r>
              <a:rPr lang="en-US" sz="2800" dirty="0">
                <a:solidFill>
                  <a:srgbClr val="C00000"/>
                </a:solidFill>
                <a:latin typeface="Avenir Next" panose="020B0503020202020204"/>
              </a:rPr>
              <a:t> </a:t>
            </a:r>
            <a:r>
              <a:rPr lang="en-US" sz="2800" dirty="0" err="1">
                <a:solidFill>
                  <a:srgbClr val="C00000"/>
                </a:solidFill>
                <a:latin typeface="Avenir Next" panose="020B0503020202020204"/>
              </a:rPr>
              <a:t>Barang</a:t>
            </a:r>
            <a:r>
              <a:rPr lang="en-US" sz="2800" dirty="0">
                <a:solidFill>
                  <a:srgbClr val="C00000"/>
                </a:solidFill>
                <a:latin typeface="Avenir Next" panose="020B0503020202020204"/>
              </a:rPr>
              <a:t>/Jasa; </a:t>
            </a:r>
          </a:p>
          <a:p>
            <a:pPr marL="742950" indent="-742950">
              <a:buAutoNum type="arabicPeriod"/>
            </a:pPr>
            <a:endParaRPr lang="en-US" sz="2800" dirty="0">
              <a:solidFill>
                <a:srgbClr val="C00000"/>
              </a:solidFill>
              <a:latin typeface="Avenir Next" panose="020B0503020202020204"/>
            </a:endParaRPr>
          </a:p>
          <a:p>
            <a:pPr marL="742950" indent="-742950">
              <a:buAutoNum type="arabicPeriod"/>
            </a:pPr>
            <a:r>
              <a:rPr lang="en-US" sz="2800" dirty="0" err="1">
                <a:solidFill>
                  <a:srgbClr val="C00000"/>
                </a:solidFill>
                <a:latin typeface="Avenir Next" panose="020B0503020202020204"/>
              </a:rPr>
              <a:t>Mendesain</a:t>
            </a:r>
            <a:r>
              <a:rPr lang="en-US" sz="2800" dirty="0">
                <a:solidFill>
                  <a:srgbClr val="C00000"/>
                </a:solidFill>
                <a:latin typeface="Avenir Next" panose="020B0503020202020204"/>
              </a:rPr>
              <a:t> </a:t>
            </a:r>
            <a:r>
              <a:rPr lang="en-US" sz="2800" dirty="0" err="1">
                <a:solidFill>
                  <a:srgbClr val="C00000"/>
                </a:solidFill>
                <a:latin typeface="Avenir Next" panose="020B0503020202020204"/>
              </a:rPr>
              <a:t>organisasi</a:t>
            </a:r>
            <a:r>
              <a:rPr lang="en-US" sz="2800" dirty="0">
                <a:solidFill>
                  <a:srgbClr val="C00000"/>
                </a:solidFill>
                <a:latin typeface="Avenir Next" panose="020B0503020202020204"/>
              </a:rPr>
              <a:t> </a:t>
            </a:r>
            <a:r>
              <a:rPr lang="en-US" sz="2800" dirty="0" err="1">
                <a:solidFill>
                  <a:srgbClr val="C00000"/>
                </a:solidFill>
                <a:latin typeface="Avenir Next" panose="020B0503020202020204"/>
              </a:rPr>
              <a:t>pengadaan</a:t>
            </a:r>
            <a:r>
              <a:rPr lang="en-US" sz="2800" dirty="0">
                <a:solidFill>
                  <a:srgbClr val="C00000"/>
                </a:solidFill>
                <a:latin typeface="Avenir Next" panose="020B0503020202020204"/>
              </a:rPr>
              <a:t> yang </a:t>
            </a:r>
            <a:r>
              <a:rPr lang="en-US" sz="2800" dirty="0" err="1">
                <a:solidFill>
                  <a:srgbClr val="C00000"/>
                </a:solidFill>
                <a:latin typeface="Avenir Next" panose="020B0503020202020204"/>
              </a:rPr>
              <a:t>berstruktur</a:t>
            </a:r>
            <a:r>
              <a:rPr lang="en-US" sz="2800" dirty="0">
                <a:solidFill>
                  <a:srgbClr val="C00000"/>
                </a:solidFill>
                <a:latin typeface="Avenir Next" panose="020B0503020202020204"/>
              </a:rPr>
              <a:t> </a:t>
            </a:r>
            <a:r>
              <a:rPr lang="en-US" sz="2800" dirty="0" err="1">
                <a:solidFill>
                  <a:srgbClr val="C00000"/>
                </a:solidFill>
                <a:latin typeface="Avenir Next" panose="020B0503020202020204"/>
              </a:rPr>
              <a:t>lebih</a:t>
            </a:r>
            <a:r>
              <a:rPr lang="en-US" sz="2800" dirty="0">
                <a:solidFill>
                  <a:srgbClr val="C00000"/>
                </a:solidFill>
                <a:latin typeface="Avenir Next" panose="020B0503020202020204"/>
              </a:rPr>
              <a:t> </a:t>
            </a:r>
            <a:r>
              <a:rPr lang="en-US" sz="2800" dirty="0" err="1">
                <a:solidFill>
                  <a:srgbClr val="C00000"/>
                </a:solidFill>
                <a:latin typeface="Avenir Next" panose="020B0503020202020204"/>
              </a:rPr>
              <a:t>horisontal</a:t>
            </a:r>
            <a:r>
              <a:rPr lang="en-US" sz="2800" dirty="0">
                <a:solidFill>
                  <a:srgbClr val="C00000"/>
                </a:solidFill>
                <a:latin typeface="Avenir Next" panose="020B0503020202020204"/>
              </a:rPr>
              <a:t>, </a:t>
            </a:r>
            <a:r>
              <a:rPr lang="en-US" sz="2800" dirty="0" err="1">
                <a:solidFill>
                  <a:srgbClr val="C00000"/>
                </a:solidFill>
                <a:latin typeface="Avenir Next" panose="020B0503020202020204"/>
              </a:rPr>
              <a:t>sehingga</a:t>
            </a:r>
            <a:r>
              <a:rPr lang="en-US" sz="2800" dirty="0">
                <a:solidFill>
                  <a:srgbClr val="C00000"/>
                </a:solidFill>
                <a:latin typeface="Avenir Next" panose="020B0503020202020204"/>
              </a:rPr>
              <a:t> </a:t>
            </a:r>
            <a:r>
              <a:rPr lang="en-US" sz="2800" dirty="0" err="1">
                <a:solidFill>
                  <a:srgbClr val="C00000"/>
                </a:solidFill>
                <a:latin typeface="Avenir Next" panose="020B0503020202020204"/>
              </a:rPr>
              <a:t>sesama</a:t>
            </a:r>
            <a:r>
              <a:rPr lang="en-US" sz="2800" dirty="0">
                <a:solidFill>
                  <a:srgbClr val="C00000"/>
                </a:solidFill>
                <a:latin typeface="Avenir Next" panose="020B0503020202020204"/>
              </a:rPr>
              <a:t> </a:t>
            </a:r>
            <a:r>
              <a:rPr lang="en-US" sz="2800" dirty="0" err="1">
                <a:solidFill>
                  <a:srgbClr val="C00000"/>
                </a:solidFill>
                <a:latin typeface="Avenir Next" panose="020B0503020202020204"/>
              </a:rPr>
              <a:t>petugas</a:t>
            </a:r>
            <a:r>
              <a:rPr lang="en-US" sz="2800" dirty="0">
                <a:solidFill>
                  <a:srgbClr val="C00000"/>
                </a:solidFill>
                <a:latin typeface="Avenir Next" panose="020B0503020202020204"/>
              </a:rPr>
              <a:t> </a:t>
            </a:r>
            <a:r>
              <a:rPr lang="en-US" sz="2800" dirty="0" err="1">
                <a:solidFill>
                  <a:srgbClr val="C00000"/>
                </a:solidFill>
                <a:latin typeface="Avenir Next" panose="020B0503020202020204"/>
              </a:rPr>
              <a:t>bisa</a:t>
            </a:r>
            <a:r>
              <a:rPr lang="en-US" sz="2800" dirty="0">
                <a:solidFill>
                  <a:srgbClr val="C00000"/>
                </a:solidFill>
                <a:latin typeface="Avenir Next" panose="020B0503020202020204"/>
              </a:rPr>
              <a:t>  </a:t>
            </a:r>
            <a:r>
              <a:rPr lang="en-US" sz="2800" dirty="0" err="1">
                <a:solidFill>
                  <a:srgbClr val="C00000"/>
                </a:solidFill>
                <a:latin typeface="Avenir Next" panose="020B0503020202020204"/>
              </a:rPr>
              <a:t>saling</a:t>
            </a:r>
            <a:r>
              <a:rPr lang="en-US" sz="2800" dirty="0">
                <a:solidFill>
                  <a:srgbClr val="C00000"/>
                </a:solidFill>
                <a:latin typeface="Avenir Next" panose="020B0503020202020204"/>
              </a:rPr>
              <a:t> </a:t>
            </a:r>
            <a:r>
              <a:rPr lang="en-US" sz="2800" dirty="0" err="1">
                <a:solidFill>
                  <a:srgbClr val="C00000"/>
                </a:solidFill>
                <a:latin typeface="Avenir Next" panose="020B0503020202020204"/>
              </a:rPr>
              <a:t>kontrol</a:t>
            </a:r>
            <a:r>
              <a:rPr lang="en-US" sz="2800" dirty="0">
                <a:solidFill>
                  <a:srgbClr val="C00000"/>
                </a:solidFill>
                <a:latin typeface="Avenir Next" panose="020B0503020202020204"/>
              </a:rPr>
              <a:t> </a:t>
            </a:r>
            <a:r>
              <a:rPr lang="en-US" sz="2800" dirty="0" err="1">
                <a:solidFill>
                  <a:srgbClr val="C00000"/>
                </a:solidFill>
                <a:latin typeface="Avenir Next" panose="020B0503020202020204"/>
              </a:rPr>
              <a:t>satu</a:t>
            </a:r>
            <a:r>
              <a:rPr lang="en-US" sz="2800" dirty="0">
                <a:solidFill>
                  <a:srgbClr val="C00000"/>
                </a:solidFill>
                <a:latin typeface="Avenir Next" panose="020B0503020202020204"/>
              </a:rPr>
              <a:t> </a:t>
            </a:r>
            <a:r>
              <a:rPr lang="en-US" sz="2800" dirty="0" err="1">
                <a:solidFill>
                  <a:srgbClr val="C00000"/>
                </a:solidFill>
                <a:latin typeface="Avenir Next" panose="020B0503020202020204"/>
              </a:rPr>
              <a:t>sama</a:t>
            </a:r>
            <a:r>
              <a:rPr lang="en-US" sz="2800" dirty="0">
                <a:solidFill>
                  <a:srgbClr val="C00000"/>
                </a:solidFill>
                <a:latin typeface="Avenir Next" panose="020B0503020202020204"/>
              </a:rPr>
              <a:t> lain;  dan</a:t>
            </a:r>
          </a:p>
          <a:p>
            <a:pPr marL="742950" indent="-742950">
              <a:buAutoNum type="arabicPeriod"/>
            </a:pPr>
            <a:endParaRPr lang="en-US" sz="2800" dirty="0">
              <a:solidFill>
                <a:srgbClr val="C00000"/>
              </a:solidFill>
              <a:latin typeface="Avenir Next" panose="020B0503020202020204"/>
            </a:endParaRPr>
          </a:p>
          <a:p>
            <a:pPr marL="742950" indent="-742950">
              <a:buAutoNum type="arabicPeriod"/>
            </a:pPr>
            <a:r>
              <a:rPr lang="en-US" sz="2800" dirty="0" err="1">
                <a:solidFill>
                  <a:srgbClr val="C00000"/>
                </a:solidFill>
                <a:latin typeface="Avenir Next" panose="020B0503020202020204"/>
              </a:rPr>
              <a:t>Mendesain</a:t>
            </a:r>
            <a:r>
              <a:rPr lang="en-US" sz="2800" dirty="0">
                <a:solidFill>
                  <a:srgbClr val="C00000"/>
                </a:solidFill>
                <a:latin typeface="Avenir Next" panose="020B0503020202020204"/>
              </a:rPr>
              <a:t> </a:t>
            </a:r>
            <a:r>
              <a:rPr lang="en-US" sz="2800" dirty="0" err="1">
                <a:solidFill>
                  <a:srgbClr val="C00000"/>
                </a:solidFill>
                <a:latin typeface="Avenir Next" panose="020B0503020202020204"/>
              </a:rPr>
              <a:t>pengadaan</a:t>
            </a:r>
            <a:r>
              <a:rPr lang="en-US" sz="2800" dirty="0">
                <a:solidFill>
                  <a:srgbClr val="C00000"/>
                </a:solidFill>
                <a:latin typeface="Avenir Next" panose="020B0503020202020204"/>
              </a:rPr>
              <a:t> </a:t>
            </a:r>
            <a:r>
              <a:rPr lang="en-US" sz="2800" dirty="0" err="1">
                <a:solidFill>
                  <a:srgbClr val="C00000"/>
                </a:solidFill>
                <a:latin typeface="Avenir Next" panose="020B0503020202020204"/>
              </a:rPr>
              <a:t>barang</a:t>
            </a:r>
            <a:r>
              <a:rPr lang="en-US" sz="2800" dirty="0">
                <a:solidFill>
                  <a:srgbClr val="C00000"/>
                </a:solidFill>
                <a:latin typeface="Avenir Next" panose="020B0503020202020204"/>
              </a:rPr>
              <a:t> dan </a:t>
            </a:r>
            <a:r>
              <a:rPr lang="en-US" sz="2800" dirty="0" err="1">
                <a:solidFill>
                  <a:srgbClr val="C00000"/>
                </a:solidFill>
                <a:latin typeface="Avenir Next" panose="020B0503020202020204"/>
              </a:rPr>
              <a:t>jasa</a:t>
            </a:r>
            <a:r>
              <a:rPr lang="en-US" sz="2800" dirty="0">
                <a:solidFill>
                  <a:srgbClr val="C00000"/>
                </a:solidFill>
                <a:latin typeface="Avenir Next" panose="020B0503020202020204"/>
              </a:rPr>
              <a:t> </a:t>
            </a:r>
            <a:r>
              <a:rPr lang="en-US" sz="2800" dirty="0" err="1">
                <a:solidFill>
                  <a:srgbClr val="C00000"/>
                </a:solidFill>
                <a:latin typeface="Avenir Next" panose="020B0503020202020204"/>
              </a:rPr>
              <a:t>secara</a:t>
            </a:r>
            <a:r>
              <a:rPr lang="en-US" sz="2800" dirty="0">
                <a:solidFill>
                  <a:srgbClr val="C00000"/>
                </a:solidFill>
                <a:latin typeface="Avenir Next" panose="020B0503020202020204"/>
              </a:rPr>
              <a:t> </a:t>
            </a:r>
            <a:r>
              <a:rPr lang="en-US" sz="2800" dirty="0" err="1">
                <a:solidFill>
                  <a:srgbClr val="C00000"/>
                </a:solidFill>
                <a:latin typeface="Avenir Next" panose="020B0503020202020204"/>
              </a:rPr>
              <a:t>elektronik</a:t>
            </a:r>
            <a:r>
              <a:rPr lang="en-US" sz="2800" dirty="0">
                <a:solidFill>
                  <a:srgbClr val="C00000"/>
                </a:solidFill>
                <a:latin typeface="Avenir Next" panose="020B0503020202020204"/>
              </a:rPr>
              <a:t>, </a:t>
            </a:r>
            <a:r>
              <a:rPr lang="en-US" sz="2800" dirty="0" err="1">
                <a:solidFill>
                  <a:srgbClr val="C00000"/>
                </a:solidFill>
                <a:latin typeface="Avenir Next" panose="020B0503020202020204"/>
              </a:rPr>
              <a:t>khususnya</a:t>
            </a:r>
            <a:r>
              <a:rPr lang="en-US" sz="2800" dirty="0">
                <a:solidFill>
                  <a:srgbClr val="C00000"/>
                </a:solidFill>
                <a:latin typeface="Avenir Next" panose="020B0503020202020204"/>
              </a:rPr>
              <a:t> </a:t>
            </a:r>
            <a:r>
              <a:rPr lang="en-US" sz="2800" b="1" i="1" dirty="0">
                <a:solidFill>
                  <a:srgbClr val="C00000"/>
                </a:solidFill>
                <a:latin typeface="Avenir Next" panose="020B0503020202020204"/>
              </a:rPr>
              <a:t>electronic purchasing</a:t>
            </a:r>
            <a:r>
              <a:rPr lang="en-US" sz="2800" dirty="0">
                <a:solidFill>
                  <a:srgbClr val="C00000"/>
                </a:solidFill>
                <a:latin typeface="Avenir Next" panose="020B0503020202020204"/>
              </a:rPr>
              <a:t> yang </a:t>
            </a:r>
            <a:r>
              <a:rPr lang="en-US" sz="2800" dirty="0" err="1">
                <a:solidFill>
                  <a:srgbClr val="C00000"/>
                </a:solidFill>
                <a:latin typeface="Avenir Next" panose="020B0503020202020204"/>
              </a:rPr>
              <a:t>memungkinkan</a:t>
            </a:r>
            <a:r>
              <a:rPr lang="en-US" sz="2800" dirty="0">
                <a:solidFill>
                  <a:srgbClr val="C00000"/>
                </a:solidFill>
                <a:latin typeface="Avenir Next" panose="020B0503020202020204"/>
              </a:rPr>
              <a:t> </a:t>
            </a:r>
            <a:r>
              <a:rPr lang="en-US" sz="2800" dirty="0" err="1">
                <a:solidFill>
                  <a:srgbClr val="C00000"/>
                </a:solidFill>
                <a:latin typeface="Avenir Next" panose="020B0503020202020204"/>
              </a:rPr>
              <a:t>pembelian</a:t>
            </a:r>
            <a:r>
              <a:rPr lang="en-US" sz="2800" dirty="0">
                <a:solidFill>
                  <a:srgbClr val="C00000"/>
                </a:solidFill>
                <a:latin typeface="Avenir Next" panose="020B0503020202020204"/>
              </a:rPr>
              <a:t> </a:t>
            </a:r>
            <a:r>
              <a:rPr lang="en-US" sz="2800" dirty="0" err="1">
                <a:solidFill>
                  <a:srgbClr val="C00000"/>
                </a:solidFill>
                <a:latin typeface="Avenir Next" panose="020B0503020202020204"/>
              </a:rPr>
              <a:t>barang</a:t>
            </a:r>
            <a:r>
              <a:rPr lang="en-US" sz="2800" dirty="0">
                <a:solidFill>
                  <a:srgbClr val="C00000"/>
                </a:solidFill>
                <a:latin typeface="Avenir Next" panose="020B0503020202020204"/>
              </a:rPr>
              <a:t> </a:t>
            </a:r>
            <a:r>
              <a:rPr lang="en-US" sz="2800" dirty="0" err="1">
                <a:solidFill>
                  <a:srgbClr val="C00000"/>
                </a:solidFill>
                <a:latin typeface="Avenir Next" panose="020B0503020202020204"/>
              </a:rPr>
              <a:t>dengan</a:t>
            </a:r>
            <a:r>
              <a:rPr lang="en-US" sz="2800" dirty="0">
                <a:solidFill>
                  <a:srgbClr val="C00000"/>
                </a:solidFill>
                <a:latin typeface="Avenir Next" panose="020B0503020202020204"/>
              </a:rPr>
              <a:t> </a:t>
            </a:r>
            <a:r>
              <a:rPr lang="en-US" sz="2800" dirty="0" err="1">
                <a:solidFill>
                  <a:srgbClr val="C00000"/>
                </a:solidFill>
                <a:latin typeface="Avenir Next" panose="020B0503020202020204"/>
              </a:rPr>
              <a:t>cara</a:t>
            </a:r>
            <a:r>
              <a:rPr lang="en-US" sz="2800" dirty="0">
                <a:solidFill>
                  <a:srgbClr val="C00000"/>
                </a:solidFill>
                <a:latin typeface="Avenir Next" panose="020B0503020202020204"/>
              </a:rPr>
              <a:t> </a:t>
            </a:r>
            <a:r>
              <a:rPr lang="en-US" sz="2800" dirty="0" err="1">
                <a:solidFill>
                  <a:srgbClr val="C00000"/>
                </a:solidFill>
                <a:latin typeface="Avenir Next" panose="020B0503020202020204"/>
              </a:rPr>
              <a:t>efektif</a:t>
            </a:r>
            <a:r>
              <a:rPr lang="en-US" sz="2800" dirty="0">
                <a:solidFill>
                  <a:srgbClr val="C00000"/>
                </a:solidFill>
                <a:latin typeface="Avenir Next" panose="020B0503020202020204"/>
              </a:rPr>
              <a:t> dan </a:t>
            </a:r>
            <a:r>
              <a:rPr lang="en-US" sz="2800" dirty="0" err="1">
                <a:solidFill>
                  <a:srgbClr val="C00000"/>
                </a:solidFill>
                <a:latin typeface="Avenir Next" panose="020B0503020202020204"/>
              </a:rPr>
              <a:t>mengurangi</a:t>
            </a:r>
            <a:r>
              <a:rPr lang="en-US" sz="2800" dirty="0">
                <a:solidFill>
                  <a:srgbClr val="C00000"/>
                </a:solidFill>
                <a:latin typeface="Avenir Next" panose="020B0503020202020204"/>
              </a:rPr>
              <a:t> </a:t>
            </a:r>
            <a:r>
              <a:rPr lang="en-US" sz="2800" dirty="0" err="1">
                <a:solidFill>
                  <a:srgbClr val="C00000"/>
                </a:solidFill>
                <a:latin typeface="Avenir Next" panose="020B0503020202020204"/>
              </a:rPr>
              <a:t>potensi</a:t>
            </a:r>
            <a:r>
              <a:rPr lang="en-US" sz="2800" dirty="0">
                <a:solidFill>
                  <a:srgbClr val="C00000"/>
                </a:solidFill>
                <a:latin typeface="Avenir Next" panose="020B0503020202020204"/>
              </a:rPr>
              <a:t> </a:t>
            </a:r>
            <a:r>
              <a:rPr lang="en-US" sz="2800" dirty="0" err="1">
                <a:solidFill>
                  <a:srgbClr val="C00000"/>
                </a:solidFill>
                <a:latin typeface="Avenir Next" panose="020B0503020202020204"/>
              </a:rPr>
              <a:t>manipulasi</a:t>
            </a:r>
            <a:r>
              <a:rPr lang="en-US" sz="2800" dirty="0">
                <a:solidFill>
                  <a:srgbClr val="C00000"/>
                </a:solidFill>
                <a:latin typeface="Avenir Next" panose="020B0503020202020204"/>
              </a:rPr>
              <a:t> </a:t>
            </a:r>
            <a:r>
              <a:rPr lang="en-US" sz="2800" dirty="0" err="1">
                <a:solidFill>
                  <a:srgbClr val="C00000"/>
                </a:solidFill>
                <a:latin typeface="Avenir Next" panose="020B0503020202020204"/>
              </a:rPr>
              <a:t>dalam</a:t>
            </a:r>
            <a:r>
              <a:rPr lang="en-US" sz="2800" dirty="0">
                <a:solidFill>
                  <a:srgbClr val="C00000"/>
                </a:solidFill>
                <a:latin typeface="Avenir Next" panose="020B0503020202020204"/>
              </a:rPr>
              <a:t> proses tender.</a:t>
            </a:r>
          </a:p>
        </p:txBody>
      </p:sp>
    </p:spTree>
    <p:extLst>
      <p:ext uri="{BB962C8B-B14F-4D97-AF65-F5344CB8AC3E}">
        <p14:creationId xmlns:p14="http://schemas.microsoft.com/office/powerpoint/2010/main" val="3316169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6178BF7-E9A5-EB3F-8AAA-EFCB078BEAD2}"/>
              </a:ext>
            </a:extLst>
          </p:cNvPr>
          <p:cNvSpPr>
            <a:spLocks noGrp="1"/>
          </p:cNvSpPr>
          <p:nvPr>
            <p:ph type="sldNum" sz="quarter" idx="12"/>
          </p:nvPr>
        </p:nvSpPr>
        <p:spPr>
          <a:xfrm>
            <a:off x="6553200" y="6683375"/>
            <a:ext cx="2133600" cy="365125"/>
          </a:xfrm>
        </p:spPr>
        <p:txBody>
          <a:bodyPr/>
          <a:lstStyle/>
          <a:p>
            <a:fld id="{B6F15528-21DE-4FAA-801E-634DDDAF4B2B}" type="slidenum">
              <a:rPr lang="en-US" smtClean="0"/>
              <a:pPr/>
              <a:t>20</a:t>
            </a:fld>
            <a:endParaRPr lang="en-US"/>
          </a:p>
        </p:txBody>
      </p:sp>
      <p:sp>
        <p:nvSpPr>
          <p:cNvPr id="11" name="object 5"/>
          <p:cNvSpPr/>
          <p:nvPr/>
        </p:nvSpPr>
        <p:spPr>
          <a:xfrm>
            <a:off x="15510" y="0"/>
            <a:ext cx="18272490" cy="10273998"/>
          </a:xfrm>
          <a:prstGeom prst="rect">
            <a:avLst/>
          </a:prstGeom>
          <a:blipFill>
            <a:blip r:embed="rId3" cstate="print"/>
            <a:stretch>
              <a:fillRect/>
            </a:stretch>
          </a:blipFill>
        </p:spPr>
        <p:txBody>
          <a:bodyPr wrap="square" lIns="0" tIns="0" rIns="0" bIns="0" rtlCol="0">
            <a:noAutofit/>
          </a:bodyPr>
          <a:lstStyle/>
          <a:p>
            <a:endParaRPr/>
          </a:p>
        </p:txBody>
      </p:sp>
      <p:sp>
        <p:nvSpPr>
          <p:cNvPr id="12" name="object 2"/>
          <p:cNvSpPr/>
          <p:nvPr/>
        </p:nvSpPr>
        <p:spPr>
          <a:xfrm>
            <a:off x="15511" y="3263187"/>
            <a:ext cx="18272490" cy="3420187"/>
          </a:xfrm>
          <a:custGeom>
            <a:avLst/>
            <a:gdLst/>
            <a:ahLst/>
            <a:cxnLst/>
            <a:rect l="l" t="t" r="r" b="b"/>
            <a:pathLst>
              <a:path w="12192000" h="2212975">
                <a:moveTo>
                  <a:pt x="12192000" y="0"/>
                </a:moveTo>
                <a:lnTo>
                  <a:pt x="0" y="0"/>
                </a:lnTo>
                <a:lnTo>
                  <a:pt x="0" y="2212848"/>
                </a:lnTo>
                <a:lnTo>
                  <a:pt x="12192000" y="2212848"/>
                </a:lnTo>
                <a:lnTo>
                  <a:pt x="12192000" y="0"/>
                </a:lnTo>
                <a:close/>
              </a:path>
            </a:pathLst>
          </a:custGeom>
          <a:solidFill>
            <a:srgbClr val="630404">
              <a:alpha val="90194"/>
            </a:srgbClr>
          </a:solidFill>
        </p:spPr>
        <p:txBody>
          <a:bodyPr wrap="square" lIns="0" tIns="0" rIns="0" bIns="0" rtlCol="0"/>
          <a:lstStyle/>
          <a:p>
            <a:r>
              <a:rPr lang="en-US" dirty="0"/>
              <a:t> </a:t>
            </a:r>
            <a:endParaRPr dirty="0"/>
          </a:p>
        </p:txBody>
      </p:sp>
      <p:sp>
        <p:nvSpPr>
          <p:cNvPr id="13" name="object 4"/>
          <p:cNvSpPr/>
          <p:nvPr/>
        </p:nvSpPr>
        <p:spPr>
          <a:xfrm>
            <a:off x="1964259" y="2919454"/>
            <a:ext cx="14374992" cy="4129046"/>
          </a:xfrm>
          <a:custGeom>
            <a:avLst/>
            <a:gdLst/>
            <a:ahLst/>
            <a:cxnLst/>
            <a:rect l="l" t="t" r="r" b="b"/>
            <a:pathLst>
              <a:path w="8860790" h="2574290">
                <a:moveTo>
                  <a:pt x="0" y="2574036"/>
                </a:moveTo>
                <a:lnTo>
                  <a:pt x="8860536" y="2574036"/>
                </a:lnTo>
                <a:lnTo>
                  <a:pt x="8860536" y="0"/>
                </a:lnTo>
                <a:lnTo>
                  <a:pt x="0" y="0"/>
                </a:lnTo>
                <a:lnTo>
                  <a:pt x="0" y="2574036"/>
                </a:lnTo>
                <a:close/>
              </a:path>
            </a:pathLst>
          </a:custGeom>
          <a:ln w="76200">
            <a:solidFill>
              <a:srgbClr val="FFFFFF"/>
            </a:solidFill>
          </a:ln>
        </p:spPr>
        <p:txBody>
          <a:bodyPr wrap="square" lIns="0" tIns="0" rIns="0" bIns="0" rtlCol="0"/>
          <a:lstStyle/>
          <a:p>
            <a:endParaRPr>
              <a:solidFill>
                <a:srgbClr val="000000"/>
              </a:solidFill>
            </a:endParaRPr>
          </a:p>
        </p:txBody>
      </p:sp>
      <p:sp>
        <p:nvSpPr>
          <p:cNvPr id="14" name="object 3"/>
          <p:cNvSpPr txBox="1">
            <a:spLocks noGrp="1"/>
          </p:cNvSpPr>
          <p:nvPr>
            <p:ph type="title"/>
          </p:nvPr>
        </p:nvSpPr>
        <p:spPr>
          <a:xfrm>
            <a:off x="2508922" y="4227883"/>
            <a:ext cx="13335000" cy="1490793"/>
          </a:xfrm>
          <a:prstGeom prst="rect">
            <a:avLst/>
          </a:prstGeom>
        </p:spPr>
        <p:txBody>
          <a:bodyPr vert="horz" wrap="square" lIns="0" tIns="13335" rIns="0" bIns="0" rtlCol="0">
            <a:spAutoFit/>
          </a:bodyPr>
          <a:lstStyle/>
          <a:p>
            <a:pPr marR="5080">
              <a:spcBef>
                <a:spcPts val="105"/>
              </a:spcBef>
            </a:pPr>
            <a:r>
              <a:rPr lang="en-US" sz="4800" b="1" dirty="0">
                <a:solidFill>
                  <a:schemeClr val="bg1"/>
                </a:solidFill>
                <a:latin typeface="Avenir Next" panose="020B0503020202020204"/>
              </a:rPr>
              <a:t>3| </a:t>
            </a:r>
            <a:r>
              <a:rPr lang="en-US" sz="4800" b="1" dirty="0" err="1">
                <a:solidFill>
                  <a:schemeClr val="bg1"/>
                </a:solidFill>
                <a:latin typeface="Avenir Next" panose="020B0503020202020204"/>
              </a:rPr>
              <a:t>Pengaturan</a:t>
            </a:r>
            <a:r>
              <a:rPr lang="en-US" sz="4800" b="1" dirty="0">
                <a:solidFill>
                  <a:schemeClr val="bg1"/>
                </a:solidFill>
                <a:latin typeface="Avenir Next" panose="020B0503020202020204"/>
              </a:rPr>
              <a:t> </a:t>
            </a:r>
            <a:r>
              <a:rPr lang="en-US" sz="4800" b="1" dirty="0" err="1">
                <a:solidFill>
                  <a:schemeClr val="bg1"/>
                </a:solidFill>
                <a:latin typeface="Avenir Next" panose="020B0503020202020204"/>
              </a:rPr>
              <a:t>Pengadaan</a:t>
            </a:r>
            <a:r>
              <a:rPr lang="en-US" sz="4800" b="1" dirty="0">
                <a:solidFill>
                  <a:schemeClr val="bg1"/>
                </a:solidFill>
                <a:latin typeface="Avenir Next" panose="020B0503020202020204"/>
              </a:rPr>
              <a:t> </a:t>
            </a:r>
            <a:r>
              <a:rPr lang="en-US" sz="4800" b="1" dirty="0" err="1">
                <a:solidFill>
                  <a:schemeClr val="bg1"/>
                </a:solidFill>
                <a:latin typeface="Avenir Next" panose="020B0503020202020204"/>
              </a:rPr>
              <a:t>Barang</a:t>
            </a:r>
            <a:r>
              <a:rPr lang="en-US" sz="4800" b="1" dirty="0">
                <a:solidFill>
                  <a:schemeClr val="bg1"/>
                </a:solidFill>
                <a:latin typeface="Avenir Next" panose="020B0503020202020204"/>
              </a:rPr>
              <a:t> dan Jasa (PBJ) Di </a:t>
            </a:r>
            <a:r>
              <a:rPr lang="en-US" sz="4800" b="1" dirty="0" err="1">
                <a:solidFill>
                  <a:schemeClr val="bg1"/>
                </a:solidFill>
                <a:latin typeface="Avenir Next" panose="020B0503020202020204"/>
              </a:rPr>
              <a:t>Sektor</a:t>
            </a:r>
            <a:r>
              <a:rPr lang="en-US" sz="4800" b="1" dirty="0">
                <a:solidFill>
                  <a:schemeClr val="bg1"/>
                </a:solidFill>
                <a:latin typeface="Avenir Next" panose="020B0503020202020204"/>
              </a:rPr>
              <a:t> Badan Usaha Milik Negara (BUMN)</a:t>
            </a:r>
            <a:endParaRPr sz="4800" b="1" i="1" spc="-5" dirty="0">
              <a:solidFill>
                <a:schemeClr val="bg1"/>
              </a:solidFill>
              <a:latin typeface="Avenir Next"/>
            </a:endParaRPr>
          </a:p>
        </p:txBody>
      </p:sp>
      <p:sp>
        <p:nvSpPr>
          <p:cNvPr id="18" name="Slide Number Placeholder 15">
            <a:extLst>
              <a:ext uri="{FF2B5EF4-FFF2-40B4-BE49-F238E27FC236}">
                <a16:creationId xmlns:a16="http://schemas.microsoft.com/office/drawing/2014/main" id="{DD46BE5E-8575-8311-A7F4-A3088AE3E950}"/>
              </a:ext>
            </a:extLst>
          </p:cNvPr>
          <p:cNvSpPr txBox="1">
            <a:spLocks/>
          </p:cNvSpPr>
          <p:nvPr/>
        </p:nvSpPr>
        <p:spPr>
          <a:xfrm>
            <a:off x="17469349" y="9602109"/>
            <a:ext cx="565802" cy="365125"/>
          </a:xfrm>
          <a:prstGeom prst="callout1">
            <a:avLst>
              <a:gd name="adj1" fmla="val 48702"/>
              <a:gd name="adj2" fmla="val 84708"/>
              <a:gd name="adj3" fmla="val 48210"/>
              <a:gd name="adj4" fmla="val 162974"/>
            </a:avLst>
          </a:prstGeom>
          <a:ln w="38100">
            <a:solidFill>
              <a:schemeClr val="bg1"/>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B42DF2D7-30B4-D046-BCCB-386CF9A49E74}" type="slidenum">
              <a:rPr lang="en-US" sz="2400" b="1" smtClean="0">
                <a:solidFill>
                  <a:schemeClr val="bg1"/>
                </a:solidFill>
              </a:rPr>
              <a:pPr algn="ctr"/>
              <a:t>20</a:t>
            </a:fld>
            <a:endParaRPr lang="en-US" sz="2400" b="1" dirty="0">
              <a:solidFill>
                <a:schemeClr val="bg1"/>
              </a:solidFill>
            </a:endParaRPr>
          </a:p>
        </p:txBody>
      </p:sp>
      <p:pic>
        <p:nvPicPr>
          <p:cNvPr id="6" name="Picture 5">
            <a:extLst>
              <a:ext uri="{FF2B5EF4-FFF2-40B4-BE49-F238E27FC236}">
                <a16:creationId xmlns:a16="http://schemas.microsoft.com/office/drawing/2014/main" id="{9D43267B-B259-FCF0-29FA-21724F63F6C2}"/>
              </a:ext>
            </a:extLst>
          </p:cNvPr>
          <p:cNvPicPr>
            <a:picLocks noChangeAspect="1"/>
          </p:cNvPicPr>
          <p:nvPr/>
        </p:nvPicPr>
        <p:blipFill>
          <a:blip r:embed="rId4"/>
          <a:stretch>
            <a:fillRect/>
          </a:stretch>
        </p:blipFill>
        <p:spPr>
          <a:xfrm>
            <a:off x="16992600" y="190500"/>
            <a:ext cx="1097375" cy="1097375"/>
          </a:xfrm>
          <a:prstGeom prst="rect">
            <a:avLst/>
          </a:prstGeom>
        </p:spPr>
      </p:pic>
      <p:sp>
        <p:nvSpPr>
          <p:cNvPr id="3" name="TextBox 2">
            <a:extLst>
              <a:ext uri="{FF2B5EF4-FFF2-40B4-BE49-F238E27FC236}">
                <a16:creationId xmlns:a16="http://schemas.microsoft.com/office/drawing/2014/main" id="{72455951-FAA2-3E3E-65BB-084FFE70A42B}"/>
              </a:ext>
            </a:extLst>
          </p:cNvPr>
          <p:cNvSpPr txBox="1"/>
          <p:nvPr/>
        </p:nvSpPr>
        <p:spPr>
          <a:xfrm>
            <a:off x="4551870" y="9843941"/>
            <a:ext cx="9207062" cy="369332"/>
          </a:xfrm>
          <a:prstGeom prst="rect">
            <a:avLst/>
          </a:prstGeom>
          <a:noFill/>
        </p:spPr>
        <p:txBody>
          <a:bodyPr wrap="square">
            <a:spAutoFit/>
          </a:bodyPr>
          <a:lstStyle/>
          <a:p>
            <a:pPr algn="ctr" defTabSz="914490">
              <a:spcAft>
                <a:spcPts val="600"/>
              </a:spcAft>
              <a:defRPr/>
            </a:pPr>
            <a:r>
              <a:rPr lang="en-US" sz="1800" dirty="0">
                <a:solidFill>
                  <a:schemeClr val="bg1"/>
                </a:solidFill>
              </a:rPr>
              <a:t>denny@integritylawfirm.id</a:t>
            </a:r>
          </a:p>
        </p:txBody>
      </p:sp>
    </p:spTree>
    <p:extLst>
      <p:ext uri="{BB962C8B-B14F-4D97-AF65-F5344CB8AC3E}">
        <p14:creationId xmlns:p14="http://schemas.microsoft.com/office/powerpoint/2010/main" val="33124997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object 13"/>
          <p:cNvSpPr/>
          <p:nvPr/>
        </p:nvSpPr>
        <p:spPr>
          <a:xfrm>
            <a:off x="11430" y="-45720"/>
            <a:ext cx="18265140" cy="10376263"/>
          </a:xfrm>
          <a:prstGeom prst="rect">
            <a:avLst/>
          </a:prstGeom>
          <a:blipFill>
            <a:blip r:embed="rId3" cstate="print"/>
            <a:stretch>
              <a:fillRect/>
            </a:stretch>
          </a:blipFill>
        </p:spPr>
        <p:txBody>
          <a:bodyPr wrap="square" lIns="0" tIns="0" rIns="0" bIns="0" rtlCol="0">
            <a:noAutofit/>
          </a:bodyPr>
          <a:lstStyle/>
          <a:p>
            <a:endParaRPr lang="en-ID" sz="2700"/>
          </a:p>
        </p:txBody>
      </p:sp>
      <p:sp>
        <p:nvSpPr>
          <p:cNvPr id="16" name="object 16"/>
          <p:cNvSpPr/>
          <p:nvPr/>
        </p:nvSpPr>
        <p:spPr>
          <a:xfrm>
            <a:off x="-32674" y="0"/>
            <a:ext cx="497513" cy="10376264"/>
          </a:xfrm>
          <a:custGeom>
            <a:avLst/>
            <a:gdLst/>
            <a:ahLst/>
            <a:cxnLst/>
            <a:rect l="l" t="t" r="r" b="b"/>
            <a:pathLst>
              <a:path w="314960" h="5920740">
                <a:moveTo>
                  <a:pt x="314960" y="0"/>
                </a:moveTo>
                <a:lnTo>
                  <a:pt x="0" y="0"/>
                </a:lnTo>
                <a:lnTo>
                  <a:pt x="0" y="5920740"/>
                </a:lnTo>
                <a:lnTo>
                  <a:pt x="314960" y="5920740"/>
                </a:lnTo>
                <a:lnTo>
                  <a:pt x="314960" y="0"/>
                </a:lnTo>
                <a:close/>
              </a:path>
            </a:pathLst>
          </a:custGeom>
          <a:solidFill>
            <a:srgbClr val="700104"/>
          </a:solidFill>
        </p:spPr>
        <p:txBody>
          <a:bodyPr wrap="square" lIns="0" tIns="0" rIns="0" bIns="0" rtlCol="0">
            <a:noAutofit/>
          </a:bodyPr>
          <a:lstStyle/>
          <a:p>
            <a:endParaRPr sz="2700"/>
          </a:p>
        </p:txBody>
      </p:sp>
      <p:sp>
        <p:nvSpPr>
          <p:cNvPr id="12" name="object 12"/>
          <p:cNvSpPr txBox="1"/>
          <p:nvPr/>
        </p:nvSpPr>
        <p:spPr>
          <a:xfrm>
            <a:off x="5183834" y="119911"/>
            <a:ext cx="7992903" cy="1044059"/>
          </a:xfrm>
          <a:prstGeom prst="rect">
            <a:avLst/>
          </a:prstGeom>
        </p:spPr>
        <p:txBody>
          <a:bodyPr wrap="square" lIns="0" tIns="23813" rIns="0" bIns="0" rtlCol="0">
            <a:noAutofit/>
          </a:bodyPr>
          <a:lstStyle/>
          <a:p>
            <a:pPr marL="41910">
              <a:lnSpc>
                <a:spcPts val="3750"/>
              </a:lnSpc>
            </a:pPr>
            <a:r>
              <a:rPr lang="en-US" sz="3600" b="1" spc="-12" dirty="0">
                <a:solidFill>
                  <a:srgbClr val="700104"/>
                </a:solidFill>
                <a:latin typeface="Calibri"/>
                <a:cs typeface="Calibri"/>
              </a:rPr>
              <a:t>DEFINISI PBJ DAN KEUANGAN NEGARA</a:t>
            </a:r>
            <a:endParaRPr sz="3600" dirty="0">
              <a:latin typeface="Calibri"/>
              <a:cs typeface="Calibri"/>
            </a:endParaRPr>
          </a:p>
        </p:txBody>
      </p:sp>
      <p:sp>
        <p:nvSpPr>
          <p:cNvPr id="10" name="object 10"/>
          <p:cNvSpPr txBox="1"/>
          <p:nvPr/>
        </p:nvSpPr>
        <p:spPr>
          <a:xfrm>
            <a:off x="858203" y="2069806"/>
            <a:ext cx="387722" cy="419576"/>
          </a:xfrm>
          <a:prstGeom prst="rect">
            <a:avLst/>
          </a:prstGeom>
        </p:spPr>
        <p:txBody>
          <a:bodyPr wrap="square" lIns="0" tIns="20003" rIns="0" bIns="0" rtlCol="0">
            <a:noAutofit/>
          </a:bodyPr>
          <a:lstStyle/>
          <a:p>
            <a:pPr marL="19050">
              <a:lnSpc>
                <a:spcPts val="3150"/>
              </a:lnSpc>
            </a:pPr>
            <a:endParaRPr sz="3000" dirty="0">
              <a:latin typeface="Calibri"/>
              <a:cs typeface="Calibri"/>
            </a:endParaRPr>
          </a:p>
        </p:txBody>
      </p:sp>
      <p:sp>
        <p:nvSpPr>
          <p:cNvPr id="8" name="object 8"/>
          <p:cNvSpPr txBox="1"/>
          <p:nvPr/>
        </p:nvSpPr>
        <p:spPr>
          <a:xfrm>
            <a:off x="858203" y="3585210"/>
            <a:ext cx="353663" cy="381000"/>
          </a:xfrm>
          <a:prstGeom prst="rect">
            <a:avLst/>
          </a:prstGeom>
        </p:spPr>
        <p:txBody>
          <a:bodyPr wrap="square" lIns="0" tIns="18098" rIns="0" bIns="0" rtlCol="0">
            <a:noAutofit/>
          </a:bodyPr>
          <a:lstStyle/>
          <a:p>
            <a:pPr marL="19050">
              <a:lnSpc>
                <a:spcPts val="2850"/>
              </a:lnSpc>
            </a:pPr>
            <a:endParaRPr sz="2700" dirty="0">
              <a:latin typeface="Calibri"/>
              <a:cs typeface="Calibri"/>
            </a:endParaRPr>
          </a:p>
        </p:txBody>
      </p:sp>
      <p:sp>
        <p:nvSpPr>
          <p:cNvPr id="4" name="object 4"/>
          <p:cNvSpPr txBox="1"/>
          <p:nvPr/>
        </p:nvSpPr>
        <p:spPr>
          <a:xfrm>
            <a:off x="1334928" y="6382702"/>
            <a:ext cx="7178118" cy="1615821"/>
          </a:xfrm>
          <a:prstGeom prst="rect">
            <a:avLst/>
          </a:prstGeom>
        </p:spPr>
        <p:txBody>
          <a:bodyPr wrap="square" lIns="0" tIns="18098" rIns="0" bIns="0" rtlCol="0">
            <a:noAutofit/>
          </a:bodyPr>
          <a:lstStyle/>
          <a:p>
            <a:pPr marL="57150">
              <a:lnSpc>
                <a:spcPts val="2850"/>
              </a:lnSpc>
            </a:pPr>
            <a:endParaRPr sz="2700" dirty="0">
              <a:latin typeface="Calibri"/>
              <a:cs typeface="Calibri"/>
            </a:endParaRPr>
          </a:p>
        </p:txBody>
      </p:sp>
      <p:pic>
        <p:nvPicPr>
          <p:cNvPr id="20" name="Picture 19">
            <a:extLst>
              <a:ext uri="{FF2B5EF4-FFF2-40B4-BE49-F238E27FC236}">
                <a16:creationId xmlns:a16="http://schemas.microsoft.com/office/drawing/2014/main" id="{8592FFB0-1AF3-4458-8C33-9394C4A15DDE}"/>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7170287" y="64084"/>
            <a:ext cx="1047510" cy="1046276"/>
          </a:xfrm>
          <a:prstGeom prst="rect">
            <a:avLst/>
          </a:prstGeom>
        </p:spPr>
      </p:pic>
      <p:sp>
        <p:nvSpPr>
          <p:cNvPr id="22" name="Slide Number Placeholder 15">
            <a:extLst>
              <a:ext uri="{FF2B5EF4-FFF2-40B4-BE49-F238E27FC236}">
                <a16:creationId xmlns:a16="http://schemas.microsoft.com/office/drawing/2014/main" id="{F227D911-098B-13F8-37EB-705B72070D04}"/>
              </a:ext>
            </a:extLst>
          </p:cNvPr>
          <p:cNvSpPr txBox="1">
            <a:spLocks/>
          </p:cNvSpPr>
          <p:nvPr/>
        </p:nvSpPr>
        <p:spPr>
          <a:xfrm>
            <a:off x="17589666" y="9602110"/>
            <a:ext cx="565802" cy="365126"/>
          </a:xfrm>
          <a:prstGeom prst="callout1">
            <a:avLst>
              <a:gd name="adj1" fmla="val 48702"/>
              <a:gd name="adj2" fmla="val 84708"/>
              <a:gd name="adj3" fmla="val 48210"/>
              <a:gd name="adj4" fmla="val 162974"/>
            </a:avLst>
          </a:prstGeom>
          <a:ln w="38100">
            <a:solidFill>
              <a:srgbClr val="680000"/>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445">
              <a:defRPr/>
            </a:pPr>
            <a:fld id="{B42DF2D7-30B4-D046-BCCB-386CF9A49E74}" type="slidenum">
              <a:rPr lang="en-US" sz="2400" b="1">
                <a:solidFill>
                  <a:srgbClr val="680000"/>
                </a:solidFill>
                <a:latin typeface="Calibri"/>
              </a:rPr>
              <a:pPr algn="ctr" defTabSz="914445">
                <a:defRPr/>
              </a:pPr>
              <a:t>21</a:t>
            </a:fld>
            <a:endParaRPr lang="en-US" sz="2400" b="1" dirty="0">
              <a:solidFill>
                <a:srgbClr val="680000"/>
              </a:solidFill>
              <a:latin typeface="Calibri"/>
            </a:endParaRPr>
          </a:p>
        </p:txBody>
      </p:sp>
      <p:sp>
        <p:nvSpPr>
          <p:cNvPr id="2" name="Rectangle: Rounded Corners 1">
            <a:extLst>
              <a:ext uri="{FF2B5EF4-FFF2-40B4-BE49-F238E27FC236}">
                <a16:creationId xmlns:a16="http://schemas.microsoft.com/office/drawing/2014/main" id="{97E6C12E-6EA7-0CB5-7F91-60BF83018691}"/>
              </a:ext>
            </a:extLst>
          </p:cNvPr>
          <p:cNvSpPr/>
          <p:nvPr/>
        </p:nvSpPr>
        <p:spPr>
          <a:xfrm>
            <a:off x="1647387" y="1163970"/>
            <a:ext cx="6553200" cy="760444"/>
          </a:xfrm>
          <a:prstGeom prst="roundRect">
            <a:avLst/>
          </a:prstGeom>
          <a:solidFill>
            <a:srgbClr val="640505"/>
          </a:solidFill>
          <a:ln>
            <a:solidFill>
              <a:srgbClr val="64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15000"/>
              </a:lnSpc>
              <a:spcAft>
                <a:spcPts val="1000"/>
              </a:spcAft>
            </a:pPr>
            <a:endParaRPr lang="en-US" sz="2000" b="1" dirty="0">
              <a:effectLst/>
              <a:latin typeface="Avenir Next" panose="020B0503020202020204"/>
              <a:ea typeface="Calibri" panose="020F0502020204030204" pitchFamily="34" charset="0"/>
              <a:cs typeface="Times New Roman" panose="02020603050405020304" pitchFamily="18" charset="0"/>
            </a:endParaRPr>
          </a:p>
          <a:p>
            <a:pPr algn="just">
              <a:lnSpc>
                <a:spcPct val="115000"/>
              </a:lnSpc>
              <a:spcAft>
                <a:spcPts val="1000"/>
              </a:spcAft>
            </a:pPr>
            <a:endParaRPr lang="en-US" sz="2000" b="1" dirty="0">
              <a:latin typeface="Avenir Next" panose="020B0503020202020204"/>
              <a:ea typeface="Calibri" panose="020F0502020204030204" pitchFamily="34" charset="0"/>
              <a:cs typeface="Times New Roman" panose="02020603050405020304" pitchFamily="18" charset="0"/>
            </a:endParaRPr>
          </a:p>
          <a:p>
            <a:pPr algn="just">
              <a:lnSpc>
                <a:spcPct val="115000"/>
              </a:lnSpc>
              <a:spcAft>
                <a:spcPts val="1000"/>
              </a:spcAft>
            </a:pPr>
            <a:endParaRPr lang="en-US" sz="2000" b="1" dirty="0">
              <a:effectLst/>
              <a:latin typeface="Avenir Next" panose="020B0503020202020204"/>
              <a:ea typeface="Calibri" panose="020F0502020204030204" pitchFamily="34" charset="0"/>
              <a:cs typeface="Times New Roman" panose="02020603050405020304" pitchFamily="18" charset="0"/>
            </a:endParaRPr>
          </a:p>
          <a:p>
            <a:pPr algn="just">
              <a:lnSpc>
                <a:spcPct val="115000"/>
              </a:lnSpc>
              <a:spcAft>
                <a:spcPts val="1000"/>
              </a:spcAft>
            </a:pPr>
            <a:endParaRPr lang="en-US" sz="2000" b="1" dirty="0">
              <a:latin typeface="Avenir Next" panose="020B0503020202020204"/>
              <a:ea typeface="Calibri" panose="020F0502020204030204" pitchFamily="34" charset="0"/>
              <a:cs typeface="Times New Roman" panose="02020603050405020304" pitchFamily="18" charset="0"/>
            </a:endParaRPr>
          </a:p>
          <a:p>
            <a:pPr algn="just">
              <a:lnSpc>
                <a:spcPct val="115000"/>
              </a:lnSpc>
              <a:spcAft>
                <a:spcPts val="1000"/>
              </a:spcAft>
            </a:pPr>
            <a:r>
              <a:rPr lang="en-US" sz="2000" b="1" dirty="0" err="1">
                <a:effectLst/>
                <a:latin typeface="Avenir Next" panose="020B0503020202020204"/>
                <a:ea typeface="Calibri" panose="020F0502020204030204" pitchFamily="34" charset="0"/>
                <a:cs typeface="Times New Roman" panose="02020603050405020304" pitchFamily="18" charset="0"/>
              </a:rPr>
              <a:t>Pengertian</a:t>
            </a:r>
            <a:r>
              <a:rPr lang="en-US" sz="2000" b="1" dirty="0">
                <a:effectLst/>
                <a:latin typeface="Avenir Next" panose="020B0503020202020204"/>
                <a:ea typeface="Calibri" panose="020F0502020204030204" pitchFamily="34" charset="0"/>
                <a:cs typeface="Times New Roman" panose="02020603050405020304" pitchFamily="18" charset="0"/>
              </a:rPr>
              <a:t> PBJ </a:t>
            </a:r>
            <a:r>
              <a:rPr lang="en-US" sz="2000" b="1" dirty="0" err="1">
                <a:effectLst/>
                <a:latin typeface="Avenir Next" panose="020B0503020202020204"/>
                <a:ea typeface="Calibri" panose="020F0502020204030204" pitchFamily="34" charset="0"/>
                <a:cs typeface="Times New Roman" panose="02020603050405020304" pitchFamily="18" charset="0"/>
              </a:rPr>
              <a:t>dalam</a:t>
            </a:r>
            <a:r>
              <a:rPr lang="en-US" sz="2000" b="1" dirty="0">
                <a:effectLst/>
                <a:latin typeface="Avenir Next" panose="020B0503020202020204"/>
                <a:ea typeface="Calibri" panose="020F0502020204030204" pitchFamily="34" charset="0"/>
                <a:cs typeface="Times New Roman" panose="02020603050405020304" pitchFamily="18" charset="0"/>
              </a:rPr>
              <a:t> </a:t>
            </a:r>
            <a:r>
              <a:rPr lang="en-US" sz="2000" b="1" dirty="0" err="1">
                <a:effectLst/>
                <a:latin typeface="Avenir Next" panose="020B0503020202020204"/>
                <a:ea typeface="Calibri" panose="020F0502020204030204" pitchFamily="34" charset="0"/>
                <a:cs typeface="Times New Roman" panose="02020603050405020304" pitchFamily="18" charset="0"/>
              </a:rPr>
              <a:t>Perpres</a:t>
            </a:r>
            <a:r>
              <a:rPr lang="en-US" sz="2000" b="1" dirty="0">
                <a:effectLst/>
                <a:latin typeface="Avenir Next" panose="020B0503020202020204"/>
                <a:ea typeface="Calibri" panose="020F0502020204030204" pitchFamily="34" charset="0"/>
                <a:cs typeface="Times New Roman" panose="02020603050405020304" pitchFamily="18" charset="0"/>
              </a:rPr>
              <a:t> </a:t>
            </a:r>
            <a:r>
              <a:rPr lang="en-US" sz="2000" b="1" dirty="0" err="1">
                <a:effectLst/>
                <a:latin typeface="Avenir Next" panose="020B0503020202020204"/>
                <a:ea typeface="Calibri" panose="020F0502020204030204" pitchFamily="34" charset="0"/>
                <a:cs typeface="Times New Roman" panose="02020603050405020304" pitchFamily="18" charset="0"/>
              </a:rPr>
              <a:t>Nomor</a:t>
            </a:r>
            <a:r>
              <a:rPr lang="en-US" sz="2000" b="1" dirty="0">
                <a:latin typeface="Avenir Next" panose="020B0503020202020204"/>
                <a:ea typeface="Calibri" panose="020F0502020204030204" pitchFamily="34" charset="0"/>
                <a:cs typeface="Times New Roman" panose="02020603050405020304" pitchFamily="18" charset="0"/>
              </a:rPr>
              <a:t> 12 </a:t>
            </a:r>
            <a:r>
              <a:rPr lang="en-US" sz="2000" b="1" dirty="0" err="1">
                <a:effectLst/>
                <a:latin typeface="Avenir Next" panose="020B0503020202020204"/>
                <a:ea typeface="Calibri" panose="020F0502020204030204" pitchFamily="34" charset="0"/>
                <a:cs typeface="Times New Roman" panose="02020603050405020304" pitchFamily="18" charset="0"/>
              </a:rPr>
              <a:t>tahun</a:t>
            </a:r>
            <a:r>
              <a:rPr lang="en-US" sz="2000" b="1" dirty="0">
                <a:effectLst/>
                <a:latin typeface="Avenir Next" panose="020B0503020202020204"/>
                <a:ea typeface="Calibri" panose="020F0502020204030204" pitchFamily="34" charset="0"/>
                <a:cs typeface="Times New Roman" panose="02020603050405020304" pitchFamily="18" charset="0"/>
              </a:rPr>
              <a:t> 2021 </a:t>
            </a:r>
            <a:r>
              <a:rPr lang="en-US" sz="2000" b="1" dirty="0" err="1">
                <a:effectLst/>
                <a:latin typeface="Avenir Next" panose="020B0503020202020204"/>
                <a:ea typeface="Calibri" panose="020F0502020204030204" pitchFamily="34" charset="0"/>
                <a:cs typeface="Times New Roman" panose="02020603050405020304" pitchFamily="18" charset="0"/>
              </a:rPr>
              <a:t>Tentang</a:t>
            </a:r>
            <a:r>
              <a:rPr lang="en-US" sz="2000" b="1" dirty="0">
                <a:effectLst/>
                <a:latin typeface="Avenir Next" panose="020B0503020202020204"/>
                <a:ea typeface="Calibri" panose="020F0502020204030204" pitchFamily="34" charset="0"/>
                <a:cs typeface="Times New Roman" panose="02020603050405020304" pitchFamily="18" charset="0"/>
              </a:rPr>
              <a:t> </a:t>
            </a:r>
            <a:r>
              <a:rPr lang="en-US" sz="2000" b="1" dirty="0" err="1">
                <a:effectLst/>
                <a:latin typeface="Avenir Next" panose="020B0503020202020204"/>
                <a:ea typeface="Calibri" panose="020F0502020204030204" pitchFamily="34" charset="0"/>
                <a:cs typeface="Times New Roman" panose="02020603050405020304" pitchFamily="18" charset="0"/>
              </a:rPr>
              <a:t>Pengadaan</a:t>
            </a:r>
            <a:r>
              <a:rPr lang="en-US" sz="2000" b="1" dirty="0">
                <a:effectLst/>
                <a:latin typeface="Avenir Next" panose="020B0503020202020204"/>
                <a:ea typeface="Calibri" panose="020F0502020204030204" pitchFamily="34" charset="0"/>
                <a:cs typeface="Times New Roman" panose="02020603050405020304" pitchFamily="18" charset="0"/>
              </a:rPr>
              <a:t> </a:t>
            </a:r>
            <a:r>
              <a:rPr lang="en-US" sz="2000" b="1" dirty="0" err="1">
                <a:effectLst/>
                <a:latin typeface="Avenir Next" panose="020B0503020202020204"/>
                <a:ea typeface="Calibri" panose="020F0502020204030204" pitchFamily="34" charset="0"/>
                <a:cs typeface="Times New Roman" panose="02020603050405020304" pitchFamily="18" charset="0"/>
              </a:rPr>
              <a:t>Barang</a:t>
            </a:r>
            <a:r>
              <a:rPr lang="en-US" sz="2000" b="1" dirty="0">
                <a:effectLst/>
                <a:latin typeface="Avenir Next" panose="020B0503020202020204"/>
                <a:ea typeface="Calibri" panose="020F0502020204030204" pitchFamily="34" charset="0"/>
                <a:cs typeface="Times New Roman" panose="02020603050405020304" pitchFamily="18" charset="0"/>
              </a:rPr>
              <a:t> dan Jasa </a:t>
            </a:r>
            <a:r>
              <a:rPr lang="en-US" sz="2000" b="1" dirty="0" err="1">
                <a:effectLst/>
                <a:latin typeface="Avenir Next" panose="020B0503020202020204"/>
                <a:ea typeface="Calibri" panose="020F0502020204030204" pitchFamily="34" charset="0"/>
                <a:cs typeface="Times New Roman" panose="02020603050405020304" pitchFamily="18" charset="0"/>
              </a:rPr>
              <a:t>Pemerintah</a:t>
            </a:r>
            <a:endParaRPr lang="en-US" sz="2000" b="1" dirty="0">
              <a:effectLst/>
              <a:latin typeface="Avenir Next" panose="020B0503020202020204"/>
              <a:ea typeface="Calibri" panose="020F0502020204030204" pitchFamily="34" charset="0"/>
              <a:cs typeface="Times New Roman" panose="02020603050405020304" pitchFamily="18" charset="0"/>
            </a:endParaRPr>
          </a:p>
          <a:p>
            <a:pPr algn="just">
              <a:lnSpc>
                <a:spcPct val="115000"/>
              </a:lnSpc>
              <a:spcAft>
                <a:spcPts val="1000"/>
              </a:spcAft>
            </a:pPr>
            <a:endParaRPr lang="en-US" sz="2000" dirty="0">
              <a:effectLst/>
              <a:latin typeface="Avenir Next" panose="020B0503020202020204"/>
              <a:ea typeface="Calibri" panose="020F0502020204030204" pitchFamily="34" charset="0"/>
              <a:cs typeface="Times New Roman" panose="02020603050405020304" pitchFamily="18" charset="0"/>
            </a:endParaRPr>
          </a:p>
          <a:p>
            <a:pPr algn="just">
              <a:lnSpc>
                <a:spcPct val="115000"/>
              </a:lnSpc>
              <a:spcAft>
                <a:spcPts val="1000"/>
              </a:spcAft>
            </a:pPr>
            <a:endParaRPr lang="en-US" sz="2000" dirty="0">
              <a:latin typeface="Avenir Next" panose="020B0503020202020204"/>
              <a:ea typeface="Calibri" panose="020F0502020204030204" pitchFamily="34" charset="0"/>
              <a:cs typeface="Times New Roman" panose="02020603050405020304" pitchFamily="18" charset="0"/>
            </a:endParaRPr>
          </a:p>
          <a:p>
            <a:pPr algn="just">
              <a:lnSpc>
                <a:spcPct val="115000"/>
              </a:lnSpc>
              <a:spcAft>
                <a:spcPts val="1000"/>
              </a:spcAft>
            </a:pPr>
            <a:endParaRPr lang="en-US" sz="2000" dirty="0">
              <a:effectLst/>
              <a:latin typeface="Avenir Next" panose="020B0503020202020204"/>
              <a:ea typeface="Calibri" panose="020F0502020204030204" pitchFamily="34" charset="0"/>
              <a:cs typeface="Times New Roman" panose="02020603050405020304" pitchFamily="18" charset="0"/>
            </a:endParaRPr>
          </a:p>
          <a:p>
            <a:pPr algn="just">
              <a:lnSpc>
                <a:spcPct val="115000"/>
              </a:lnSpc>
              <a:spcAft>
                <a:spcPts val="1000"/>
              </a:spcAft>
            </a:pPr>
            <a:endParaRPr lang="en-ID" sz="2000" dirty="0">
              <a:effectLst/>
              <a:latin typeface="Avenir Next" panose="020B0503020202020204"/>
              <a:ea typeface="Calibri" panose="020F0502020204030204" pitchFamily="34" charset="0"/>
              <a:cs typeface="Times New Roman" panose="02020603050405020304" pitchFamily="18" charset="0"/>
            </a:endParaRPr>
          </a:p>
        </p:txBody>
      </p:sp>
      <p:sp>
        <p:nvSpPr>
          <p:cNvPr id="15" name="Rectangle: Rounded Corners 14">
            <a:extLst>
              <a:ext uri="{FF2B5EF4-FFF2-40B4-BE49-F238E27FC236}">
                <a16:creationId xmlns:a16="http://schemas.microsoft.com/office/drawing/2014/main" id="{68F9407E-A9FD-F905-8E43-136F6638E0D6}"/>
              </a:ext>
            </a:extLst>
          </p:cNvPr>
          <p:cNvSpPr/>
          <p:nvPr/>
        </p:nvSpPr>
        <p:spPr>
          <a:xfrm>
            <a:off x="10093099" y="1163970"/>
            <a:ext cx="6333648" cy="760444"/>
          </a:xfrm>
          <a:prstGeom prst="roundRect">
            <a:avLst/>
          </a:prstGeom>
          <a:solidFill>
            <a:srgbClr val="640505"/>
          </a:solidFill>
          <a:ln>
            <a:solidFill>
              <a:srgbClr val="64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15000"/>
              </a:lnSpc>
              <a:spcAft>
                <a:spcPts val="1000"/>
              </a:spcAft>
            </a:pPr>
            <a:endParaRPr lang="en-ID" sz="2000" b="1" dirty="0">
              <a:effectLst/>
              <a:latin typeface="Avenir Next" panose="020B0503020202020204"/>
              <a:ea typeface="Calibri" panose="020F0502020204030204" pitchFamily="34" charset="0"/>
              <a:cs typeface="Times New Roman" panose="02020603050405020304" pitchFamily="18" charset="0"/>
            </a:endParaRPr>
          </a:p>
          <a:p>
            <a:pPr algn="just">
              <a:lnSpc>
                <a:spcPct val="115000"/>
              </a:lnSpc>
              <a:spcAft>
                <a:spcPts val="1000"/>
              </a:spcAft>
            </a:pPr>
            <a:endParaRPr lang="en-ID" sz="2000" b="1" dirty="0">
              <a:latin typeface="Avenir Next" panose="020B0503020202020204"/>
              <a:ea typeface="Calibri" panose="020F0502020204030204" pitchFamily="34" charset="0"/>
              <a:cs typeface="Times New Roman" panose="02020603050405020304" pitchFamily="18" charset="0"/>
            </a:endParaRPr>
          </a:p>
          <a:p>
            <a:pPr algn="just">
              <a:lnSpc>
                <a:spcPct val="115000"/>
              </a:lnSpc>
              <a:spcAft>
                <a:spcPts val="1000"/>
              </a:spcAft>
            </a:pPr>
            <a:r>
              <a:rPr lang="en-ID" sz="2000" b="1" dirty="0" err="1">
                <a:effectLst/>
                <a:latin typeface="Avenir Next" panose="020B0503020202020204"/>
                <a:ea typeface="Calibri" panose="020F0502020204030204" pitchFamily="34" charset="0"/>
                <a:cs typeface="Times New Roman" panose="02020603050405020304" pitchFamily="18" charset="0"/>
              </a:rPr>
              <a:t>Pengertian</a:t>
            </a:r>
            <a:r>
              <a:rPr lang="en-ID" sz="2000" b="1" dirty="0">
                <a:effectLst/>
                <a:latin typeface="Avenir Next" panose="020B0503020202020204"/>
                <a:ea typeface="Calibri" panose="020F0502020204030204" pitchFamily="34" charset="0"/>
                <a:cs typeface="Times New Roman" panose="02020603050405020304" pitchFamily="18" charset="0"/>
              </a:rPr>
              <a:t> </a:t>
            </a:r>
            <a:r>
              <a:rPr lang="en-ID" sz="2000" b="1" dirty="0" err="1">
                <a:effectLst/>
                <a:latin typeface="Avenir Next" panose="020B0503020202020204"/>
                <a:ea typeface="Calibri" panose="020F0502020204030204" pitchFamily="34" charset="0"/>
                <a:cs typeface="Times New Roman" panose="02020603050405020304" pitchFamily="18" charset="0"/>
              </a:rPr>
              <a:t>Keuangan</a:t>
            </a:r>
            <a:r>
              <a:rPr lang="en-ID" sz="2000" b="1" dirty="0">
                <a:effectLst/>
                <a:latin typeface="Avenir Next" panose="020B0503020202020204"/>
                <a:ea typeface="Calibri" panose="020F0502020204030204" pitchFamily="34" charset="0"/>
                <a:cs typeface="Times New Roman" panose="02020603050405020304" pitchFamily="18" charset="0"/>
              </a:rPr>
              <a:t> Negara </a:t>
            </a:r>
            <a:r>
              <a:rPr lang="en-ID" sz="2000" b="1" dirty="0" err="1">
                <a:effectLst/>
                <a:latin typeface="Avenir Next" panose="020B0503020202020204"/>
                <a:ea typeface="Calibri" panose="020F0502020204030204" pitchFamily="34" charset="0"/>
                <a:cs typeface="Times New Roman" panose="02020603050405020304" pitchFamily="18" charset="0"/>
              </a:rPr>
              <a:t>dalam</a:t>
            </a:r>
            <a:r>
              <a:rPr lang="en-ID" sz="2000" b="1" dirty="0">
                <a:effectLst/>
                <a:latin typeface="Avenir Next" panose="020B0503020202020204"/>
                <a:ea typeface="Calibri" panose="020F0502020204030204" pitchFamily="34" charset="0"/>
                <a:cs typeface="Times New Roman" panose="02020603050405020304" pitchFamily="18" charset="0"/>
              </a:rPr>
              <a:t> </a:t>
            </a:r>
            <a:r>
              <a:rPr lang="en-ID" sz="2000" b="1" dirty="0" err="1">
                <a:effectLst/>
                <a:latin typeface="Avenir Next" panose="020B0503020202020204"/>
                <a:ea typeface="Calibri" panose="020F0502020204030204" pitchFamily="34" charset="0"/>
                <a:cs typeface="Times New Roman" panose="02020603050405020304" pitchFamily="18" charset="0"/>
              </a:rPr>
              <a:t>Undang-Undang</a:t>
            </a:r>
            <a:r>
              <a:rPr lang="en-ID" sz="2000" b="1" dirty="0">
                <a:effectLst/>
                <a:latin typeface="Avenir Next" panose="020B0503020202020204"/>
                <a:ea typeface="Calibri" panose="020F0502020204030204" pitchFamily="34" charset="0"/>
                <a:cs typeface="Times New Roman" panose="02020603050405020304" pitchFamily="18" charset="0"/>
              </a:rPr>
              <a:t> </a:t>
            </a:r>
            <a:r>
              <a:rPr lang="en-ID" sz="2000" b="1" dirty="0" err="1">
                <a:effectLst/>
                <a:latin typeface="Avenir Next" panose="020B0503020202020204"/>
                <a:ea typeface="Calibri" panose="020F0502020204030204" pitchFamily="34" charset="0"/>
                <a:cs typeface="Times New Roman" panose="02020603050405020304" pitchFamily="18" charset="0"/>
              </a:rPr>
              <a:t>Nomor</a:t>
            </a:r>
            <a:r>
              <a:rPr lang="en-ID" sz="2000" b="1" dirty="0">
                <a:effectLst/>
                <a:latin typeface="Avenir Next" panose="020B0503020202020204"/>
                <a:ea typeface="Calibri" panose="020F0502020204030204" pitchFamily="34" charset="0"/>
                <a:cs typeface="Times New Roman" panose="02020603050405020304" pitchFamily="18" charset="0"/>
              </a:rPr>
              <a:t> 17 </a:t>
            </a:r>
            <a:r>
              <a:rPr lang="en-ID" sz="2000" b="1" dirty="0" err="1">
                <a:effectLst/>
                <a:latin typeface="Avenir Next" panose="020B0503020202020204"/>
                <a:ea typeface="Calibri" panose="020F0502020204030204" pitchFamily="34" charset="0"/>
                <a:cs typeface="Times New Roman" panose="02020603050405020304" pitchFamily="18" charset="0"/>
              </a:rPr>
              <a:t>tahun</a:t>
            </a:r>
            <a:r>
              <a:rPr lang="en-ID" sz="2000" b="1" dirty="0">
                <a:effectLst/>
                <a:latin typeface="Avenir Next" panose="020B0503020202020204"/>
                <a:ea typeface="Calibri" panose="020F0502020204030204" pitchFamily="34" charset="0"/>
                <a:cs typeface="Times New Roman" panose="02020603050405020304" pitchFamily="18" charset="0"/>
              </a:rPr>
              <a:t> 2003 </a:t>
            </a:r>
            <a:r>
              <a:rPr lang="en-ID" sz="2000" b="1" dirty="0" err="1">
                <a:effectLst/>
                <a:latin typeface="Avenir Next" panose="020B0503020202020204"/>
                <a:ea typeface="Calibri" panose="020F0502020204030204" pitchFamily="34" charset="0"/>
                <a:cs typeface="Times New Roman" panose="02020603050405020304" pitchFamily="18" charset="0"/>
              </a:rPr>
              <a:t>Tentang</a:t>
            </a:r>
            <a:r>
              <a:rPr lang="en-ID" sz="2000" b="1" dirty="0">
                <a:effectLst/>
                <a:latin typeface="Avenir Next" panose="020B0503020202020204"/>
                <a:ea typeface="Calibri" panose="020F0502020204030204" pitchFamily="34" charset="0"/>
                <a:cs typeface="Times New Roman" panose="02020603050405020304" pitchFamily="18" charset="0"/>
              </a:rPr>
              <a:t> </a:t>
            </a:r>
            <a:r>
              <a:rPr lang="en-ID" sz="2000" b="1" dirty="0" err="1">
                <a:effectLst/>
                <a:latin typeface="Avenir Next" panose="020B0503020202020204"/>
                <a:ea typeface="Calibri" panose="020F0502020204030204" pitchFamily="34" charset="0"/>
                <a:cs typeface="Times New Roman" panose="02020603050405020304" pitchFamily="18" charset="0"/>
              </a:rPr>
              <a:t>Keuangan</a:t>
            </a:r>
            <a:r>
              <a:rPr lang="en-ID" sz="2000" b="1" dirty="0">
                <a:effectLst/>
                <a:latin typeface="Avenir Next" panose="020B0503020202020204"/>
                <a:ea typeface="Calibri" panose="020F0502020204030204" pitchFamily="34" charset="0"/>
                <a:cs typeface="Times New Roman" panose="02020603050405020304" pitchFamily="18" charset="0"/>
              </a:rPr>
              <a:t> Negara </a:t>
            </a:r>
          </a:p>
          <a:p>
            <a:pPr algn="just">
              <a:lnSpc>
                <a:spcPct val="115000"/>
              </a:lnSpc>
              <a:spcAft>
                <a:spcPts val="1000"/>
              </a:spcAft>
            </a:pPr>
            <a:endParaRPr lang="en-ID" sz="2000" b="1" dirty="0">
              <a:latin typeface="Avenir Next" panose="020B0503020202020204"/>
              <a:ea typeface="Calibri" panose="020F0502020204030204" pitchFamily="34" charset="0"/>
              <a:cs typeface="Times New Roman" panose="02020603050405020304" pitchFamily="18" charset="0"/>
            </a:endParaRPr>
          </a:p>
          <a:p>
            <a:pPr algn="just">
              <a:lnSpc>
                <a:spcPct val="115000"/>
              </a:lnSpc>
              <a:spcAft>
                <a:spcPts val="1000"/>
              </a:spcAft>
            </a:pPr>
            <a:endParaRPr lang="en-ID" sz="2000" b="1" dirty="0">
              <a:effectLst/>
              <a:latin typeface="Avenir Next" panose="020B0503020202020204"/>
              <a:ea typeface="Calibri" panose="020F0502020204030204" pitchFamily="34" charset="0"/>
              <a:cs typeface="Times New Roman" panose="02020603050405020304" pitchFamily="18" charset="0"/>
            </a:endParaRPr>
          </a:p>
        </p:txBody>
      </p:sp>
      <p:pic>
        <p:nvPicPr>
          <p:cNvPr id="24" name="Picture 23">
            <a:extLst>
              <a:ext uri="{FF2B5EF4-FFF2-40B4-BE49-F238E27FC236}">
                <a16:creationId xmlns:a16="http://schemas.microsoft.com/office/drawing/2014/main" id="{41A66045-FFFC-53C9-9496-9AB0FB843219}"/>
              </a:ext>
            </a:extLst>
          </p:cNvPr>
          <p:cNvPicPr>
            <a:picLocks noChangeAspect="1"/>
          </p:cNvPicPr>
          <p:nvPr/>
        </p:nvPicPr>
        <p:blipFill>
          <a:blip r:embed="rId5"/>
          <a:stretch>
            <a:fillRect/>
          </a:stretch>
        </p:blipFill>
        <p:spPr>
          <a:xfrm>
            <a:off x="1671428" y="1924414"/>
            <a:ext cx="6529159" cy="2352331"/>
          </a:xfrm>
          <a:prstGeom prst="rect">
            <a:avLst/>
          </a:prstGeom>
        </p:spPr>
      </p:pic>
      <p:pic>
        <p:nvPicPr>
          <p:cNvPr id="28" name="Picture 27">
            <a:extLst>
              <a:ext uri="{FF2B5EF4-FFF2-40B4-BE49-F238E27FC236}">
                <a16:creationId xmlns:a16="http://schemas.microsoft.com/office/drawing/2014/main" id="{C31D9BE1-F43D-D295-5163-A332AED8C42C}"/>
              </a:ext>
            </a:extLst>
          </p:cNvPr>
          <p:cNvPicPr>
            <a:picLocks noChangeAspect="1"/>
          </p:cNvPicPr>
          <p:nvPr/>
        </p:nvPicPr>
        <p:blipFill>
          <a:blip r:embed="rId6"/>
          <a:stretch>
            <a:fillRect/>
          </a:stretch>
        </p:blipFill>
        <p:spPr>
          <a:xfrm>
            <a:off x="1647387" y="4276745"/>
            <a:ext cx="6553200" cy="2696464"/>
          </a:xfrm>
          <a:prstGeom prst="rect">
            <a:avLst/>
          </a:prstGeom>
        </p:spPr>
      </p:pic>
      <p:pic>
        <p:nvPicPr>
          <p:cNvPr id="30" name="Picture 29">
            <a:extLst>
              <a:ext uri="{FF2B5EF4-FFF2-40B4-BE49-F238E27FC236}">
                <a16:creationId xmlns:a16="http://schemas.microsoft.com/office/drawing/2014/main" id="{26909FBC-906D-5706-3A99-CBE0394AA0C5}"/>
              </a:ext>
            </a:extLst>
          </p:cNvPr>
          <p:cNvPicPr>
            <a:picLocks noChangeAspect="1"/>
          </p:cNvPicPr>
          <p:nvPr/>
        </p:nvPicPr>
        <p:blipFill>
          <a:blip r:embed="rId7"/>
          <a:stretch>
            <a:fillRect/>
          </a:stretch>
        </p:blipFill>
        <p:spPr>
          <a:xfrm>
            <a:off x="10087415" y="1924414"/>
            <a:ext cx="6333648" cy="2228486"/>
          </a:xfrm>
          <a:prstGeom prst="rect">
            <a:avLst/>
          </a:prstGeom>
        </p:spPr>
      </p:pic>
      <p:pic>
        <p:nvPicPr>
          <p:cNvPr id="32" name="Picture 31">
            <a:extLst>
              <a:ext uri="{FF2B5EF4-FFF2-40B4-BE49-F238E27FC236}">
                <a16:creationId xmlns:a16="http://schemas.microsoft.com/office/drawing/2014/main" id="{7044CD3C-57A1-7F3F-F931-AE7D4CCF5D99}"/>
              </a:ext>
            </a:extLst>
          </p:cNvPr>
          <p:cNvPicPr>
            <a:picLocks noChangeAspect="1"/>
          </p:cNvPicPr>
          <p:nvPr/>
        </p:nvPicPr>
        <p:blipFill>
          <a:blip r:embed="rId8"/>
          <a:stretch>
            <a:fillRect/>
          </a:stretch>
        </p:blipFill>
        <p:spPr>
          <a:xfrm>
            <a:off x="10081731" y="4046290"/>
            <a:ext cx="6333648" cy="5393310"/>
          </a:xfrm>
          <a:prstGeom prst="rect">
            <a:avLst/>
          </a:prstGeom>
        </p:spPr>
      </p:pic>
      <p:sp>
        <p:nvSpPr>
          <p:cNvPr id="34" name="TextBox 33">
            <a:extLst>
              <a:ext uri="{FF2B5EF4-FFF2-40B4-BE49-F238E27FC236}">
                <a16:creationId xmlns:a16="http://schemas.microsoft.com/office/drawing/2014/main" id="{9F7ACBA8-2856-0B19-4C0F-7A617F75DE74}"/>
              </a:ext>
            </a:extLst>
          </p:cNvPr>
          <p:cNvSpPr txBox="1"/>
          <p:nvPr/>
        </p:nvSpPr>
        <p:spPr>
          <a:xfrm>
            <a:off x="875788" y="8046448"/>
            <a:ext cx="9379934" cy="523220"/>
          </a:xfrm>
          <a:prstGeom prst="rect">
            <a:avLst/>
          </a:prstGeom>
          <a:noFill/>
        </p:spPr>
        <p:txBody>
          <a:bodyPr wrap="square">
            <a:spAutoFit/>
          </a:bodyPr>
          <a:lstStyle/>
          <a:p>
            <a:r>
              <a:rPr lang="en-ID" sz="2800" b="1" dirty="0" err="1">
                <a:effectLst/>
                <a:latin typeface="Avenir Next" panose="020B0503020202020204"/>
                <a:ea typeface="Calibri" panose="020F0502020204030204" pitchFamily="34" charset="0"/>
                <a:cs typeface="Times New Roman" panose="02020603050405020304" pitchFamily="18" charset="0"/>
              </a:rPr>
              <a:t>Pendanaan</a:t>
            </a:r>
            <a:r>
              <a:rPr lang="en-ID" sz="2800" b="1" dirty="0">
                <a:effectLst/>
                <a:latin typeface="Avenir Next" panose="020B0503020202020204"/>
                <a:ea typeface="Calibri" panose="020F0502020204030204" pitchFamily="34" charset="0"/>
                <a:cs typeface="Times New Roman" panose="02020603050405020304" pitchFamily="18" charset="0"/>
              </a:rPr>
              <a:t> PBJ </a:t>
            </a:r>
            <a:r>
              <a:rPr lang="en-ID" sz="2800" b="1" dirty="0">
                <a:effectLst/>
                <a:latin typeface="Avenir Next" panose="020B0503020202020204"/>
                <a:ea typeface="Calibri" panose="020F0502020204030204" pitchFamily="34" charset="0"/>
                <a:cs typeface="Times New Roman" panose="02020603050405020304" pitchFamily="18" charset="0"/>
                <a:sym typeface="Wingdings" panose="05000000000000000000" pitchFamily="2" charset="2"/>
              </a:rPr>
              <a:t> </a:t>
            </a:r>
            <a:r>
              <a:rPr lang="en-ID" sz="2800" b="1" dirty="0">
                <a:effectLst/>
                <a:latin typeface="Avenir Next" panose="020B0503020202020204"/>
                <a:ea typeface="Calibri" panose="020F0502020204030204" pitchFamily="34" charset="0"/>
                <a:cs typeface="Times New Roman" panose="02020603050405020304" pitchFamily="18" charset="0"/>
              </a:rPr>
              <a:t>APBN</a:t>
            </a:r>
            <a:r>
              <a:rPr lang="en-ID" sz="2800" b="1" dirty="0">
                <a:effectLst/>
                <a:latin typeface="Avenir Next" panose="020B0503020202020204"/>
                <a:ea typeface="Calibri" panose="020F0502020204030204" pitchFamily="34" charset="0"/>
                <a:cs typeface="Times New Roman" panose="02020603050405020304" pitchFamily="18" charset="0"/>
                <a:sym typeface="Wingdings" panose="05000000000000000000" pitchFamily="2" charset="2"/>
              </a:rPr>
              <a:t> </a:t>
            </a:r>
            <a:r>
              <a:rPr lang="en-ID" sz="2800" b="1" dirty="0" err="1">
                <a:effectLst/>
                <a:latin typeface="Avenir Next" panose="020B0503020202020204"/>
                <a:ea typeface="Calibri" panose="020F0502020204030204" pitchFamily="34" charset="0"/>
                <a:cs typeface="Times New Roman" panose="02020603050405020304" pitchFamily="18" charset="0"/>
              </a:rPr>
              <a:t>Keuangan</a:t>
            </a:r>
            <a:r>
              <a:rPr lang="en-ID" sz="2800" b="1" dirty="0">
                <a:effectLst/>
                <a:latin typeface="Avenir Next" panose="020B0503020202020204"/>
                <a:ea typeface="Calibri" panose="020F0502020204030204" pitchFamily="34" charset="0"/>
                <a:cs typeface="Times New Roman" panose="02020603050405020304" pitchFamily="18" charset="0"/>
              </a:rPr>
              <a:t> Negara </a:t>
            </a:r>
            <a:r>
              <a:rPr lang="en-ID" sz="2800" b="1" dirty="0">
                <a:effectLst/>
                <a:latin typeface="Avenir Next" panose="020B0503020202020204"/>
                <a:ea typeface="Calibri" panose="020F0502020204030204" pitchFamily="34" charset="0"/>
                <a:cs typeface="Times New Roman" panose="02020603050405020304" pitchFamily="18" charset="0"/>
                <a:sym typeface="Wingdings" panose="05000000000000000000" pitchFamily="2" charset="2"/>
              </a:rPr>
              <a:t> </a:t>
            </a:r>
            <a:r>
              <a:rPr lang="en-ID" sz="2800" b="1" dirty="0" err="1">
                <a:effectLst/>
                <a:latin typeface="Avenir Next" panose="020B0503020202020204"/>
                <a:ea typeface="Calibri" panose="020F0502020204030204" pitchFamily="34" charset="0"/>
                <a:cs typeface="Times New Roman" panose="02020603050405020304" pitchFamily="18" charset="0"/>
                <a:sym typeface="Wingdings" panose="05000000000000000000" pitchFamily="2" charset="2"/>
              </a:rPr>
              <a:t>Pemerintah</a:t>
            </a:r>
            <a:endParaRPr lang="en-ID" sz="2800" b="1" dirty="0">
              <a:latin typeface="Avenir Next" panose="020B0503020202020204"/>
            </a:endParaRPr>
          </a:p>
        </p:txBody>
      </p:sp>
      <p:sp>
        <p:nvSpPr>
          <p:cNvPr id="5" name="TextBox 4">
            <a:extLst>
              <a:ext uri="{FF2B5EF4-FFF2-40B4-BE49-F238E27FC236}">
                <a16:creationId xmlns:a16="http://schemas.microsoft.com/office/drawing/2014/main" id="{081790CB-1BE8-5405-81E2-DCBC47BD3158}"/>
              </a:ext>
            </a:extLst>
          </p:cNvPr>
          <p:cNvSpPr txBox="1"/>
          <p:nvPr/>
        </p:nvSpPr>
        <p:spPr>
          <a:xfrm>
            <a:off x="4551870" y="9843941"/>
            <a:ext cx="9207062" cy="369332"/>
          </a:xfrm>
          <a:prstGeom prst="rect">
            <a:avLst/>
          </a:prstGeom>
          <a:noFill/>
        </p:spPr>
        <p:txBody>
          <a:bodyPr wrap="square">
            <a:spAutoFit/>
          </a:bodyPr>
          <a:lstStyle/>
          <a:p>
            <a:pPr algn="ctr" defTabSz="914490">
              <a:spcAft>
                <a:spcPts val="600"/>
              </a:spcAft>
              <a:defRPr/>
            </a:pPr>
            <a:r>
              <a:rPr lang="en-US" sz="1800" dirty="0">
                <a:solidFill>
                  <a:schemeClr val="tx1"/>
                </a:solidFill>
              </a:rPr>
              <a:t>denny@integritylawfirm.id</a:t>
            </a:r>
          </a:p>
        </p:txBody>
      </p:sp>
    </p:spTree>
    <p:extLst>
      <p:ext uri="{BB962C8B-B14F-4D97-AF65-F5344CB8AC3E}">
        <p14:creationId xmlns:p14="http://schemas.microsoft.com/office/powerpoint/2010/main" val="37667482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F39B776D-36A9-455A-AF20-307252F0C83C}"/>
              </a:ext>
            </a:extLst>
          </p:cNvPr>
          <p:cNvGrpSpPr/>
          <p:nvPr/>
        </p:nvGrpSpPr>
        <p:grpSpPr>
          <a:xfrm>
            <a:off x="-44281" y="2452"/>
            <a:ext cx="18332281" cy="10393922"/>
            <a:chOff x="-297128" y="40553"/>
            <a:chExt cx="18332281" cy="10393921"/>
          </a:xfrm>
        </p:grpSpPr>
        <p:pic>
          <p:nvPicPr>
            <p:cNvPr id="11" name="Picture 3">
              <a:extLst>
                <a:ext uri="{FF2B5EF4-FFF2-40B4-BE49-F238E27FC236}">
                  <a16:creationId xmlns:a16="http://schemas.microsoft.com/office/drawing/2014/main" id="{9F87A3CB-A08C-4A9D-96CF-3FEBEE3991BF}"/>
                </a:ext>
              </a:extLst>
            </p:cNvPr>
            <p:cNvPicPr>
              <a:picLocks noChangeAspect="1"/>
            </p:cNvPicPr>
            <p:nvPr/>
          </p:nvPicPr>
          <p:blipFill>
            <a:blip r:embed="rId2">
              <a:grayscl/>
              <a:extLst>
                <a:ext uri="{28A0092B-C50C-407E-A947-70E740481C1C}">
                  <a14:useLocalDpi xmlns:a14="http://schemas.microsoft.com/office/drawing/2010/main"/>
                </a:ext>
              </a:extLst>
            </a:blip>
            <a:stretch>
              <a:fillRect/>
            </a:stretch>
          </p:blipFill>
          <p:spPr>
            <a:xfrm>
              <a:off x="-297127" y="40553"/>
              <a:ext cx="18311349" cy="10284547"/>
            </a:xfrm>
            <a:prstGeom prst="rect">
              <a:avLst/>
            </a:prstGeom>
          </p:spPr>
        </p:pic>
        <p:sp>
          <p:nvSpPr>
            <p:cNvPr id="12" name="object 4">
              <a:extLst>
                <a:ext uri="{FF2B5EF4-FFF2-40B4-BE49-F238E27FC236}">
                  <a16:creationId xmlns:a16="http://schemas.microsoft.com/office/drawing/2014/main" id="{42AAAD7D-B7F6-44B0-89A0-4B65DD0244E3}"/>
                </a:ext>
              </a:extLst>
            </p:cNvPr>
            <p:cNvSpPr/>
            <p:nvPr/>
          </p:nvSpPr>
          <p:spPr>
            <a:xfrm>
              <a:off x="-297128" y="149928"/>
              <a:ext cx="18332281" cy="10284546"/>
            </a:xfrm>
            <a:custGeom>
              <a:avLst/>
              <a:gdLst/>
              <a:ahLst/>
              <a:cxnLst/>
              <a:rect l="l" t="t" r="r" b="b"/>
              <a:pathLst>
                <a:path w="9429750" h="3884295">
                  <a:moveTo>
                    <a:pt x="0" y="3883960"/>
                  </a:moveTo>
                  <a:lnTo>
                    <a:pt x="9429749" y="3883960"/>
                  </a:lnTo>
                  <a:lnTo>
                    <a:pt x="9429749" y="0"/>
                  </a:lnTo>
                  <a:lnTo>
                    <a:pt x="0" y="0"/>
                  </a:lnTo>
                  <a:lnTo>
                    <a:pt x="0" y="3883960"/>
                  </a:lnTo>
                  <a:close/>
                </a:path>
              </a:pathLst>
            </a:custGeom>
            <a:solidFill>
              <a:schemeClr val="tx1">
                <a:alpha val="74000"/>
              </a:schemeClr>
            </a:solidFill>
          </p:spPr>
          <p:txBody>
            <a:bodyPr wrap="square" lIns="0" tIns="0" rIns="0" bIns="0" rtlCol="0"/>
            <a:lstStyle/>
            <a:p>
              <a:endParaRPr dirty="0">
                <a:solidFill>
                  <a:prstClr val="black"/>
                </a:solidFill>
              </a:endParaRPr>
            </a:p>
          </p:txBody>
        </p:sp>
      </p:grpSp>
      <p:sp>
        <p:nvSpPr>
          <p:cNvPr id="15" name="Slide Number Placeholder 15">
            <a:extLst>
              <a:ext uri="{FF2B5EF4-FFF2-40B4-BE49-F238E27FC236}">
                <a16:creationId xmlns:a16="http://schemas.microsoft.com/office/drawing/2014/main" id="{10D82421-C757-40FA-9FEF-FFCD55BEBCE7}"/>
              </a:ext>
            </a:extLst>
          </p:cNvPr>
          <p:cNvSpPr txBox="1">
            <a:spLocks/>
          </p:cNvSpPr>
          <p:nvPr/>
        </p:nvSpPr>
        <p:spPr>
          <a:xfrm>
            <a:off x="17428781" y="9627832"/>
            <a:ext cx="606372" cy="375389"/>
          </a:xfrm>
          <a:prstGeom prst="callout1">
            <a:avLst>
              <a:gd name="adj1" fmla="val 48702"/>
              <a:gd name="adj2" fmla="val 84708"/>
              <a:gd name="adj3" fmla="val 48210"/>
              <a:gd name="adj4" fmla="val 162974"/>
            </a:avLst>
          </a:prstGeom>
          <a:noFill/>
          <a:ln w="38100">
            <a:solidFill>
              <a:schemeClr val="bg1"/>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B42DF2D7-30B4-D046-BCCB-386CF9A49E74}" type="slidenum">
              <a:rPr lang="en-US" sz="1601" b="1">
                <a:solidFill>
                  <a:schemeClr val="bg1"/>
                </a:solidFill>
              </a:rPr>
              <a:pPr algn="ctr"/>
              <a:t>22</a:t>
            </a:fld>
            <a:endParaRPr lang="en-US" sz="1601" b="1" dirty="0">
              <a:solidFill>
                <a:schemeClr val="bg1"/>
              </a:solidFill>
            </a:endParaRPr>
          </a:p>
        </p:txBody>
      </p:sp>
      <p:pic>
        <p:nvPicPr>
          <p:cNvPr id="16" name="Picture 15">
            <a:extLst>
              <a:ext uri="{FF2B5EF4-FFF2-40B4-BE49-F238E27FC236}">
                <a16:creationId xmlns:a16="http://schemas.microsoft.com/office/drawing/2014/main" id="{5180AB2D-5A89-4BB4-B6DD-AF8627CE127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7306933" y="38100"/>
            <a:ext cx="960137" cy="959005"/>
          </a:xfrm>
          <a:prstGeom prst="rect">
            <a:avLst/>
          </a:prstGeom>
        </p:spPr>
      </p:pic>
      <p:sp>
        <p:nvSpPr>
          <p:cNvPr id="4" name="Rectangle 3">
            <a:extLst>
              <a:ext uri="{FF2B5EF4-FFF2-40B4-BE49-F238E27FC236}">
                <a16:creationId xmlns:a16="http://schemas.microsoft.com/office/drawing/2014/main" id="{90345274-ABF9-13D9-88DF-01D1AD78E1AC}"/>
              </a:ext>
            </a:extLst>
          </p:cNvPr>
          <p:cNvSpPr/>
          <p:nvPr/>
        </p:nvSpPr>
        <p:spPr>
          <a:xfrm>
            <a:off x="1066801" y="500284"/>
            <a:ext cx="15058084" cy="9571851"/>
          </a:xfrm>
          <a:prstGeom prst="rect">
            <a:avLst/>
          </a:prstGeom>
        </p:spPr>
        <p:txBody>
          <a:bodyPr wrap="square">
            <a:spAutoFit/>
          </a:bodyPr>
          <a:lstStyle/>
          <a:p>
            <a:pPr algn="ctr"/>
            <a:r>
              <a:rPr lang="en-US" sz="4400" dirty="0">
                <a:solidFill>
                  <a:schemeClr val="bg1"/>
                </a:solidFill>
                <a:latin typeface="Avenir Next" panose="020B0503020202020204"/>
              </a:rPr>
              <a:t> Di </a:t>
            </a:r>
            <a:r>
              <a:rPr lang="en-US" sz="4400" dirty="0" err="1">
                <a:solidFill>
                  <a:schemeClr val="bg1"/>
                </a:solidFill>
                <a:latin typeface="Avenir Next" panose="020B0503020202020204"/>
              </a:rPr>
              <a:t>satu</a:t>
            </a:r>
            <a:r>
              <a:rPr lang="en-US" sz="4400" dirty="0">
                <a:solidFill>
                  <a:schemeClr val="bg1"/>
                </a:solidFill>
                <a:latin typeface="Avenir Next" panose="020B0503020202020204"/>
              </a:rPr>
              <a:t> </a:t>
            </a:r>
            <a:r>
              <a:rPr lang="en-US" sz="4400" dirty="0" err="1">
                <a:solidFill>
                  <a:schemeClr val="bg1"/>
                </a:solidFill>
                <a:latin typeface="Avenir Next" panose="020B0503020202020204"/>
              </a:rPr>
              <a:t>sisi</a:t>
            </a:r>
            <a:r>
              <a:rPr lang="en-US" sz="4400" dirty="0">
                <a:solidFill>
                  <a:schemeClr val="bg1"/>
                </a:solidFill>
                <a:latin typeface="Avenir Next" panose="020B0503020202020204"/>
              </a:rPr>
              <a:t>, </a:t>
            </a:r>
            <a:r>
              <a:rPr lang="en-US" sz="4400" dirty="0" err="1">
                <a:solidFill>
                  <a:schemeClr val="bg1"/>
                </a:solidFill>
                <a:latin typeface="Avenir Next" panose="020B0503020202020204"/>
              </a:rPr>
              <a:t>definisi</a:t>
            </a:r>
            <a:r>
              <a:rPr lang="en-US" sz="4400" dirty="0">
                <a:solidFill>
                  <a:schemeClr val="bg1"/>
                </a:solidFill>
                <a:latin typeface="Avenir Next" panose="020B0503020202020204"/>
              </a:rPr>
              <a:t> </a:t>
            </a:r>
            <a:r>
              <a:rPr lang="en-US" sz="4400" dirty="0" err="1">
                <a:solidFill>
                  <a:schemeClr val="bg1"/>
                </a:solidFill>
                <a:latin typeface="Avenir Next" panose="020B0503020202020204"/>
              </a:rPr>
              <a:t>mengenai</a:t>
            </a:r>
            <a:r>
              <a:rPr lang="en-US" sz="4400" dirty="0">
                <a:solidFill>
                  <a:schemeClr val="bg1"/>
                </a:solidFill>
                <a:latin typeface="Avenir Next" panose="020B0503020202020204"/>
              </a:rPr>
              <a:t> </a:t>
            </a:r>
            <a:r>
              <a:rPr lang="en-US" sz="4400" dirty="0" err="1">
                <a:solidFill>
                  <a:schemeClr val="bg1"/>
                </a:solidFill>
                <a:latin typeface="Avenir Next" panose="020B0503020202020204"/>
              </a:rPr>
              <a:t>Pengadaan</a:t>
            </a:r>
            <a:r>
              <a:rPr lang="en-US" sz="4400" dirty="0">
                <a:solidFill>
                  <a:schemeClr val="bg1"/>
                </a:solidFill>
                <a:latin typeface="Avenir Next" panose="020B0503020202020204"/>
              </a:rPr>
              <a:t> </a:t>
            </a:r>
            <a:r>
              <a:rPr lang="en-US" sz="4400" dirty="0" err="1">
                <a:solidFill>
                  <a:schemeClr val="bg1"/>
                </a:solidFill>
                <a:latin typeface="Avenir Next" panose="020B0503020202020204"/>
              </a:rPr>
              <a:t>Barang</a:t>
            </a:r>
            <a:r>
              <a:rPr lang="en-US" sz="4400" dirty="0">
                <a:solidFill>
                  <a:schemeClr val="bg1"/>
                </a:solidFill>
                <a:latin typeface="Avenir Next" panose="020B0503020202020204"/>
              </a:rPr>
              <a:t>/Jasa (“</a:t>
            </a:r>
            <a:r>
              <a:rPr lang="en-US" sz="4400" b="1" dirty="0">
                <a:solidFill>
                  <a:schemeClr val="bg1"/>
                </a:solidFill>
                <a:latin typeface="Avenir Next" panose="020B0503020202020204"/>
              </a:rPr>
              <a:t>PBJ</a:t>
            </a:r>
            <a:r>
              <a:rPr lang="en-US" sz="4400" dirty="0">
                <a:solidFill>
                  <a:schemeClr val="bg1"/>
                </a:solidFill>
                <a:latin typeface="Avenir Next" panose="020B0503020202020204"/>
              </a:rPr>
              <a:t>”) </a:t>
            </a:r>
            <a:r>
              <a:rPr lang="en-US" sz="4400" dirty="0" err="1">
                <a:solidFill>
                  <a:schemeClr val="bg1"/>
                </a:solidFill>
                <a:latin typeface="Avenir Next" panose="020B0503020202020204"/>
              </a:rPr>
              <a:t>dalam</a:t>
            </a:r>
            <a:r>
              <a:rPr lang="en-US" sz="4400" dirty="0">
                <a:solidFill>
                  <a:schemeClr val="bg1"/>
                </a:solidFill>
                <a:latin typeface="Avenir Next" panose="020B0503020202020204"/>
              </a:rPr>
              <a:t> </a:t>
            </a:r>
            <a:r>
              <a:rPr lang="en-US" sz="4400" dirty="0" err="1">
                <a:solidFill>
                  <a:schemeClr val="bg1"/>
                </a:solidFill>
                <a:latin typeface="Avenir Next" panose="020B0503020202020204"/>
              </a:rPr>
              <a:t>Perpres</a:t>
            </a:r>
            <a:r>
              <a:rPr lang="en-US" sz="4400" dirty="0">
                <a:solidFill>
                  <a:schemeClr val="bg1"/>
                </a:solidFill>
                <a:latin typeface="Avenir Next" panose="020B0503020202020204"/>
              </a:rPr>
              <a:t> di </a:t>
            </a:r>
            <a:r>
              <a:rPr lang="en-US" sz="4400" dirty="0" err="1">
                <a:solidFill>
                  <a:schemeClr val="bg1"/>
                </a:solidFill>
                <a:latin typeface="Avenir Next" panose="020B0503020202020204"/>
              </a:rPr>
              <a:t>atas</a:t>
            </a:r>
            <a:r>
              <a:rPr lang="en-US" sz="4400" dirty="0">
                <a:solidFill>
                  <a:schemeClr val="bg1"/>
                </a:solidFill>
                <a:latin typeface="Avenir Next" panose="020B0503020202020204"/>
              </a:rPr>
              <a:t>, </a:t>
            </a:r>
            <a:r>
              <a:rPr lang="en-US" sz="4400" b="1" dirty="0" err="1">
                <a:solidFill>
                  <a:schemeClr val="bg1"/>
                </a:solidFill>
                <a:highlight>
                  <a:srgbClr val="FF0000"/>
                </a:highlight>
                <a:latin typeface="Avenir Next" panose="020B0503020202020204"/>
              </a:rPr>
              <a:t>hanya</a:t>
            </a:r>
            <a:r>
              <a:rPr lang="en-US" sz="4400" b="1" dirty="0">
                <a:solidFill>
                  <a:schemeClr val="bg1"/>
                </a:solidFill>
                <a:highlight>
                  <a:srgbClr val="FF0000"/>
                </a:highlight>
                <a:latin typeface="Avenir Next" panose="020B0503020202020204"/>
              </a:rPr>
              <a:t> </a:t>
            </a:r>
            <a:r>
              <a:rPr lang="en-US" sz="4400" b="1" dirty="0" err="1">
                <a:solidFill>
                  <a:schemeClr val="bg1"/>
                </a:solidFill>
                <a:highlight>
                  <a:srgbClr val="FF0000"/>
                </a:highlight>
                <a:latin typeface="Avenir Next" panose="020B0503020202020204"/>
              </a:rPr>
              <a:t>membatasi</a:t>
            </a:r>
            <a:r>
              <a:rPr lang="en-US" sz="4400" b="1" dirty="0">
                <a:solidFill>
                  <a:schemeClr val="bg1"/>
                </a:solidFill>
                <a:highlight>
                  <a:srgbClr val="FF0000"/>
                </a:highlight>
                <a:latin typeface="Avenir Next" panose="020B0503020202020204"/>
              </a:rPr>
              <a:t> </a:t>
            </a:r>
            <a:r>
              <a:rPr lang="en-US" sz="4400" b="1" dirty="0" err="1">
                <a:solidFill>
                  <a:schemeClr val="bg1"/>
                </a:solidFill>
                <a:highlight>
                  <a:srgbClr val="FF0000"/>
                </a:highlight>
                <a:latin typeface="Avenir Next" panose="020B0503020202020204"/>
              </a:rPr>
              <a:t>untuk</a:t>
            </a:r>
            <a:r>
              <a:rPr lang="en-US" sz="4400" b="1" dirty="0">
                <a:solidFill>
                  <a:schemeClr val="bg1"/>
                </a:solidFill>
                <a:highlight>
                  <a:srgbClr val="FF0000"/>
                </a:highlight>
                <a:latin typeface="Avenir Next" panose="020B0503020202020204"/>
              </a:rPr>
              <a:t> </a:t>
            </a:r>
            <a:r>
              <a:rPr lang="en-US" sz="4400" b="1" dirty="0" err="1">
                <a:solidFill>
                  <a:schemeClr val="bg1"/>
                </a:solidFill>
                <a:highlight>
                  <a:srgbClr val="FF0000"/>
                </a:highlight>
                <a:latin typeface="Avenir Next" panose="020B0503020202020204"/>
              </a:rPr>
              <a:t>Pengadaan</a:t>
            </a:r>
            <a:r>
              <a:rPr lang="en-US" sz="4400" b="1" dirty="0">
                <a:solidFill>
                  <a:schemeClr val="bg1"/>
                </a:solidFill>
                <a:highlight>
                  <a:srgbClr val="FF0000"/>
                </a:highlight>
                <a:latin typeface="Avenir Next" panose="020B0503020202020204"/>
              </a:rPr>
              <a:t> </a:t>
            </a:r>
            <a:r>
              <a:rPr lang="en-US" sz="4400" b="1" dirty="0" err="1">
                <a:solidFill>
                  <a:schemeClr val="bg1"/>
                </a:solidFill>
                <a:highlight>
                  <a:srgbClr val="FF0000"/>
                </a:highlight>
                <a:latin typeface="Avenir Next" panose="020B0503020202020204"/>
              </a:rPr>
              <a:t>Pemerintah</a:t>
            </a:r>
            <a:r>
              <a:rPr lang="en-US" sz="4400" dirty="0">
                <a:solidFill>
                  <a:schemeClr val="bg1"/>
                </a:solidFill>
                <a:latin typeface="Avenir Next" panose="020B0503020202020204"/>
              </a:rPr>
              <a:t>. </a:t>
            </a:r>
            <a:r>
              <a:rPr lang="en-US" sz="4400" dirty="0" err="1">
                <a:solidFill>
                  <a:schemeClr val="bg1"/>
                </a:solidFill>
                <a:latin typeface="Avenir Next" panose="020B0503020202020204"/>
              </a:rPr>
              <a:t>Padahal</a:t>
            </a:r>
            <a:r>
              <a:rPr lang="en-US" sz="4400" dirty="0">
                <a:solidFill>
                  <a:schemeClr val="bg1"/>
                </a:solidFill>
                <a:latin typeface="Avenir Next" panose="020B0503020202020204"/>
              </a:rPr>
              <a:t>, </a:t>
            </a:r>
            <a:r>
              <a:rPr lang="en-US" sz="4400" dirty="0">
                <a:solidFill>
                  <a:schemeClr val="bg1"/>
                </a:solidFill>
                <a:highlight>
                  <a:srgbClr val="FF0000"/>
                </a:highlight>
                <a:latin typeface="Avenir Next" panose="020B0503020202020204"/>
              </a:rPr>
              <a:t>PBJ </a:t>
            </a:r>
            <a:r>
              <a:rPr lang="en-US" sz="4400" dirty="0" err="1">
                <a:solidFill>
                  <a:schemeClr val="bg1"/>
                </a:solidFill>
                <a:highlight>
                  <a:srgbClr val="FF0000"/>
                </a:highlight>
                <a:latin typeface="Avenir Next" panose="020B0503020202020204"/>
              </a:rPr>
              <a:t>tersebut</a:t>
            </a:r>
            <a:r>
              <a:rPr lang="en-US" sz="4400" dirty="0">
                <a:solidFill>
                  <a:schemeClr val="bg1"/>
                </a:solidFill>
                <a:highlight>
                  <a:srgbClr val="FF0000"/>
                </a:highlight>
                <a:latin typeface="Avenir Next" panose="020B0503020202020204"/>
              </a:rPr>
              <a:t> </a:t>
            </a:r>
            <a:r>
              <a:rPr lang="en-US" sz="4400" dirty="0" err="1">
                <a:solidFill>
                  <a:schemeClr val="bg1"/>
                </a:solidFill>
                <a:highlight>
                  <a:srgbClr val="FF0000"/>
                </a:highlight>
                <a:latin typeface="Avenir Next" panose="020B0503020202020204"/>
              </a:rPr>
              <a:t>seluruh</a:t>
            </a:r>
            <a:r>
              <a:rPr lang="en-US" sz="4400" dirty="0">
                <a:solidFill>
                  <a:schemeClr val="bg1"/>
                </a:solidFill>
                <a:highlight>
                  <a:srgbClr val="FF0000"/>
                </a:highlight>
                <a:latin typeface="Avenir Next" panose="020B0503020202020204"/>
              </a:rPr>
              <a:t> </a:t>
            </a:r>
            <a:r>
              <a:rPr lang="en-US" sz="4400" dirty="0" err="1">
                <a:solidFill>
                  <a:schemeClr val="bg1"/>
                </a:solidFill>
                <a:highlight>
                  <a:srgbClr val="FF0000"/>
                </a:highlight>
                <a:latin typeface="Avenir Next" panose="020B0503020202020204"/>
              </a:rPr>
              <a:t>pendanaanya</a:t>
            </a:r>
            <a:r>
              <a:rPr lang="en-US" sz="4400" dirty="0">
                <a:solidFill>
                  <a:schemeClr val="bg1"/>
                </a:solidFill>
                <a:highlight>
                  <a:srgbClr val="FF0000"/>
                </a:highlight>
                <a:latin typeface="Avenir Next" panose="020B0503020202020204"/>
              </a:rPr>
              <a:t> </a:t>
            </a:r>
            <a:r>
              <a:rPr lang="en-US" sz="4400" dirty="0" err="1">
                <a:solidFill>
                  <a:schemeClr val="bg1"/>
                </a:solidFill>
                <a:highlight>
                  <a:srgbClr val="FF0000"/>
                </a:highlight>
                <a:latin typeface="Avenir Next" panose="020B0503020202020204"/>
              </a:rPr>
              <a:t>dibiayai</a:t>
            </a:r>
            <a:r>
              <a:rPr lang="en-US" sz="4400" dirty="0">
                <a:solidFill>
                  <a:schemeClr val="bg1"/>
                </a:solidFill>
                <a:highlight>
                  <a:srgbClr val="FF0000"/>
                </a:highlight>
                <a:latin typeface="Avenir Next" panose="020B0503020202020204"/>
              </a:rPr>
              <a:t> oleh “</a:t>
            </a:r>
            <a:r>
              <a:rPr lang="en-US" sz="4400" b="1" dirty="0">
                <a:solidFill>
                  <a:schemeClr val="bg1"/>
                </a:solidFill>
                <a:highlight>
                  <a:srgbClr val="FF0000"/>
                </a:highlight>
                <a:latin typeface="Avenir Next" panose="020B0503020202020204"/>
              </a:rPr>
              <a:t>APBN</a:t>
            </a:r>
            <a:r>
              <a:rPr lang="en-US" sz="4400" dirty="0">
                <a:solidFill>
                  <a:schemeClr val="bg1"/>
                </a:solidFill>
                <a:highlight>
                  <a:srgbClr val="FF0000"/>
                </a:highlight>
                <a:latin typeface="Avenir Next" panose="020B0503020202020204"/>
              </a:rPr>
              <a:t>” </a:t>
            </a:r>
            <a:r>
              <a:rPr lang="en-US" sz="4400" dirty="0">
                <a:solidFill>
                  <a:schemeClr val="bg1"/>
                </a:solidFill>
                <a:latin typeface="Avenir Next" panose="020B0503020202020204"/>
              </a:rPr>
              <a:t>yang </a:t>
            </a:r>
            <a:r>
              <a:rPr lang="en-US" sz="4400" dirty="0" err="1">
                <a:solidFill>
                  <a:schemeClr val="bg1"/>
                </a:solidFill>
                <a:latin typeface="Avenir Next" panose="020B0503020202020204"/>
              </a:rPr>
              <a:t>merupakan</a:t>
            </a:r>
            <a:r>
              <a:rPr lang="en-US" sz="4400" dirty="0">
                <a:solidFill>
                  <a:schemeClr val="bg1"/>
                </a:solidFill>
                <a:latin typeface="Avenir Next" panose="020B0503020202020204"/>
              </a:rPr>
              <a:t> </a:t>
            </a:r>
            <a:r>
              <a:rPr lang="en-US" sz="4400" dirty="0" err="1">
                <a:solidFill>
                  <a:schemeClr val="bg1"/>
                </a:solidFill>
                <a:latin typeface="Avenir Next" panose="020B0503020202020204"/>
              </a:rPr>
              <a:t>lingkup</a:t>
            </a:r>
            <a:r>
              <a:rPr lang="en-US" sz="4400" dirty="0">
                <a:solidFill>
                  <a:schemeClr val="bg1"/>
                </a:solidFill>
                <a:latin typeface="Avenir Next" panose="020B0503020202020204"/>
              </a:rPr>
              <a:t> “</a:t>
            </a:r>
            <a:r>
              <a:rPr lang="en-US" sz="4400" b="1" dirty="0" err="1">
                <a:solidFill>
                  <a:schemeClr val="bg1"/>
                </a:solidFill>
                <a:latin typeface="Avenir Next" panose="020B0503020202020204"/>
              </a:rPr>
              <a:t>Keuangan</a:t>
            </a:r>
            <a:r>
              <a:rPr lang="en-US" sz="4400" b="1" dirty="0">
                <a:solidFill>
                  <a:schemeClr val="bg1"/>
                </a:solidFill>
                <a:latin typeface="Avenir Next" panose="020B0503020202020204"/>
              </a:rPr>
              <a:t> Negara”</a:t>
            </a:r>
            <a:r>
              <a:rPr lang="en-US" sz="4400" dirty="0">
                <a:solidFill>
                  <a:schemeClr val="bg1"/>
                </a:solidFill>
                <a:latin typeface="Avenir Next" panose="020B0503020202020204"/>
              </a:rPr>
              <a:t>.</a:t>
            </a:r>
          </a:p>
          <a:p>
            <a:pPr algn="ctr"/>
            <a:endParaRPr lang="en-US" sz="4400" dirty="0">
              <a:solidFill>
                <a:schemeClr val="bg1"/>
              </a:solidFill>
              <a:latin typeface="Avenir Next" panose="020B0503020202020204"/>
            </a:endParaRPr>
          </a:p>
          <a:p>
            <a:pPr algn="ctr"/>
            <a:r>
              <a:rPr lang="en-US" sz="4400" dirty="0" err="1">
                <a:solidFill>
                  <a:schemeClr val="bg1"/>
                </a:solidFill>
                <a:latin typeface="Avenir Next" panose="020B0503020202020204"/>
              </a:rPr>
              <a:t>Sedangkan</a:t>
            </a:r>
            <a:r>
              <a:rPr lang="en-US" sz="4400" dirty="0">
                <a:solidFill>
                  <a:schemeClr val="bg1"/>
                </a:solidFill>
                <a:latin typeface="Avenir Next" panose="020B0503020202020204"/>
              </a:rPr>
              <a:t>, di lain </a:t>
            </a:r>
            <a:r>
              <a:rPr lang="en-US" sz="4400" dirty="0" err="1">
                <a:solidFill>
                  <a:schemeClr val="bg1"/>
                </a:solidFill>
                <a:latin typeface="Avenir Next" panose="020B0503020202020204"/>
              </a:rPr>
              <a:t>sisi</a:t>
            </a:r>
            <a:r>
              <a:rPr lang="en-US" sz="4400" dirty="0">
                <a:solidFill>
                  <a:schemeClr val="bg1"/>
                </a:solidFill>
                <a:latin typeface="Avenir Next" panose="020B0503020202020204"/>
              </a:rPr>
              <a:t>, </a:t>
            </a:r>
            <a:r>
              <a:rPr lang="en-US" sz="4400" dirty="0" err="1">
                <a:solidFill>
                  <a:schemeClr val="bg1"/>
                </a:solidFill>
                <a:latin typeface="Avenir Next" panose="020B0503020202020204"/>
              </a:rPr>
              <a:t>jika</a:t>
            </a:r>
            <a:r>
              <a:rPr lang="en-US" sz="4400" dirty="0">
                <a:solidFill>
                  <a:schemeClr val="bg1"/>
                </a:solidFill>
                <a:latin typeface="Avenir Next" panose="020B0503020202020204"/>
              </a:rPr>
              <a:t> </a:t>
            </a:r>
            <a:r>
              <a:rPr lang="en-US" sz="4400" dirty="0" err="1">
                <a:solidFill>
                  <a:schemeClr val="bg1"/>
                </a:solidFill>
                <a:latin typeface="Avenir Next" panose="020B0503020202020204"/>
              </a:rPr>
              <a:t>melihat</a:t>
            </a:r>
            <a:r>
              <a:rPr lang="en-US" sz="4400" dirty="0">
                <a:solidFill>
                  <a:schemeClr val="bg1"/>
                </a:solidFill>
                <a:latin typeface="Avenir Next" panose="020B0503020202020204"/>
              </a:rPr>
              <a:t> </a:t>
            </a:r>
            <a:r>
              <a:rPr lang="en-US" sz="4400" dirty="0" err="1">
                <a:solidFill>
                  <a:schemeClr val="bg1"/>
                </a:solidFill>
                <a:latin typeface="Avenir Next" panose="020B0503020202020204"/>
              </a:rPr>
              <a:t>definisi</a:t>
            </a:r>
            <a:r>
              <a:rPr lang="en-US" sz="4400" dirty="0">
                <a:solidFill>
                  <a:schemeClr val="bg1"/>
                </a:solidFill>
                <a:latin typeface="Avenir Next" panose="020B0503020202020204"/>
              </a:rPr>
              <a:t>/</a:t>
            </a:r>
            <a:r>
              <a:rPr lang="en-US" sz="4400" dirty="0" err="1">
                <a:solidFill>
                  <a:schemeClr val="bg1"/>
                </a:solidFill>
                <a:latin typeface="Avenir Next" panose="020B0503020202020204"/>
              </a:rPr>
              <a:t>konsep</a:t>
            </a:r>
            <a:r>
              <a:rPr lang="en-US" sz="4400" dirty="0">
                <a:solidFill>
                  <a:schemeClr val="bg1"/>
                </a:solidFill>
                <a:latin typeface="Avenir Next" panose="020B0503020202020204"/>
              </a:rPr>
              <a:t> </a:t>
            </a:r>
            <a:r>
              <a:rPr lang="en-US" sz="4400" dirty="0" err="1">
                <a:solidFill>
                  <a:schemeClr val="bg1"/>
                </a:solidFill>
                <a:latin typeface="Avenir Next" panose="020B0503020202020204"/>
              </a:rPr>
              <a:t>keuangan</a:t>
            </a:r>
            <a:r>
              <a:rPr lang="en-US" sz="4400" dirty="0">
                <a:solidFill>
                  <a:schemeClr val="bg1"/>
                </a:solidFill>
                <a:latin typeface="Avenir Next" panose="020B0503020202020204"/>
              </a:rPr>
              <a:t> negara, </a:t>
            </a:r>
            <a:r>
              <a:rPr lang="en-US" sz="4400" dirty="0" err="1">
                <a:solidFill>
                  <a:schemeClr val="bg1"/>
                </a:solidFill>
                <a:latin typeface="Avenir Next" panose="020B0503020202020204"/>
              </a:rPr>
              <a:t>maka</a:t>
            </a:r>
            <a:r>
              <a:rPr lang="en-US" sz="4400" dirty="0">
                <a:solidFill>
                  <a:schemeClr val="bg1"/>
                </a:solidFill>
                <a:latin typeface="Avenir Next" panose="020B0503020202020204"/>
              </a:rPr>
              <a:t> </a:t>
            </a:r>
            <a:r>
              <a:rPr lang="en-US" sz="4400" dirty="0" err="1">
                <a:solidFill>
                  <a:schemeClr val="bg1"/>
                </a:solidFill>
                <a:latin typeface="Avenir Next" panose="020B0503020202020204"/>
              </a:rPr>
              <a:t>terlihat</a:t>
            </a:r>
            <a:r>
              <a:rPr lang="en-US" sz="4400" dirty="0">
                <a:solidFill>
                  <a:schemeClr val="bg1"/>
                </a:solidFill>
                <a:latin typeface="Avenir Next" panose="020B0503020202020204"/>
              </a:rPr>
              <a:t> </a:t>
            </a:r>
            <a:r>
              <a:rPr lang="en-US" sz="4400" dirty="0" err="1">
                <a:solidFill>
                  <a:schemeClr val="bg1"/>
                </a:solidFill>
                <a:latin typeface="Avenir Next" panose="020B0503020202020204"/>
              </a:rPr>
              <a:t>materi</a:t>
            </a:r>
            <a:r>
              <a:rPr lang="en-US" sz="4400" dirty="0">
                <a:solidFill>
                  <a:schemeClr val="bg1"/>
                </a:solidFill>
                <a:latin typeface="Avenir Next" panose="020B0503020202020204"/>
              </a:rPr>
              <a:t> </a:t>
            </a:r>
            <a:r>
              <a:rPr lang="en-US" sz="4400" dirty="0" err="1">
                <a:solidFill>
                  <a:schemeClr val="bg1"/>
                </a:solidFill>
                <a:latin typeface="Avenir Next" panose="020B0503020202020204"/>
              </a:rPr>
              <a:t>muatan</a:t>
            </a:r>
            <a:r>
              <a:rPr lang="en-US" sz="4400" dirty="0">
                <a:solidFill>
                  <a:schemeClr val="bg1"/>
                </a:solidFill>
                <a:latin typeface="Avenir Next" panose="020B0503020202020204"/>
              </a:rPr>
              <a:t> </a:t>
            </a:r>
            <a:r>
              <a:rPr lang="en-US" sz="4400" dirty="0" err="1">
                <a:solidFill>
                  <a:schemeClr val="bg1"/>
                </a:solidFill>
                <a:latin typeface="Avenir Next" panose="020B0503020202020204"/>
              </a:rPr>
              <a:t>dalam</a:t>
            </a:r>
            <a:r>
              <a:rPr lang="en-US" sz="4400" dirty="0">
                <a:solidFill>
                  <a:schemeClr val="bg1"/>
                </a:solidFill>
                <a:latin typeface="Avenir Next" panose="020B0503020202020204"/>
              </a:rPr>
              <a:t> UU 17/2003 </a:t>
            </a:r>
            <a:r>
              <a:rPr lang="en-US" sz="4400" dirty="0" err="1">
                <a:solidFill>
                  <a:schemeClr val="bg1"/>
                </a:solidFill>
                <a:latin typeface="Avenir Next" panose="020B0503020202020204"/>
              </a:rPr>
              <a:t>Tentang</a:t>
            </a:r>
            <a:r>
              <a:rPr lang="en-US" sz="4400" dirty="0">
                <a:solidFill>
                  <a:schemeClr val="bg1"/>
                </a:solidFill>
                <a:latin typeface="Avenir Next" panose="020B0503020202020204"/>
              </a:rPr>
              <a:t> </a:t>
            </a:r>
            <a:r>
              <a:rPr lang="en-US" sz="4400" dirty="0" err="1">
                <a:solidFill>
                  <a:schemeClr val="bg1"/>
                </a:solidFill>
                <a:latin typeface="Avenir Next" panose="020B0503020202020204"/>
              </a:rPr>
              <a:t>Keuangan</a:t>
            </a:r>
            <a:r>
              <a:rPr lang="en-US" sz="4400" dirty="0">
                <a:solidFill>
                  <a:schemeClr val="bg1"/>
                </a:solidFill>
                <a:latin typeface="Avenir Next" panose="020B0503020202020204"/>
              </a:rPr>
              <a:t> Negara, </a:t>
            </a:r>
            <a:r>
              <a:rPr lang="en-US" sz="4400" dirty="0" err="1">
                <a:solidFill>
                  <a:schemeClr val="bg1"/>
                </a:solidFill>
                <a:latin typeface="Avenir Next" panose="020B0503020202020204"/>
              </a:rPr>
              <a:t>tidak</a:t>
            </a:r>
            <a:r>
              <a:rPr lang="en-US" sz="4400" dirty="0">
                <a:solidFill>
                  <a:schemeClr val="bg1"/>
                </a:solidFill>
                <a:latin typeface="Avenir Next" panose="020B0503020202020204"/>
              </a:rPr>
              <a:t> </a:t>
            </a:r>
            <a:r>
              <a:rPr lang="en-US" sz="4400" dirty="0" err="1">
                <a:solidFill>
                  <a:schemeClr val="bg1"/>
                </a:solidFill>
                <a:latin typeface="Avenir Next" panose="020B0503020202020204"/>
              </a:rPr>
              <a:t>hanya</a:t>
            </a:r>
            <a:r>
              <a:rPr lang="en-US" sz="4400" dirty="0">
                <a:solidFill>
                  <a:schemeClr val="bg1"/>
                </a:solidFill>
                <a:latin typeface="Avenir Next" panose="020B0503020202020204"/>
              </a:rPr>
              <a:t> </a:t>
            </a:r>
            <a:r>
              <a:rPr lang="en-US" sz="4400" dirty="0" err="1">
                <a:solidFill>
                  <a:schemeClr val="bg1"/>
                </a:solidFill>
                <a:latin typeface="Avenir Next" panose="020B0503020202020204"/>
              </a:rPr>
              <a:t>mengatur</a:t>
            </a:r>
            <a:r>
              <a:rPr lang="en-US" sz="4400" dirty="0">
                <a:solidFill>
                  <a:schemeClr val="bg1"/>
                </a:solidFill>
                <a:latin typeface="Avenir Next" panose="020B0503020202020204"/>
              </a:rPr>
              <a:t> </a:t>
            </a:r>
            <a:r>
              <a:rPr lang="en-US" sz="4400" dirty="0" err="1">
                <a:solidFill>
                  <a:schemeClr val="bg1"/>
                </a:solidFill>
                <a:latin typeface="Avenir Next" panose="020B0503020202020204"/>
              </a:rPr>
              <a:t>keterkaitan</a:t>
            </a:r>
            <a:r>
              <a:rPr lang="en-US" sz="4400" dirty="0">
                <a:solidFill>
                  <a:schemeClr val="bg1"/>
                </a:solidFill>
                <a:latin typeface="Avenir Next" panose="020B0503020202020204"/>
              </a:rPr>
              <a:t> </a:t>
            </a:r>
            <a:r>
              <a:rPr lang="en-US" sz="4400" dirty="0" err="1">
                <a:solidFill>
                  <a:schemeClr val="bg1"/>
                </a:solidFill>
                <a:latin typeface="Avenir Next" panose="020B0503020202020204"/>
              </a:rPr>
              <a:t>ruang</a:t>
            </a:r>
            <a:r>
              <a:rPr lang="en-US" sz="4400" dirty="0">
                <a:solidFill>
                  <a:schemeClr val="bg1"/>
                </a:solidFill>
                <a:latin typeface="Avenir Next" panose="020B0503020202020204"/>
              </a:rPr>
              <a:t> </a:t>
            </a:r>
            <a:r>
              <a:rPr lang="en-US" sz="4400" dirty="0" err="1">
                <a:solidFill>
                  <a:schemeClr val="bg1"/>
                </a:solidFill>
                <a:latin typeface="Avenir Next" panose="020B0503020202020204"/>
              </a:rPr>
              <a:t>lingkup</a:t>
            </a:r>
            <a:r>
              <a:rPr lang="en-US" sz="4400" dirty="0">
                <a:solidFill>
                  <a:schemeClr val="bg1"/>
                </a:solidFill>
                <a:latin typeface="Avenir Next" panose="020B0503020202020204"/>
              </a:rPr>
              <a:t> </a:t>
            </a:r>
            <a:r>
              <a:rPr lang="en-US" sz="4400" dirty="0" err="1">
                <a:solidFill>
                  <a:schemeClr val="bg1"/>
                </a:solidFill>
                <a:latin typeface="Avenir Next" panose="020B0503020202020204"/>
              </a:rPr>
              <a:t>keuangan</a:t>
            </a:r>
            <a:r>
              <a:rPr lang="en-US" sz="4400" dirty="0">
                <a:solidFill>
                  <a:schemeClr val="bg1"/>
                </a:solidFill>
                <a:latin typeface="Avenir Next" panose="020B0503020202020204"/>
              </a:rPr>
              <a:t> negara </a:t>
            </a:r>
            <a:r>
              <a:rPr lang="en-US" sz="4400" dirty="0" err="1">
                <a:solidFill>
                  <a:schemeClr val="bg1"/>
                </a:solidFill>
                <a:latin typeface="Avenir Next" panose="020B0503020202020204"/>
              </a:rPr>
              <a:t>dengan</a:t>
            </a:r>
            <a:r>
              <a:rPr lang="en-US" sz="4400" dirty="0">
                <a:solidFill>
                  <a:schemeClr val="bg1"/>
                </a:solidFill>
                <a:latin typeface="Avenir Next" panose="020B0503020202020204"/>
              </a:rPr>
              <a:t> </a:t>
            </a:r>
            <a:r>
              <a:rPr lang="en-US" sz="4400" dirty="0" err="1">
                <a:solidFill>
                  <a:schemeClr val="bg1"/>
                </a:solidFill>
                <a:latin typeface="Avenir Next" panose="020B0503020202020204"/>
              </a:rPr>
              <a:t>tujuan</a:t>
            </a:r>
            <a:r>
              <a:rPr lang="en-US" sz="4400" dirty="0">
                <a:solidFill>
                  <a:schemeClr val="bg1"/>
                </a:solidFill>
                <a:latin typeface="Avenir Next" panose="020B0503020202020204"/>
              </a:rPr>
              <a:t> </a:t>
            </a:r>
            <a:r>
              <a:rPr lang="en-US" sz="4400" dirty="0" err="1">
                <a:solidFill>
                  <a:schemeClr val="bg1"/>
                </a:solidFill>
                <a:latin typeface="Avenir Next" panose="020B0503020202020204"/>
              </a:rPr>
              <a:t>bernegara</a:t>
            </a:r>
            <a:r>
              <a:rPr lang="en-US" sz="4400" dirty="0">
                <a:solidFill>
                  <a:schemeClr val="bg1"/>
                </a:solidFill>
                <a:latin typeface="Avenir Next" panose="020B0503020202020204"/>
              </a:rPr>
              <a:t> (</a:t>
            </a:r>
            <a:r>
              <a:rPr lang="en-US" sz="4400" dirty="0" err="1">
                <a:solidFill>
                  <a:schemeClr val="bg1"/>
                </a:solidFill>
                <a:latin typeface="Avenir Next" panose="020B0503020202020204"/>
              </a:rPr>
              <a:t>memperluas</a:t>
            </a:r>
            <a:r>
              <a:rPr lang="en-US" sz="4400" dirty="0">
                <a:solidFill>
                  <a:schemeClr val="bg1"/>
                </a:solidFill>
                <a:latin typeface="Avenir Next" panose="020B0503020202020204"/>
              </a:rPr>
              <a:t>). </a:t>
            </a:r>
            <a:r>
              <a:rPr lang="en-US" sz="4400" b="1" dirty="0" err="1">
                <a:solidFill>
                  <a:schemeClr val="bg1"/>
                </a:solidFill>
                <a:highlight>
                  <a:srgbClr val="FF0000"/>
                </a:highlight>
                <a:latin typeface="Avenir Next" panose="020B0503020202020204"/>
              </a:rPr>
              <a:t>Tetapi</a:t>
            </a:r>
            <a:r>
              <a:rPr lang="en-US" sz="4400" b="1" dirty="0">
                <a:solidFill>
                  <a:schemeClr val="bg1"/>
                </a:solidFill>
                <a:highlight>
                  <a:srgbClr val="FF0000"/>
                </a:highlight>
                <a:latin typeface="Avenir Next" panose="020B0503020202020204"/>
              </a:rPr>
              <a:t> juga </a:t>
            </a:r>
            <a:r>
              <a:rPr lang="en-US" sz="4400" b="1" dirty="0" err="1">
                <a:solidFill>
                  <a:schemeClr val="bg1"/>
                </a:solidFill>
                <a:highlight>
                  <a:srgbClr val="FF0000"/>
                </a:highlight>
                <a:latin typeface="Avenir Next" panose="020B0503020202020204"/>
              </a:rPr>
              <a:t>memperdalamnya</a:t>
            </a:r>
            <a:r>
              <a:rPr lang="en-US" sz="4400" b="1" dirty="0">
                <a:solidFill>
                  <a:schemeClr val="bg1"/>
                </a:solidFill>
                <a:highlight>
                  <a:srgbClr val="FF0000"/>
                </a:highlight>
                <a:latin typeface="Avenir Next" panose="020B0503020202020204"/>
              </a:rPr>
              <a:t> </a:t>
            </a:r>
            <a:r>
              <a:rPr lang="en-US" sz="4400" b="1" dirty="0" err="1">
                <a:solidFill>
                  <a:schemeClr val="bg1"/>
                </a:solidFill>
                <a:highlight>
                  <a:srgbClr val="FF0000"/>
                </a:highlight>
                <a:latin typeface="Avenir Next" panose="020B0503020202020204"/>
              </a:rPr>
              <a:t>dengan</a:t>
            </a:r>
            <a:r>
              <a:rPr lang="en-US" sz="4400" b="1" dirty="0">
                <a:solidFill>
                  <a:schemeClr val="bg1"/>
                </a:solidFill>
                <a:highlight>
                  <a:srgbClr val="FF0000"/>
                </a:highlight>
                <a:latin typeface="Avenir Next" panose="020B0503020202020204"/>
              </a:rPr>
              <a:t> </a:t>
            </a:r>
            <a:r>
              <a:rPr lang="en-US" sz="4400" b="1" dirty="0" err="1">
                <a:solidFill>
                  <a:schemeClr val="bg1"/>
                </a:solidFill>
                <a:highlight>
                  <a:srgbClr val="FF0000"/>
                </a:highlight>
                <a:latin typeface="Avenir Next" panose="020B0503020202020204"/>
              </a:rPr>
              <a:t>segala</a:t>
            </a:r>
            <a:r>
              <a:rPr lang="en-US" sz="4400" b="1" dirty="0">
                <a:solidFill>
                  <a:schemeClr val="bg1"/>
                </a:solidFill>
                <a:highlight>
                  <a:srgbClr val="FF0000"/>
                </a:highlight>
                <a:latin typeface="Avenir Next" panose="020B0503020202020204"/>
              </a:rPr>
              <a:t> </a:t>
            </a:r>
            <a:r>
              <a:rPr lang="en-US" sz="4400" b="1" dirty="0" err="1">
                <a:solidFill>
                  <a:schemeClr val="bg1"/>
                </a:solidFill>
                <a:highlight>
                  <a:srgbClr val="FF0000"/>
                </a:highlight>
                <a:latin typeface="Avenir Next" panose="020B0503020202020204"/>
              </a:rPr>
              <a:t>sesuatu</a:t>
            </a:r>
            <a:r>
              <a:rPr lang="en-US" sz="4400" b="1" dirty="0">
                <a:solidFill>
                  <a:schemeClr val="bg1"/>
                </a:solidFill>
                <a:highlight>
                  <a:srgbClr val="FF0000"/>
                </a:highlight>
                <a:latin typeface="Avenir Next" panose="020B0503020202020204"/>
              </a:rPr>
              <a:t> yang </a:t>
            </a:r>
            <a:r>
              <a:rPr lang="en-US" sz="4400" b="1" dirty="0" err="1">
                <a:solidFill>
                  <a:schemeClr val="bg1"/>
                </a:solidFill>
                <a:highlight>
                  <a:srgbClr val="FF0000"/>
                </a:highlight>
                <a:latin typeface="Avenir Next" panose="020B0503020202020204"/>
              </a:rPr>
              <a:t>dapat</a:t>
            </a:r>
            <a:r>
              <a:rPr lang="en-US" sz="4400" b="1" dirty="0">
                <a:solidFill>
                  <a:schemeClr val="bg1"/>
                </a:solidFill>
                <a:highlight>
                  <a:srgbClr val="FF0000"/>
                </a:highlight>
                <a:latin typeface="Avenir Next" panose="020B0503020202020204"/>
              </a:rPr>
              <a:t> </a:t>
            </a:r>
            <a:r>
              <a:rPr lang="en-US" sz="4400" b="1" dirty="0" err="1">
                <a:solidFill>
                  <a:schemeClr val="bg1"/>
                </a:solidFill>
                <a:highlight>
                  <a:srgbClr val="FF0000"/>
                </a:highlight>
                <a:latin typeface="Avenir Next" panose="020B0503020202020204"/>
              </a:rPr>
              <a:t>berkaitan</a:t>
            </a:r>
            <a:r>
              <a:rPr lang="en-US" sz="4400" b="1" dirty="0">
                <a:solidFill>
                  <a:schemeClr val="bg1"/>
                </a:solidFill>
                <a:highlight>
                  <a:srgbClr val="FF0000"/>
                </a:highlight>
                <a:latin typeface="Avenir Next" panose="020B0503020202020204"/>
              </a:rPr>
              <a:t> </a:t>
            </a:r>
            <a:r>
              <a:rPr lang="en-US" sz="4400" b="1" dirty="0" err="1">
                <a:solidFill>
                  <a:schemeClr val="bg1"/>
                </a:solidFill>
                <a:highlight>
                  <a:srgbClr val="FF0000"/>
                </a:highlight>
                <a:latin typeface="Avenir Next" panose="020B0503020202020204"/>
              </a:rPr>
              <a:t>dengan</a:t>
            </a:r>
            <a:r>
              <a:rPr lang="en-US" sz="4400" b="1" dirty="0">
                <a:solidFill>
                  <a:schemeClr val="bg1"/>
                </a:solidFill>
                <a:highlight>
                  <a:srgbClr val="FF0000"/>
                </a:highlight>
                <a:latin typeface="Avenir Next" panose="020B0503020202020204"/>
              </a:rPr>
              <a:t> </a:t>
            </a:r>
            <a:r>
              <a:rPr lang="en-US" sz="4400" b="1" dirty="0" err="1">
                <a:solidFill>
                  <a:schemeClr val="bg1"/>
                </a:solidFill>
                <a:highlight>
                  <a:srgbClr val="FF0000"/>
                </a:highlight>
                <a:latin typeface="Avenir Next" panose="020B0503020202020204"/>
              </a:rPr>
              <a:t>hak</a:t>
            </a:r>
            <a:r>
              <a:rPr lang="en-US" sz="4400" b="1" dirty="0">
                <a:solidFill>
                  <a:schemeClr val="bg1"/>
                </a:solidFill>
                <a:highlight>
                  <a:srgbClr val="FF0000"/>
                </a:highlight>
                <a:latin typeface="Avenir Next" panose="020B0503020202020204"/>
              </a:rPr>
              <a:t> dan </a:t>
            </a:r>
            <a:r>
              <a:rPr lang="en-US" sz="4400" b="1" dirty="0" err="1">
                <a:solidFill>
                  <a:schemeClr val="bg1"/>
                </a:solidFill>
                <a:highlight>
                  <a:srgbClr val="FF0000"/>
                </a:highlight>
                <a:latin typeface="Avenir Next" panose="020B0503020202020204"/>
              </a:rPr>
              <a:t>kewajiban</a:t>
            </a:r>
            <a:r>
              <a:rPr lang="en-US" sz="4400" b="1" dirty="0">
                <a:solidFill>
                  <a:schemeClr val="bg1"/>
                </a:solidFill>
                <a:highlight>
                  <a:srgbClr val="FF0000"/>
                </a:highlight>
                <a:latin typeface="Avenir Next" panose="020B0503020202020204"/>
              </a:rPr>
              <a:t> negara, </a:t>
            </a:r>
            <a:r>
              <a:rPr lang="en-US" sz="4400" b="1" dirty="0" err="1">
                <a:solidFill>
                  <a:schemeClr val="bg1"/>
                </a:solidFill>
                <a:highlight>
                  <a:srgbClr val="FF0000"/>
                </a:highlight>
                <a:latin typeface="Avenir Next" panose="020B0503020202020204"/>
              </a:rPr>
              <a:t>baik</a:t>
            </a:r>
            <a:r>
              <a:rPr lang="en-US" sz="4400" b="1" dirty="0">
                <a:solidFill>
                  <a:schemeClr val="bg1"/>
                </a:solidFill>
                <a:highlight>
                  <a:srgbClr val="FF0000"/>
                </a:highlight>
                <a:latin typeface="Avenir Next" panose="020B0503020202020204"/>
              </a:rPr>
              <a:t> </a:t>
            </a:r>
            <a:r>
              <a:rPr lang="en-US" sz="4400" b="1" dirty="0" err="1">
                <a:solidFill>
                  <a:schemeClr val="bg1"/>
                </a:solidFill>
                <a:highlight>
                  <a:srgbClr val="FF0000"/>
                </a:highlight>
                <a:latin typeface="Avenir Next" panose="020B0503020202020204"/>
              </a:rPr>
              <a:t>langsung</a:t>
            </a:r>
            <a:r>
              <a:rPr lang="en-US" sz="4400" b="1" dirty="0">
                <a:solidFill>
                  <a:schemeClr val="bg1"/>
                </a:solidFill>
                <a:highlight>
                  <a:srgbClr val="FF0000"/>
                </a:highlight>
                <a:latin typeface="Avenir Next" panose="020B0503020202020204"/>
              </a:rPr>
              <a:t> </a:t>
            </a:r>
            <a:r>
              <a:rPr lang="en-US" sz="4400" b="1" dirty="0" err="1">
                <a:solidFill>
                  <a:schemeClr val="bg1"/>
                </a:solidFill>
                <a:highlight>
                  <a:srgbClr val="FF0000"/>
                </a:highlight>
                <a:latin typeface="Avenir Next" panose="020B0503020202020204"/>
              </a:rPr>
              <a:t>maupun</a:t>
            </a:r>
            <a:r>
              <a:rPr lang="en-US" sz="4400" b="1" dirty="0">
                <a:solidFill>
                  <a:schemeClr val="bg1"/>
                </a:solidFill>
                <a:highlight>
                  <a:srgbClr val="FF0000"/>
                </a:highlight>
                <a:latin typeface="Avenir Next" panose="020B0503020202020204"/>
              </a:rPr>
              <a:t> </a:t>
            </a:r>
            <a:r>
              <a:rPr lang="en-US" sz="4400" b="1" dirty="0" err="1">
                <a:solidFill>
                  <a:schemeClr val="bg1"/>
                </a:solidFill>
                <a:highlight>
                  <a:srgbClr val="FF0000"/>
                </a:highlight>
                <a:latin typeface="Avenir Next" panose="020B0503020202020204"/>
              </a:rPr>
              <a:t>tidak</a:t>
            </a:r>
            <a:r>
              <a:rPr lang="en-US" sz="4400" b="1" dirty="0">
                <a:solidFill>
                  <a:schemeClr val="bg1"/>
                </a:solidFill>
                <a:highlight>
                  <a:srgbClr val="FF0000"/>
                </a:highlight>
                <a:latin typeface="Avenir Next" panose="020B0503020202020204"/>
              </a:rPr>
              <a:t> </a:t>
            </a:r>
            <a:r>
              <a:rPr lang="en-US" sz="4400" b="1" dirty="0" err="1">
                <a:solidFill>
                  <a:schemeClr val="bg1"/>
                </a:solidFill>
                <a:highlight>
                  <a:srgbClr val="FF0000"/>
                </a:highlight>
                <a:latin typeface="Avenir Next" panose="020B0503020202020204"/>
              </a:rPr>
              <a:t>langsung</a:t>
            </a:r>
            <a:r>
              <a:rPr lang="en-US" sz="4400" dirty="0">
                <a:solidFill>
                  <a:schemeClr val="bg1"/>
                </a:solidFill>
                <a:latin typeface="Avenir Next" panose="020B0503020202020204"/>
              </a:rPr>
              <a:t> </a:t>
            </a:r>
            <a:r>
              <a:rPr lang="en-US" sz="4400" i="1" dirty="0">
                <a:solidFill>
                  <a:schemeClr val="bg1"/>
                </a:solidFill>
                <a:latin typeface="Avenir Next" panose="020B0503020202020204"/>
              </a:rPr>
              <a:t>(Vide </a:t>
            </a:r>
            <a:r>
              <a:rPr lang="en-US" sz="4400" i="1" dirty="0" err="1">
                <a:solidFill>
                  <a:schemeClr val="bg1"/>
                </a:solidFill>
                <a:latin typeface="Avenir Next" panose="020B0503020202020204"/>
              </a:rPr>
              <a:t>Pasal</a:t>
            </a:r>
            <a:r>
              <a:rPr lang="en-US" sz="4400" i="1" dirty="0">
                <a:solidFill>
                  <a:schemeClr val="bg1"/>
                </a:solidFill>
                <a:latin typeface="Avenir Next" panose="020B0503020202020204"/>
              </a:rPr>
              <a:t> 2 UU 17/2003)</a:t>
            </a:r>
            <a:r>
              <a:rPr lang="en-US" sz="4400" dirty="0">
                <a:solidFill>
                  <a:schemeClr val="bg1"/>
                </a:solidFill>
                <a:latin typeface="Avenir Next" panose="020B0503020202020204"/>
              </a:rPr>
              <a:t>.</a:t>
            </a:r>
          </a:p>
          <a:p>
            <a:pPr algn="ctr"/>
            <a:r>
              <a:rPr lang="en-US" sz="4400" dirty="0">
                <a:solidFill>
                  <a:schemeClr val="bg1"/>
                </a:solidFill>
                <a:latin typeface="Avenir Next" panose="020B0503020202020204"/>
              </a:rPr>
              <a:t>  </a:t>
            </a:r>
          </a:p>
        </p:txBody>
      </p:sp>
      <p:sp>
        <p:nvSpPr>
          <p:cNvPr id="3" name="TextBox 2">
            <a:extLst>
              <a:ext uri="{FF2B5EF4-FFF2-40B4-BE49-F238E27FC236}">
                <a16:creationId xmlns:a16="http://schemas.microsoft.com/office/drawing/2014/main" id="{A08331C3-27CA-9177-4821-85491879FDA7}"/>
              </a:ext>
            </a:extLst>
          </p:cNvPr>
          <p:cNvSpPr txBox="1"/>
          <p:nvPr/>
        </p:nvSpPr>
        <p:spPr>
          <a:xfrm>
            <a:off x="4551870" y="9843941"/>
            <a:ext cx="9207062" cy="369332"/>
          </a:xfrm>
          <a:prstGeom prst="rect">
            <a:avLst/>
          </a:prstGeom>
          <a:noFill/>
        </p:spPr>
        <p:txBody>
          <a:bodyPr wrap="square">
            <a:spAutoFit/>
          </a:bodyPr>
          <a:lstStyle/>
          <a:p>
            <a:pPr algn="ctr" defTabSz="914490">
              <a:spcAft>
                <a:spcPts val="600"/>
              </a:spcAft>
              <a:defRPr/>
            </a:pPr>
            <a:r>
              <a:rPr lang="en-US" sz="1800" dirty="0">
                <a:solidFill>
                  <a:schemeClr val="bg1"/>
                </a:solidFill>
              </a:rPr>
              <a:t>denny@integritylawfirm.id</a:t>
            </a:r>
          </a:p>
        </p:txBody>
      </p:sp>
    </p:spTree>
    <p:extLst>
      <p:ext uri="{BB962C8B-B14F-4D97-AF65-F5344CB8AC3E}">
        <p14:creationId xmlns:p14="http://schemas.microsoft.com/office/powerpoint/2010/main" val="425547545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D43267B-B259-FCF0-29FA-21724F63F6C2}"/>
              </a:ext>
            </a:extLst>
          </p:cNvPr>
          <p:cNvPicPr>
            <a:picLocks noChangeAspect="1"/>
          </p:cNvPicPr>
          <p:nvPr/>
        </p:nvPicPr>
        <p:blipFill>
          <a:blip r:embed="rId2"/>
          <a:stretch>
            <a:fillRect/>
          </a:stretch>
        </p:blipFill>
        <p:spPr>
          <a:xfrm>
            <a:off x="16992600" y="371870"/>
            <a:ext cx="1097375" cy="916005"/>
          </a:xfrm>
          <a:prstGeom prst="rect">
            <a:avLst/>
          </a:prstGeom>
        </p:spPr>
      </p:pic>
      <p:sp>
        <p:nvSpPr>
          <p:cNvPr id="18" name="Slide Number Placeholder 15">
            <a:extLst>
              <a:ext uri="{FF2B5EF4-FFF2-40B4-BE49-F238E27FC236}">
                <a16:creationId xmlns:a16="http://schemas.microsoft.com/office/drawing/2014/main" id="{DD46BE5E-8575-8311-A7F4-A3088AE3E950}"/>
              </a:ext>
            </a:extLst>
          </p:cNvPr>
          <p:cNvSpPr txBox="1">
            <a:spLocks/>
          </p:cNvSpPr>
          <p:nvPr/>
        </p:nvSpPr>
        <p:spPr>
          <a:xfrm>
            <a:off x="17469349" y="9662456"/>
            <a:ext cx="565802" cy="304778"/>
          </a:xfrm>
          <a:prstGeom prst="callout1">
            <a:avLst>
              <a:gd name="adj1" fmla="val 48702"/>
              <a:gd name="adj2" fmla="val 84708"/>
              <a:gd name="adj3" fmla="val 48210"/>
              <a:gd name="adj4" fmla="val 162974"/>
            </a:avLst>
          </a:prstGeom>
          <a:ln w="38100">
            <a:solidFill>
              <a:schemeClr val="tx1"/>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B42DF2D7-30B4-D046-BCCB-386CF9A49E74}" type="slidenum">
              <a:rPr lang="en-US" sz="2400" b="1" smtClean="0"/>
              <a:pPr algn="ctr"/>
              <a:t>23</a:t>
            </a:fld>
            <a:endParaRPr lang="en-US" sz="2400" b="1" dirty="0"/>
          </a:p>
        </p:txBody>
      </p:sp>
      <p:sp>
        <p:nvSpPr>
          <p:cNvPr id="26" name="object 16"/>
          <p:cNvSpPr/>
          <p:nvPr/>
        </p:nvSpPr>
        <p:spPr>
          <a:xfrm>
            <a:off x="0" y="742950"/>
            <a:ext cx="472440" cy="8881110"/>
          </a:xfrm>
          <a:custGeom>
            <a:avLst/>
            <a:gdLst/>
            <a:ahLst/>
            <a:cxnLst/>
            <a:rect l="l" t="t" r="r" b="b"/>
            <a:pathLst>
              <a:path w="314960" h="5920740">
                <a:moveTo>
                  <a:pt x="314960" y="0"/>
                </a:moveTo>
                <a:lnTo>
                  <a:pt x="0" y="0"/>
                </a:lnTo>
                <a:lnTo>
                  <a:pt x="0" y="5920740"/>
                </a:lnTo>
                <a:lnTo>
                  <a:pt x="314960" y="5920740"/>
                </a:lnTo>
                <a:lnTo>
                  <a:pt x="314960" y="0"/>
                </a:lnTo>
                <a:close/>
              </a:path>
            </a:pathLst>
          </a:custGeom>
          <a:solidFill>
            <a:srgbClr val="700104"/>
          </a:solidFill>
        </p:spPr>
        <p:txBody>
          <a:bodyPr wrap="square" lIns="0" tIns="0" rIns="0" bIns="0" rtlCol="0">
            <a:noAutofit/>
          </a:bodyPr>
          <a:lstStyle/>
          <a:p>
            <a:endParaRPr sz="2700"/>
          </a:p>
        </p:txBody>
      </p:sp>
      <p:sp>
        <p:nvSpPr>
          <p:cNvPr id="5" name="TextBox 4">
            <a:extLst>
              <a:ext uri="{FF2B5EF4-FFF2-40B4-BE49-F238E27FC236}">
                <a16:creationId xmlns:a16="http://schemas.microsoft.com/office/drawing/2014/main" id="{CAC5660D-5FAB-3395-96AD-06B10E40737B}"/>
              </a:ext>
            </a:extLst>
          </p:cNvPr>
          <p:cNvSpPr txBox="1"/>
          <p:nvPr/>
        </p:nvSpPr>
        <p:spPr>
          <a:xfrm>
            <a:off x="1752600" y="544244"/>
            <a:ext cx="14782800" cy="707886"/>
          </a:xfrm>
          <a:prstGeom prst="rect">
            <a:avLst/>
          </a:prstGeom>
          <a:solidFill>
            <a:srgbClr val="640505"/>
          </a:solidFill>
          <a:ln>
            <a:solidFill>
              <a:srgbClr val="640505"/>
            </a:solidFill>
          </a:ln>
        </p:spPr>
        <p:txBody>
          <a:bodyPr wrap="square" rtlCol="0">
            <a:spAutoFit/>
          </a:bodyPr>
          <a:lstStyle/>
          <a:p>
            <a:pPr algn="just"/>
            <a:r>
              <a:rPr lang="en-ID" sz="4000" b="1" dirty="0" err="1">
                <a:solidFill>
                  <a:schemeClr val="bg1"/>
                </a:solidFill>
                <a:effectLst/>
                <a:latin typeface="Avenir Next" panose="020B0503020202020204"/>
                <a:ea typeface="Calibri" panose="020F0502020204030204" pitchFamily="34" charset="0"/>
                <a:cs typeface="Adobe Devanagari" panose="02040503050201020203" pitchFamily="18" charset="0"/>
              </a:rPr>
              <a:t>Pengaturan</a:t>
            </a:r>
            <a:r>
              <a:rPr lang="en-ID" sz="4000" b="1" dirty="0">
                <a:solidFill>
                  <a:schemeClr val="bg1"/>
                </a:solidFill>
                <a:effectLst/>
                <a:latin typeface="Avenir Next" panose="020B0503020202020204"/>
                <a:ea typeface="Calibri" panose="020F0502020204030204" pitchFamily="34" charset="0"/>
                <a:cs typeface="Adobe Devanagari" panose="02040503050201020203" pitchFamily="18" charset="0"/>
              </a:rPr>
              <a:t> PBJ Belum </a:t>
            </a:r>
            <a:r>
              <a:rPr lang="en-ID" sz="4000" b="1" dirty="0" err="1">
                <a:solidFill>
                  <a:schemeClr val="bg1"/>
                </a:solidFill>
                <a:effectLst/>
                <a:latin typeface="Avenir Next" panose="020B0503020202020204"/>
                <a:ea typeface="Calibri" panose="020F0502020204030204" pitchFamily="34" charset="0"/>
                <a:cs typeface="Adobe Devanagari" panose="02040503050201020203" pitchFamily="18" charset="0"/>
              </a:rPr>
              <a:t>Sesuai</a:t>
            </a:r>
            <a:r>
              <a:rPr lang="en-ID" sz="4000" b="1" dirty="0">
                <a:solidFill>
                  <a:schemeClr val="bg1"/>
                </a:solidFill>
                <a:effectLst/>
                <a:latin typeface="Avenir Next" panose="020B0503020202020204"/>
                <a:ea typeface="Calibri" panose="020F0502020204030204" pitchFamily="34" charset="0"/>
                <a:cs typeface="Adobe Devanagari" panose="02040503050201020203" pitchFamily="18" charset="0"/>
              </a:rPr>
              <a:t> </a:t>
            </a:r>
            <a:r>
              <a:rPr lang="en-ID" sz="4000" b="1" dirty="0" err="1">
                <a:solidFill>
                  <a:schemeClr val="bg1"/>
                </a:solidFill>
                <a:effectLst/>
                <a:latin typeface="Avenir Next" panose="020B0503020202020204"/>
                <a:ea typeface="Calibri" panose="020F0502020204030204" pitchFamily="34" charset="0"/>
                <a:cs typeface="Adobe Devanagari" panose="02040503050201020203" pitchFamily="18" charset="0"/>
              </a:rPr>
              <a:t>Dengan</a:t>
            </a:r>
            <a:r>
              <a:rPr lang="en-ID" sz="4000" b="1" dirty="0">
                <a:solidFill>
                  <a:schemeClr val="bg1"/>
                </a:solidFill>
                <a:effectLst/>
                <a:latin typeface="Avenir Next" panose="020B0503020202020204"/>
                <a:ea typeface="Calibri" panose="020F0502020204030204" pitchFamily="34" charset="0"/>
                <a:cs typeface="Adobe Devanagari" panose="02040503050201020203" pitchFamily="18" charset="0"/>
              </a:rPr>
              <a:t> </a:t>
            </a:r>
            <a:r>
              <a:rPr lang="en-ID" sz="4000" b="1" dirty="0" err="1">
                <a:solidFill>
                  <a:schemeClr val="bg1"/>
                </a:solidFill>
                <a:effectLst/>
                <a:latin typeface="Avenir Next" panose="020B0503020202020204"/>
                <a:ea typeface="Calibri" panose="020F0502020204030204" pitchFamily="34" charset="0"/>
                <a:cs typeface="Adobe Devanagari" panose="02040503050201020203" pitchFamily="18" charset="0"/>
              </a:rPr>
              <a:t>Konsep</a:t>
            </a:r>
            <a:r>
              <a:rPr lang="en-ID" sz="4000" b="1" dirty="0">
                <a:solidFill>
                  <a:schemeClr val="bg1"/>
                </a:solidFill>
                <a:effectLst/>
                <a:latin typeface="Avenir Next" panose="020B0503020202020204"/>
                <a:ea typeface="Calibri" panose="020F0502020204030204" pitchFamily="34" charset="0"/>
                <a:cs typeface="Adobe Devanagari" panose="02040503050201020203" pitchFamily="18" charset="0"/>
              </a:rPr>
              <a:t> </a:t>
            </a:r>
            <a:r>
              <a:rPr lang="en-ID" sz="4000" b="1" dirty="0" err="1">
                <a:solidFill>
                  <a:schemeClr val="bg1"/>
                </a:solidFill>
                <a:effectLst/>
                <a:latin typeface="Avenir Next" panose="020B0503020202020204"/>
                <a:ea typeface="Calibri" panose="020F0502020204030204" pitchFamily="34" charset="0"/>
                <a:cs typeface="Adobe Devanagari" panose="02040503050201020203" pitchFamily="18" charset="0"/>
              </a:rPr>
              <a:t>Keuangan</a:t>
            </a:r>
            <a:r>
              <a:rPr lang="en-ID" sz="4000" b="1" dirty="0">
                <a:solidFill>
                  <a:schemeClr val="bg1"/>
                </a:solidFill>
                <a:effectLst/>
                <a:latin typeface="Avenir Next" panose="020B0503020202020204"/>
                <a:ea typeface="Calibri" panose="020F0502020204030204" pitchFamily="34" charset="0"/>
                <a:cs typeface="Adobe Devanagari" panose="02040503050201020203" pitchFamily="18" charset="0"/>
              </a:rPr>
              <a:t> Negara</a:t>
            </a:r>
            <a:endParaRPr lang="en-ID" sz="7200" b="1" dirty="0">
              <a:solidFill>
                <a:schemeClr val="bg1"/>
              </a:solidFill>
              <a:latin typeface="Avenir Next" panose="020B0503020202020204"/>
              <a:cs typeface="Adobe Devanagari" panose="02040503050201020203" pitchFamily="18" charset="0"/>
            </a:endParaRPr>
          </a:p>
        </p:txBody>
      </p:sp>
      <p:sp>
        <p:nvSpPr>
          <p:cNvPr id="7" name="TextBox 6">
            <a:extLst>
              <a:ext uri="{FF2B5EF4-FFF2-40B4-BE49-F238E27FC236}">
                <a16:creationId xmlns:a16="http://schemas.microsoft.com/office/drawing/2014/main" id="{0EAEED44-4674-D8C3-6FB9-662E72FE3B6F}"/>
              </a:ext>
            </a:extLst>
          </p:cNvPr>
          <p:cNvSpPr txBox="1"/>
          <p:nvPr/>
        </p:nvSpPr>
        <p:spPr>
          <a:xfrm>
            <a:off x="346017" y="1692083"/>
            <a:ext cx="9866510" cy="7772321"/>
          </a:xfrm>
          <a:prstGeom prst="rect">
            <a:avLst/>
          </a:prstGeom>
          <a:noFill/>
        </p:spPr>
        <p:txBody>
          <a:bodyPr wrap="square" rtlCol="0">
            <a:spAutoFit/>
          </a:bodyPr>
          <a:lstStyle/>
          <a:p>
            <a:pPr marL="270510" algn="just">
              <a:lnSpc>
                <a:spcPct val="107000"/>
              </a:lnSpc>
              <a:spcAft>
                <a:spcPts val="800"/>
              </a:spcAft>
            </a:pPr>
            <a:r>
              <a:rPr lang="en-ID" sz="3600" dirty="0">
                <a:effectLst/>
                <a:latin typeface="Avenir Next" panose="020B0503020202020204"/>
                <a:ea typeface="Calibri" panose="020F0502020204030204" pitchFamily="34" charset="0"/>
                <a:cs typeface="Adobe Devanagari" panose="02040503050201020203" pitchFamily="18" charset="0"/>
              </a:rPr>
              <a:t>Jika </a:t>
            </a:r>
            <a:r>
              <a:rPr lang="en-ID" sz="3600" dirty="0" err="1">
                <a:effectLst/>
                <a:latin typeface="Avenir Next" panose="020B0503020202020204"/>
                <a:ea typeface="Calibri" panose="020F0502020204030204" pitchFamily="34" charset="0"/>
                <a:cs typeface="Adobe Devanagari" panose="02040503050201020203" pitchFamily="18" charset="0"/>
              </a:rPr>
              <a:t>melihat</a:t>
            </a:r>
            <a:r>
              <a:rPr lang="en-ID" sz="3600" dirty="0">
                <a:effectLst/>
                <a:latin typeface="Avenir Next" panose="020B0503020202020204"/>
                <a:ea typeface="Calibri" panose="020F0502020204030204" pitchFamily="34" charset="0"/>
                <a:cs typeface="Adobe Devanagari" panose="02040503050201020203" pitchFamily="18" charset="0"/>
              </a:rPr>
              <a:t> </a:t>
            </a:r>
            <a:r>
              <a:rPr lang="en-ID" sz="3600" dirty="0" err="1">
                <a:effectLst/>
                <a:latin typeface="Avenir Next" panose="020B0503020202020204"/>
                <a:ea typeface="Calibri" panose="020F0502020204030204" pitchFamily="34" charset="0"/>
                <a:cs typeface="Adobe Devanagari" panose="02040503050201020203" pitchFamily="18" charset="0"/>
              </a:rPr>
              <a:t>dari</a:t>
            </a:r>
            <a:r>
              <a:rPr lang="en-ID" sz="3600" dirty="0">
                <a:effectLst/>
                <a:latin typeface="Avenir Next" panose="020B0503020202020204"/>
                <a:ea typeface="Calibri" panose="020F0502020204030204" pitchFamily="34" charset="0"/>
                <a:cs typeface="Adobe Devanagari" panose="02040503050201020203" pitchFamily="18" charset="0"/>
              </a:rPr>
              <a:t> </a:t>
            </a:r>
            <a:r>
              <a:rPr lang="en-ID" sz="3600" dirty="0" err="1">
                <a:effectLst/>
                <a:latin typeface="Avenir Next" panose="020B0503020202020204"/>
                <a:ea typeface="Calibri" panose="020F0502020204030204" pitchFamily="34" charset="0"/>
                <a:cs typeface="Adobe Devanagari" panose="02040503050201020203" pitchFamily="18" charset="0"/>
              </a:rPr>
              <a:t>sisi</a:t>
            </a:r>
            <a:r>
              <a:rPr lang="en-ID" sz="3600" dirty="0">
                <a:effectLst/>
                <a:latin typeface="Avenir Next" panose="020B0503020202020204"/>
                <a:ea typeface="Calibri" panose="020F0502020204030204" pitchFamily="34" charset="0"/>
                <a:cs typeface="Adobe Devanagari" panose="02040503050201020203" pitchFamily="18" charset="0"/>
              </a:rPr>
              <a:t> </a:t>
            </a:r>
            <a:r>
              <a:rPr lang="en-ID" sz="3600" dirty="0" err="1">
                <a:effectLst/>
                <a:latin typeface="Avenir Next" panose="020B0503020202020204"/>
                <a:ea typeface="Calibri" panose="020F0502020204030204" pitchFamily="34" charset="0"/>
                <a:cs typeface="Adobe Devanagari" panose="02040503050201020203" pitchFamily="18" charset="0"/>
              </a:rPr>
              <a:t>pendanaan</a:t>
            </a:r>
            <a:r>
              <a:rPr lang="en-ID" sz="3600" dirty="0">
                <a:effectLst/>
                <a:latin typeface="Avenir Next" panose="020B0503020202020204"/>
                <a:ea typeface="Calibri" panose="020F0502020204030204" pitchFamily="34" charset="0"/>
                <a:cs typeface="Adobe Devanagari" panose="02040503050201020203" pitchFamily="18" charset="0"/>
              </a:rPr>
              <a:t> PBJ </a:t>
            </a:r>
            <a:r>
              <a:rPr lang="en-ID" sz="3600" dirty="0" err="1">
                <a:effectLst/>
                <a:latin typeface="Avenir Next" panose="020B0503020202020204"/>
                <a:ea typeface="Calibri" panose="020F0502020204030204" pitchFamily="34" charset="0"/>
                <a:cs typeface="Adobe Devanagari" panose="02040503050201020203" pitchFamily="18" charset="0"/>
              </a:rPr>
              <a:t>sebagaimana</a:t>
            </a:r>
            <a:r>
              <a:rPr lang="en-ID" sz="3600" dirty="0">
                <a:effectLst/>
                <a:latin typeface="Avenir Next" panose="020B0503020202020204"/>
                <a:ea typeface="Calibri" panose="020F0502020204030204" pitchFamily="34" charset="0"/>
                <a:cs typeface="Adobe Devanagari" panose="02040503050201020203" pitchFamily="18" charset="0"/>
              </a:rPr>
              <a:t> </a:t>
            </a:r>
            <a:r>
              <a:rPr lang="en-ID" sz="3600" dirty="0" err="1">
                <a:effectLst/>
                <a:latin typeface="Avenir Next" panose="020B0503020202020204"/>
                <a:ea typeface="Calibri" panose="020F0502020204030204" pitchFamily="34" charset="0"/>
                <a:cs typeface="Adobe Devanagari" panose="02040503050201020203" pitchFamily="18" charset="0"/>
              </a:rPr>
              <a:t>tertuang</a:t>
            </a:r>
            <a:r>
              <a:rPr lang="en-ID" sz="3600" dirty="0">
                <a:effectLst/>
                <a:latin typeface="Avenir Next" panose="020B0503020202020204"/>
                <a:ea typeface="Calibri" panose="020F0502020204030204" pitchFamily="34" charset="0"/>
                <a:cs typeface="Adobe Devanagari" panose="02040503050201020203" pitchFamily="18" charset="0"/>
              </a:rPr>
              <a:t> </a:t>
            </a:r>
            <a:r>
              <a:rPr lang="en-ID" sz="3600" dirty="0" err="1">
                <a:effectLst/>
                <a:latin typeface="Avenir Next" panose="020B0503020202020204"/>
                <a:ea typeface="Calibri" panose="020F0502020204030204" pitchFamily="34" charset="0"/>
                <a:cs typeface="Adobe Devanagari" panose="02040503050201020203" pitchFamily="18" charset="0"/>
              </a:rPr>
              <a:t>dalam</a:t>
            </a:r>
            <a:r>
              <a:rPr lang="en-ID" sz="3600" dirty="0">
                <a:effectLst/>
                <a:latin typeface="Avenir Next" panose="020B0503020202020204"/>
                <a:ea typeface="Calibri" panose="020F0502020204030204" pitchFamily="34" charset="0"/>
                <a:cs typeface="Adobe Devanagari" panose="02040503050201020203" pitchFamily="18" charset="0"/>
              </a:rPr>
              <a:t> </a:t>
            </a:r>
            <a:r>
              <a:rPr lang="en-ID" sz="3600" dirty="0" err="1">
                <a:effectLst/>
                <a:latin typeface="Avenir Next" panose="020B0503020202020204"/>
                <a:ea typeface="Calibri" panose="020F0502020204030204" pitchFamily="34" charset="0"/>
                <a:cs typeface="Adobe Devanagari" panose="02040503050201020203" pitchFamily="18" charset="0"/>
              </a:rPr>
              <a:t>Perpres</a:t>
            </a:r>
            <a:r>
              <a:rPr lang="en-ID" sz="3600" dirty="0">
                <a:effectLst/>
                <a:latin typeface="Avenir Next" panose="020B0503020202020204"/>
                <a:ea typeface="Calibri" panose="020F0502020204030204" pitchFamily="34" charset="0"/>
                <a:cs typeface="Adobe Devanagari" panose="02040503050201020203" pitchFamily="18" charset="0"/>
              </a:rPr>
              <a:t>, </a:t>
            </a:r>
            <a:r>
              <a:rPr lang="en-ID" sz="3600" dirty="0" err="1">
                <a:effectLst/>
                <a:highlight>
                  <a:srgbClr val="FF0000"/>
                </a:highlight>
                <a:latin typeface="Avenir Next" panose="020B0503020202020204"/>
                <a:ea typeface="Calibri" panose="020F0502020204030204" pitchFamily="34" charset="0"/>
                <a:cs typeface="Adobe Devanagari" panose="02040503050201020203" pitchFamily="18" charset="0"/>
              </a:rPr>
              <a:t>maka</a:t>
            </a:r>
            <a:r>
              <a:rPr lang="en-ID" sz="3600" dirty="0">
                <a:effectLst/>
                <a:highlight>
                  <a:srgbClr val="FF0000"/>
                </a:highlight>
                <a:latin typeface="Avenir Next" panose="020B0503020202020204"/>
                <a:ea typeface="Calibri" panose="020F0502020204030204" pitchFamily="34" charset="0"/>
                <a:cs typeface="Adobe Devanagari" panose="02040503050201020203" pitchFamily="18" charset="0"/>
              </a:rPr>
              <a:t> </a:t>
            </a:r>
            <a:r>
              <a:rPr lang="en-ID" sz="3600" dirty="0" err="1">
                <a:effectLst/>
                <a:highlight>
                  <a:srgbClr val="FF0000"/>
                </a:highlight>
                <a:latin typeface="Avenir Next" panose="020B0503020202020204"/>
                <a:ea typeface="Calibri" panose="020F0502020204030204" pitchFamily="34" charset="0"/>
                <a:cs typeface="Adobe Devanagari" panose="02040503050201020203" pitchFamily="18" charset="0"/>
              </a:rPr>
              <a:t>secara</a:t>
            </a:r>
            <a:r>
              <a:rPr lang="en-ID" sz="3600" dirty="0">
                <a:effectLst/>
                <a:highlight>
                  <a:srgbClr val="FF0000"/>
                </a:highlight>
                <a:latin typeface="Avenir Next" panose="020B0503020202020204"/>
                <a:ea typeface="Calibri" panose="020F0502020204030204" pitchFamily="34" charset="0"/>
                <a:cs typeface="Adobe Devanagari" panose="02040503050201020203" pitchFamily="18" charset="0"/>
              </a:rPr>
              <a:t> </a:t>
            </a:r>
            <a:r>
              <a:rPr lang="en-ID" sz="3600" dirty="0" err="1">
                <a:effectLst/>
                <a:highlight>
                  <a:srgbClr val="FF0000"/>
                </a:highlight>
                <a:latin typeface="Avenir Next" panose="020B0503020202020204"/>
                <a:ea typeface="Calibri" panose="020F0502020204030204" pitchFamily="34" charset="0"/>
                <a:cs typeface="Adobe Devanagari" panose="02040503050201020203" pitchFamily="18" charset="0"/>
              </a:rPr>
              <a:t>langsung</a:t>
            </a:r>
            <a:r>
              <a:rPr lang="en-ID" sz="3600" dirty="0">
                <a:effectLst/>
                <a:highlight>
                  <a:srgbClr val="FF0000"/>
                </a:highlight>
                <a:latin typeface="Avenir Next" panose="020B0503020202020204"/>
                <a:ea typeface="Calibri" panose="020F0502020204030204" pitchFamily="34" charset="0"/>
                <a:cs typeface="Adobe Devanagari" panose="02040503050201020203" pitchFamily="18" charset="0"/>
              </a:rPr>
              <a:t> </a:t>
            </a:r>
            <a:r>
              <a:rPr lang="en-ID" sz="3600" dirty="0" err="1">
                <a:effectLst/>
                <a:highlight>
                  <a:srgbClr val="FF0000"/>
                </a:highlight>
                <a:latin typeface="Avenir Next" panose="020B0503020202020204"/>
                <a:ea typeface="Calibri" panose="020F0502020204030204" pitchFamily="34" charset="0"/>
                <a:cs typeface="Adobe Devanagari" panose="02040503050201020203" pitchFamily="18" charset="0"/>
              </a:rPr>
              <a:t>biaya</a:t>
            </a:r>
            <a:r>
              <a:rPr lang="en-ID" sz="3600" dirty="0">
                <a:effectLst/>
                <a:highlight>
                  <a:srgbClr val="FF0000"/>
                </a:highlight>
                <a:latin typeface="Avenir Next" panose="020B0503020202020204"/>
                <a:ea typeface="Calibri" panose="020F0502020204030204" pitchFamily="34" charset="0"/>
                <a:cs typeface="Adobe Devanagari" panose="02040503050201020203" pitchFamily="18" charset="0"/>
              </a:rPr>
              <a:t> </a:t>
            </a:r>
            <a:r>
              <a:rPr lang="en-ID" sz="3600" dirty="0" err="1">
                <a:effectLst/>
                <a:highlight>
                  <a:srgbClr val="FF0000"/>
                </a:highlight>
                <a:latin typeface="Avenir Next" panose="020B0503020202020204"/>
                <a:ea typeface="Calibri" panose="020F0502020204030204" pitchFamily="34" charset="0"/>
                <a:cs typeface="Adobe Devanagari" panose="02040503050201020203" pitchFamily="18" charset="0"/>
              </a:rPr>
              <a:t>atau</a:t>
            </a:r>
            <a:r>
              <a:rPr lang="en-ID" sz="3600" dirty="0">
                <a:effectLst/>
                <a:highlight>
                  <a:srgbClr val="FF0000"/>
                </a:highlight>
                <a:latin typeface="Avenir Next" panose="020B0503020202020204"/>
                <a:ea typeface="Calibri" panose="020F0502020204030204" pitchFamily="34" charset="0"/>
                <a:cs typeface="Adobe Devanagari" panose="02040503050201020203" pitchFamily="18" charset="0"/>
              </a:rPr>
              <a:t> </a:t>
            </a:r>
            <a:r>
              <a:rPr lang="en-ID" sz="3600" dirty="0" err="1">
                <a:effectLst/>
                <a:highlight>
                  <a:srgbClr val="FF0000"/>
                </a:highlight>
                <a:latin typeface="Avenir Next" panose="020B0503020202020204"/>
                <a:ea typeface="Calibri" panose="020F0502020204030204" pitchFamily="34" charset="0"/>
                <a:cs typeface="Adobe Devanagari" panose="02040503050201020203" pitchFamily="18" charset="0"/>
              </a:rPr>
              <a:t>anggaran</a:t>
            </a:r>
            <a:r>
              <a:rPr lang="en-ID" sz="3600" dirty="0">
                <a:effectLst/>
                <a:highlight>
                  <a:srgbClr val="FF0000"/>
                </a:highlight>
                <a:latin typeface="Avenir Next" panose="020B0503020202020204"/>
                <a:ea typeface="Calibri" panose="020F0502020204030204" pitchFamily="34" charset="0"/>
                <a:cs typeface="Adobe Devanagari" panose="02040503050201020203" pitchFamily="18" charset="0"/>
              </a:rPr>
              <a:t> yang </a:t>
            </a:r>
            <a:r>
              <a:rPr lang="en-ID" sz="3600" dirty="0" err="1">
                <a:effectLst/>
                <a:highlight>
                  <a:srgbClr val="FF0000"/>
                </a:highlight>
                <a:latin typeface="Avenir Next" panose="020B0503020202020204"/>
                <a:ea typeface="Calibri" panose="020F0502020204030204" pitchFamily="34" charset="0"/>
                <a:cs typeface="Adobe Devanagari" panose="02040503050201020203" pitchFamily="18" charset="0"/>
              </a:rPr>
              <a:t>digunakan</a:t>
            </a:r>
            <a:r>
              <a:rPr lang="en-ID" sz="3600" dirty="0">
                <a:effectLst/>
                <a:highlight>
                  <a:srgbClr val="FF0000"/>
                </a:highlight>
                <a:latin typeface="Avenir Next" panose="020B0503020202020204"/>
                <a:ea typeface="Calibri" panose="020F0502020204030204" pitchFamily="34" charset="0"/>
                <a:cs typeface="Adobe Devanagari" panose="02040503050201020203" pitchFamily="18" charset="0"/>
              </a:rPr>
              <a:t> </a:t>
            </a:r>
            <a:r>
              <a:rPr lang="en-ID" sz="3600" dirty="0" err="1">
                <a:effectLst/>
                <a:highlight>
                  <a:srgbClr val="FF0000"/>
                </a:highlight>
                <a:latin typeface="Avenir Next" panose="020B0503020202020204"/>
                <a:ea typeface="Calibri" panose="020F0502020204030204" pitchFamily="34" charset="0"/>
                <a:cs typeface="Adobe Devanagari" panose="02040503050201020203" pitchFamily="18" charset="0"/>
              </a:rPr>
              <a:t>bersumber</a:t>
            </a:r>
            <a:r>
              <a:rPr lang="en-ID" sz="3600" dirty="0">
                <a:effectLst/>
                <a:highlight>
                  <a:srgbClr val="FF0000"/>
                </a:highlight>
                <a:latin typeface="Avenir Next" panose="020B0503020202020204"/>
                <a:ea typeface="Calibri" panose="020F0502020204030204" pitchFamily="34" charset="0"/>
                <a:cs typeface="Adobe Devanagari" panose="02040503050201020203" pitchFamily="18" charset="0"/>
              </a:rPr>
              <a:t> dan </a:t>
            </a:r>
            <a:r>
              <a:rPr lang="en-ID" sz="3600" dirty="0" err="1">
                <a:effectLst/>
                <a:highlight>
                  <a:srgbClr val="FF0000"/>
                </a:highlight>
                <a:latin typeface="Avenir Next" panose="020B0503020202020204"/>
                <a:ea typeface="Calibri" panose="020F0502020204030204" pitchFamily="34" charset="0"/>
                <a:cs typeface="Adobe Devanagari" panose="02040503050201020203" pitchFamily="18" charset="0"/>
              </a:rPr>
              <a:t>diperoleh</a:t>
            </a:r>
            <a:r>
              <a:rPr lang="en-ID" sz="3600" dirty="0">
                <a:effectLst/>
                <a:highlight>
                  <a:srgbClr val="FF0000"/>
                </a:highlight>
                <a:latin typeface="Avenir Next" panose="020B0503020202020204"/>
                <a:ea typeface="Calibri" panose="020F0502020204030204" pitchFamily="34" charset="0"/>
                <a:cs typeface="Adobe Devanagari" panose="02040503050201020203" pitchFamily="18" charset="0"/>
              </a:rPr>
              <a:t> </a:t>
            </a:r>
            <a:r>
              <a:rPr lang="en-ID" sz="3600" dirty="0" err="1">
                <a:effectLst/>
                <a:highlight>
                  <a:srgbClr val="FF0000"/>
                </a:highlight>
                <a:latin typeface="Avenir Next" panose="020B0503020202020204"/>
                <a:ea typeface="Calibri" panose="020F0502020204030204" pitchFamily="34" charset="0"/>
                <a:cs typeface="Adobe Devanagari" panose="02040503050201020203" pitchFamily="18" charset="0"/>
              </a:rPr>
              <a:t>dari</a:t>
            </a:r>
            <a:r>
              <a:rPr lang="en-ID" sz="3600" dirty="0">
                <a:effectLst/>
                <a:highlight>
                  <a:srgbClr val="FF0000"/>
                </a:highlight>
                <a:latin typeface="Avenir Next" panose="020B0503020202020204"/>
                <a:ea typeface="Calibri" panose="020F0502020204030204" pitchFamily="34" charset="0"/>
                <a:cs typeface="Adobe Devanagari" panose="02040503050201020203" pitchFamily="18" charset="0"/>
              </a:rPr>
              <a:t> APBN. </a:t>
            </a:r>
            <a:r>
              <a:rPr lang="en-ID" sz="3600" dirty="0">
                <a:effectLst/>
                <a:latin typeface="Avenir Next" panose="020B0503020202020204"/>
                <a:ea typeface="Calibri" panose="020F0502020204030204" pitchFamily="34" charset="0"/>
                <a:cs typeface="Adobe Devanagari" panose="02040503050201020203" pitchFamily="18" charset="0"/>
              </a:rPr>
              <a:t>Di mana, APBN </a:t>
            </a:r>
            <a:r>
              <a:rPr lang="en-ID" sz="3600" dirty="0" err="1">
                <a:effectLst/>
                <a:latin typeface="Avenir Next" panose="020B0503020202020204"/>
                <a:ea typeface="Calibri" panose="020F0502020204030204" pitchFamily="34" charset="0"/>
                <a:cs typeface="Adobe Devanagari" panose="02040503050201020203" pitchFamily="18" charset="0"/>
              </a:rPr>
              <a:t>sendiri</a:t>
            </a:r>
            <a:r>
              <a:rPr lang="en-ID" sz="3600" dirty="0">
                <a:effectLst/>
                <a:latin typeface="Avenir Next" panose="020B0503020202020204"/>
                <a:ea typeface="Calibri" panose="020F0502020204030204" pitchFamily="34" charset="0"/>
                <a:cs typeface="Adobe Devanagari" panose="02040503050201020203" pitchFamily="18" charset="0"/>
              </a:rPr>
              <a:t> </a:t>
            </a:r>
            <a:r>
              <a:rPr lang="en-ID" sz="3600" dirty="0" err="1">
                <a:effectLst/>
                <a:latin typeface="Avenir Next" panose="020B0503020202020204"/>
                <a:ea typeface="Calibri" panose="020F0502020204030204" pitchFamily="34" charset="0"/>
                <a:cs typeface="Adobe Devanagari" panose="02040503050201020203" pitchFamily="18" charset="0"/>
              </a:rPr>
              <a:t>merupakan</a:t>
            </a:r>
            <a:r>
              <a:rPr lang="en-ID" sz="3600" dirty="0">
                <a:effectLst/>
                <a:latin typeface="Avenir Next" panose="020B0503020202020204"/>
                <a:ea typeface="Calibri" panose="020F0502020204030204" pitchFamily="34" charset="0"/>
                <a:cs typeface="Adobe Devanagari" panose="02040503050201020203" pitchFamily="18" charset="0"/>
              </a:rPr>
              <a:t> </a:t>
            </a:r>
            <a:r>
              <a:rPr lang="en-ID" sz="3600" dirty="0" err="1">
                <a:effectLst/>
                <a:latin typeface="Avenir Next" panose="020B0503020202020204"/>
                <a:ea typeface="Calibri" panose="020F0502020204030204" pitchFamily="34" charset="0"/>
                <a:cs typeface="Adobe Devanagari" panose="02040503050201020203" pitchFamily="18" charset="0"/>
              </a:rPr>
              <a:t>lingkup</a:t>
            </a:r>
            <a:r>
              <a:rPr lang="en-ID" sz="3600" dirty="0">
                <a:effectLst/>
                <a:latin typeface="Avenir Next" panose="020B0503020202020204"/>
                <a:ea typeface="Calibri" panose="020F0502020204030204" pitchFamily="34" charset="0"/>
                <a:cs typeface="Adobe Devanagari" panose="02040503050201020203" pitchFamily="18" charset="0"/>
              </a:rPr>
              <a:t> </a:t>
            </a:r>
            <a:r>
              <a:rPr lang="en-ID" sz="3600" dirty="0" err="1">
                <a:effectLst/>
                <a:latin typeface="Avenir Next" panose="020B0503020202020204"/>
                <a:ea typeface="Calibri" panose="020F0502020204030204" pitchFamily="34" charset="0"/>
                <a:cs typeface="Adobe Devanagari" panose="02040503050201020203" pitchFamily="18" charset="0"/>
              </a:rPr>
              <a:t>atau</a:t>
            </a:r>
            <a:r>
              <a:rPr lang="en-ID" sz="3600" dirty="0">
                <a:effectLst/>
                <a:latin typeface="Avenir Next" panose="020B0503020202020204"/>
                <a:ea typeface="Calibri" panose="020F0502020204030204" pitchFamily="34" charset="0"/>
                <a:cs typeface="Adobe Devanagari" panose="02040503050201020203" pitchFamily="18" charset="0"/>
              </a:rPr>
              <a:t> </a:t>
            </a:r>
            <a:r>
              <a:rPr lang="en-ID" sz="3600" dirty="0" err="1">
                <a:effectLst/>
                <a:latin typeface="Avenir Next" panose="020B0503020202020204"/>
                <a:ea typeface="Calibri" panose="020F0502020204030204" pitchFamily="34" charset="0"/>
                <a:cs typeface="Adobe Devanagari" panose="02040503050201020203" pitchFamily="18" charset="0"/>
              </a:rPr>
              <a:t>penjelmaan</a:t>
            </a:r>
            <a:r>
              <a:rPr lang="en-ID" sz="3600" dirty="0">
                <a:effectLst/>
                <a:latin typeface="Avenir Next" panose="020B0503020202020204"/>
                <a:ea typeface="Calibri" panose="020F0502020204030204" pitchFamily="34" charset="0"/>
                <a:cs typeface="Adobe Devanagari" panose="02040503050201020203" pitchFamily="18" charset="0"/>
              </a:rPr>
              <a:t> </a:t>
            </a:r>
            <a:r>
              <a:rPr lang="en-ID" sz="3600" dirty="0" err="1">
                <a:effectLst/>
                <a:latin typeface="Avenir Next" panose="020B0503020202020204"/>
                <a:ea typeface="Calibri" panose="020F0502020204030204" pitchFamily="34" charset="0"/>
                <a:cs typeface="Adobe Devanagari" panose="02040503050201020203" pitchFamily="18" charset="0"/>
              </a:rPr>
              <a:t>dari</a:t>
            </a:r>
            <a:r>
              <a:rPr lang="en-ID" sz="3600" dirty="0">
                <a:effectLst/>
                <a:latin typeface="Avenir Next" panose="020B0503020202020204"/>
                <a:ea typeface="Calibri" panose="020F0502020204030204" pitchFamily="34" charset="0"/>
                <a:cs typeface="Adobe Devanagari" panose="02040503050201020203" pitchFamily="18" charset="0"/>
              </a:rPr>
              <a:t> </a:t>
            </a:r>
            <a:r>
              <a:rPr lang="en-ID" sz="3600" dirty="0" err="1">
                <a:effectLst/>
                <a:latin typeface="Avenir Next" panose="020B0503020202020204"/>
                <a:ea typeface="Calibri" panose="020F0502020204030204" pitchFamily="34" charset="0"/>
                <a:cs typeface="Adobe Devanagari" panose="02040503050201020203" pitchFamily="18" charset="0"/>
              </a:rPr>
              <a:t>keuangan</a:t>
            </a:r>
            <a:r>
              <a:rPr lang="en-ID" sz="3600" dirty="0">
                <a:effectLst/>
                <a:latin typeface="Avenir Next" panose="020B0503020202020204"/>
                <a:ea typeface="Calibri" panose="020F0502020204030204" pitchFamily="34" charset="0"/>
                <a:cs typeface="Adobe Devanagari" panose="02040503050201020203" pitchFamily="18" charset="0"/>
              </a:rPr>
              <a:t> negara. </a:t>
            </a:r>
            <a:r>
              <a:rPr lang="en-ID" sz="3600" dirty="0" err="1">
                <a:effectLst/>
                <a:highlight>
                  <a:srgbClr val="FF0000"/>
                </a:highlight>
                <a:latin typeface="Avenir Next" panose="020B0503020202020204"/>
                <a:ea typeface="Calibri" panose="020F0502020204030204" pitchFamily="34" charset="0"/>
                <a:cs typeface="Adobe Devanagari" panose="02040503050201020203" pitchFamily="18" charset="0"/>
              </a:rPr>
              <a:t>Dengan</a:t>
            </a:r>
            <a:r>
              <a:rPr lang="en-ID" sz="3600" dirty="0">
                <a:effectLst/>
                <a:highlight>
                  <a:srgbClr val="FF0000"/>
                </a:highlight>
                <a:latin typeface="Avenir Next" panose="020B0503020202020204"/>
                <a:ea typeface="Calibri" panose="020F0502020204030204" pitchFamily="34" charset="0"/>
                <a:cs typeface="Adobe Devanagari" panose="02040503050201020203" pitchFamily="18" charset="0"/>
              </a:rPr>
              <a:t> </a:t>
            </a:r>
            <a:r>
              <a:rPr lang="en-ID" sz="3600" dirty="0" err="1">
                <a:effectLst/>
                <a:highlight>
                  <a:srgbClr val="FF0000"/>
                </a:highlight>
                <a:latin typeface="Avenir Next" panose="020B0503020202020204"/>
                <a:ea typeface="Calibri" panose="020F0502020204030204" pitchFamily="34" charset="0"/>
                <a:cs typeface="Adobe Devanagari" panose="02040503050201020203" pitchFamily="18" charset="0"/>
              </a:rPr>
              <a:t>demikian</a:t>
            </a:r>
            <a:r>
              <a:rPr lang="en-ID" sz="3600" dirty="0">
                <a:effectLst/>
                <a:highlight>
                  <a:srgbClr val="FF0000"/>
                </a:highlight>
                <a:latin typeface="Avenir Next" panose="020B0503020202020204"/>
                <a:ea typeface="Calibri" panose="020F0502020204030204" pitchFamily="34" charset="0"/>
                <a:cs typeface="Adobe Devanagari" panose="02040503050201020203" pitchFamily="18" charset="0"/>
              </a:rPr>
              <a:t>, </a:t>
            </a:r>
            <a:r>
              <a:rPr lang="en-ID" sz="3600" dirty="0" err="1">
                <a:effectLst/>
                <a:highlight>
                  <a:srgbClr val="FF0000"/>
                </a:highlight>
                <a:latin typeface="Avenir Next" panose="020B0503020202020204"/>
                <a:ea typeface="Calibri" panose="020F0502020204030204" pitchFamily="34" charset="0"/>
                <a:cs typeface="Adobe Devanagari" panose="02040503050201020203" pitchFamily="18" charset="0"/>
              </a:rPr>
              <a:t>seharusnya</a:t>
            </a:r>
            <a:r>
              <a:rPr lang="en-ID" sz="3600" dirty="0">
                <a:effectLst/>
                <a:highlight>
                  <a:srgbClr val="FF0000"/>
                </a:highlight>
                <a:latin typeface="Avenir Next" panose="020B0503020202020204"/>
                <a:ea typeface="Calibri" panose="020F0502020204030204" pitchFamily="34" charset="0"/>
                <a:cs typeface="Adobe Devanagari" panose="02040503050201020203" pitchFamily="18" charset="0"/>
              </a:rPr>
              <a:t> </a:t>
            </a:r>
            <a:r>
              <a:rPr lang="en-ID" sz="3600" dirty="0" err="1">
                <a:effectLst/>
                <a:highlight>
                  <a:srgbClr val="FF0000"/>
                </a:highlight>
                <a:latin typeface="Avenir Next" panose="020B0503020202020204"/>
                <a:ea typeface="Calibri" panose="020F0502020204030204" pitchFamily="34" charset="0"/>
                <a:cs typeface="Adobe Devanagari" panose="02040503050201020203" pitchFamily="18" charset="0"/>
              </a:rPr>
              <a:t>pengaturan</a:t>
            </a:r>
            <a:r>
              <a:rPr lang="en-ID" sz="3600" dirty="0">
                <a:effectLst/>
                <a:highlight>
                  <a:srgbClr val="FF0000"/>
                </a:highlight>
                <a:latin typeface="Avenir Next" panose="020B0503020202020204"/>
                <a:ea typeface="Calibri" panose="020F0502020204030204" pitchFamily="34" charset="0"/>
                <a:cs typeface="Adobe Devanagari" panose="02040503050201020203" pitchFamily="18" charset="0"/>
              </a:rPr>
              <a:t> </a:t>
            </a:r>
            <a:r>
              <a:rPr lang="en-ID" sz="3600" dirty="0" err="1">
                <a:effectLst/>
                <a:highlight>
                  <a:srgbClr val="FF0000"/>
                </a:highlight>
                <a:latin typeface="Avenir Next" panose="020B0503020202020204"/>
                <a:ea typeface="Calibri" panose="020F0502020204030204" pitchFamily="34" charset="0"/>
                <a:cs typeface="Adobe Devanagari" panose="02040503050201020203" pitchFamily="18" charset="0"/>
              </a:rPr>
              <a:t>mengenai</a:t>
            </a:r>
            <a:r>
              <a:rPr lang="en-ID" sz="3600" dirty="0">
                <a:effectLst/>
                <a:highlight>
                  <a:srgbClr val="FF0000"/>
                </a:highlight>
                <a:latin typeface="Avenir Next" panose="020B0503020202020204"/>
                <a:ea typeface="Calibri" panose="020F0502020204030204" pitchFamily="34" charset="0"/>
                <a:cs typeface="Adobe Devanagari" panose="02040503050201020203" pitchFamily="18" charset="0"/>
              </a:rPr>
              <a:t> PBJ </a:t>
            </a:r>
            <a:r>
              <a:rPr lang="en-ID" sz="3600" dirty="0" err="1">
                <a:effectLst/>
                <a:highlight>
                  <a:srgbClr val="FF0000"/>
                </a:highlight>
                <a:latin typeface="Avenir Next" panose="020B0503020202020204"/>
                <a:ea typeface="Calibri" panose="020F0502020204030204" pitchFamily="34" charset="0"/>
                <a:cs typeface="Adobe Devanagari" panose="02040503050201020203" pitchFamily="18" charset="0"/>
              </a:rPr>
              <a:t>tidak</a:t>
            </a:r>
            <a:r>
              <a:rPr lang="en-ID" sz="3600" dirty="0">
                <a:effectLst/>
                <a:highlight>
                  <a:srgbClr val="FF0000"/>
                </a:highlight>
                <a:latin typeface="Avenir Next" panose="020B0503020202020204"/>
                <a:ea typeface="Calibri" panose="020F0502020204030204" pitchFamily="34" charset="0"/>
                <a:cs typeface="Adobe Devanagari" panose="02040503050201020203" pitchFamily="18" charset="0"/>
              </a:rPr>
              <a:t> </a:t>
            </a:r>
            <a:r>
              <a:rPr lang="en-ID" sz="3600" dirty="0" err="1">
                <a:effectLst/>
                <a:highlight>
                  <a:srgbClr val="FF0000"/>
                </a:highlight>
                <a:latin typeface="Avenir Next" panose="020B0503020202020204"/>
                <a:ea typeface="Calibri" panose="020F0502020204030204" pitchFamily="34" charset="0"/>
                <a:cs typeface="Adobe Devanagari" panose="02040503050201020203" pitchFamily="18" charset="0"/>
              </a:rPr>
              <a:t>hanya</a:t>
            </a:r>
            <a:r>
              <a:rPr lang="en-ID" sz="3600" dirty="0">
                <a:effectLst/>
                <a:highlight>
                  <a:srgbClr val="FF0000"/>
                </a:highlight>
                <a:latin typeface="Avenir Next" panose="020B0503020202020204"/>
                <a:ea typeface="Calibri" panose="020F0502020204030204" pitchFamily="34" charset="0"/>
                <a:cs typeface="Adobe Devanagari" panose="02040503050201020203" pitchFamily="18" charset="0"/>
              </a:rPr>
              <a:t> </a:t>
            </a:r>
            <a:r>
              <a:rPr lang="en-ID" sz="3600" i="1" dirty="0">
                <a:effectLst/>
                <a:highlight>
                  <a:srgbClr val="FF0000"/>
                </a:highlight>
                <a:latin typeface="Avenir Next" panose="020B0503020202020204"/>
                <a:ea typeface="Calibri" panose="020F0502020204030204" pitchFamily="34" charset="0"/>
                <a:cs typeface="Adobe Devanagari" panose="02040503050201020203" pitchFamily="18" charset="0"/>
              </a:rPr>
              <a:t>(an </a:t>
            </a:r>
            <a:r>
              <a:rPr lang="en-ID" sz="3600" i="1" dirty="0" err="1">
                <a:effectLst/>
                <a:highlight>
                  <a:srgbClr val="FF0000"/>
                </a:highlight>
                <a:latin typeface="Avenir Next" panose="020B0503020202020204"/>
                <a:ea typeface="Calibri" panose="020F0502020204030204" pitchFamily="34" charset="0"/>
                <a:cs typeface="Adobe Devanagari" panose="02040503050201020203" pitchFamily="18" charset="0"/>
              </a:rPr>
              <a:t>sich</a:t>
            </a:r>
            <a:r>
              <a:rPr lang="en-ID" sz="3600" i="1" dirty="0">
                <a:effectLst/>
                <a:highlight>
                  <a:srgbClr val="FF0000"/>
                </a:highlight>
                <a:latin typeface="Avenir Next" panose="020B0503020202020204"/>
                <a:ea typeface="Calibri" panose="020F0502020204030204" pitchFamily="34" charset="0"/>
                <a:cs typeface="Adobe Devanagari" panose="02040503050201020203" pitchFamily="18" charset="0"/>
              </a:rPr>
              <a:t>)</a:t>
            </a:r>
            <a:r>
              <a:rPr lang="en-ID" sz="3600" dirty="0">
                <a:effectLst/>
                <a:highlight>
                  <a:srgbClr val="FF0000"/>
                </a:highlight>
                <a:latin typeface="Avenir Next" panose="020B0503020202020204"/>
                <a:ea typeface="Calibri" panose="020F0502020204030204" pitchFamily="34" charset="0"/>
                <a:cs typeface="Adobe Devanagari" panose="02040503050201020203" pitchFamily="18" charset="0"/>
              </a:rPr>
              <a:t> </a:t>
            </a:r>
            <a:r>
              <a:rPr lang="en-ID" sz="3600" dirty="0" err="1">
                <a:effectLst/>
                <a:highlight>
                  <a:srgbClr val="FF0000"/>
                </a:highlight>
                <a:latin typeface="Avenir Next" panose="020B0503020202020204"/>
                <a:ea typeface="Calibri" panose="020F0502020204030204" pitchFamily="34" charset="0"/>
                <a:cs typeface="Adobe Devanagari" panose="02040503050201020203" pitchFamily="18" charset="0"/>
              </a:rPr>
              <a:t>untuk</a:t>
            </a:r>
            <a:r>
              <a:rPr lang="en-ID" sz="3600" dirty="0">
                <a:effectLst/>
                <a:highlight>
                  <a:srgbClr val="FF0000"/>
                </a:highlight>
                <a:latin typeface="Avenir Next" panose="020B0503020202020204"/>
                <a:ea typeface="Calibri" panose="020F0502020204030204" pitchFamily="34" charset="0"/>
                <a:cs typeface="Adobe Devanagari" panose="02040503050201020203" pitchFamily="18" charset="0"/>
              </a:rPr>
              <a:t> </a:t>
            </a:r>
            <a:r>
              <a:rPr lang="en-ID" sz="3600" dirty="0" err="1">
                <a:effectLst/>
                <a:highlight>
                  <a:srgbClr val="FF0000"/>
                </a:highlight>
                <a:latin typeface="Avenir Next" panose="020B0503020202020204"/>
                <a:ea typeface="Calibri" panose="020F0502020204030204" pitchFamily="34" charset="0"/>
                <a:cs typeface="Adobe Devanagari" panose="02040503050201020203" pitchFamily="18" charset="0"/>
              </a:rPr>
              <a:t>kepentingan</a:t>
            </a:r>
            <a:r>
              <a:rPr lang="en-ID" sz="3600" dirty="0">
                <a:effectLst/>
                <a:highlight>
                  <a:srgbClr val="FF0000"/>
                </a:highlight>
                <a:latin typeface="Avenir Next" panose="020B0503020202020204"/>
                <a:ea typeface="Calibri" panose="020F0502020204030204" pitchFamily="34" charset="0"/>
                <a:cs typeface="Adobe Devanagari" panose="02040503050201020203" pitchFamily="18" charset="0"/>
              </a:rPr>
              <a:t> </a:t>
            </a:r>
            <a:r>
              <a:rPr lang="en-ID" sz="3600" dirty="0" err="1">
                <a:highlight>
                  <a:srgbClr val="FF0000"/>
                </a:highlight>
                <a:latin typeface="Avenir Next" panose="020B0503020202020204"/>
                <a:ea typeface="Calibri" panose="020F0502020204030204" pitchFamily="34" charset="0"/>
                <a:cs typeface="Adobe Devanagari" panose="02040503050201020203" pitchFamily="18" charset="0"/>
              </a:rPr>
              <a:t>P</a:t>
            </a:r>
            <a:r>
              <a:rPr lang="en-ID" sz="3600" dirty="0" err="1">
                <a:effectLst/>
                <a:highlight>
                  <a:srgbClr val="FF0000"/>
                </a:highlight>
                <a:latin typeface="Avenir Next" panose="020B0503020202020204"/>
                <a:ea typeface="Calibri" panose="020F0502020204030204" pitchFamily="34" charset="0"/>
                <a:cs typeface="Adobe Devanagari" panose="02040503050201020203" pitchFamily="18" charset="0"/>
              </a:rPr>
              <a:t>emerintah</a:t>
            </a:r>
            <a:r>
              <a:rPr lang="en-ID" sz="3600" dirty="0">
                <a:effectLst/>
                <a:highlight>
                  <a:srgbClr val="FF0000"/>
                </a:highlight>
                <a:latin typeface="Avenir Next" panose="020B0503020202020204"/>
                <a:ea typeface="Calibri" panose="020F0502020204030204" pitchFamily="34" charset="0"/>
                <a:cs typeface="Adobe Devanagari" panose="02040503050201020203" pitchFamily="18" charset="0"/>
              </a:rPr>
              <a:t> </a:t>
            </a:r>
            <a:r>
              <a:rPr lang="en-ID" sz="3600" dirty="0" err="1">
                <a:effectLst/>
                <a:highlight>
                  <a:srgbClr val="FF0000"/>
                </a:highlight>
                <a:latin typeface="Avenir Next" panose="020B0503020202020204"/>
                <a:ea typeface="Calibri" panose="020F0502020204030204" pitchFamily="34" charset="0"/>
                <a:cs typeface="Adobe Devanagari" panose="02040503050201020203" pitchFamily="18" charset="0"/>
              </a:rPr>
              <a:t>semata</a:t>
            </a:r>
            <a:r>
              <a:rPr lang="en-ID" sz="3600" dirty="0">
                <a:effectLst/>
                <a:highlight>
                  <a:srgbClr val="FF0000"/>
                </a:highlight>
                <a:latin typeface="Avenir Next" panose="020B0503020202020204"/>
                <a:ea typeface="Calibri" panose="020F0502020204030204" pitchFamily="34" charset="0"/>
                <a:cs typeface="Adobe Devanagari" panose="02040503050201020203" pitchFamily="18" charset="0"/>
              </a:rPr>
              <a:t>, </a:t>
            </a:r>
            <a:r>
              <a:rPr lang="en-ID" sz="3600" dirty="0" err="1">
                <a:effectLst/>
                <a:highlight>
                  <a:srgbClr val="FF0000"/>
                </a:highlight>
                <a:latin typeface="Avenir Next" panose="020B0503020202020204"/>
                <a:ea typeface="Calibri" panose="020F0502020204030204" pitchFamily="34" charset="0"/>
                <a:cs typeface="Adobe Devanagari" panose="02040503050201020203" pitchFamily="18" charset="0"/>
              </a:rPr>
              <a:t>melainkan</a:t>
            </a:r>
            <a:r>
              <a:rPr lang="en-ID" sz="3600" dirty="0">
                <a:effectLst/>
                <a:highlight>
                  <a:srgbClr val="FF0000"/>
                </a:highlight>
                <a:latin typeface="Avenir Next" panose="020B0503020202020204"/>
                <a:ea typeface="Calibri" panose="020F0502020204030204" pitchFamily="34" charset="0"/>
                <a:cs typeface="Adobe Devanagari" panose="02040503050201020203" pitchFamily="18" charset="0"/>
              </a:rPr>
              <a:t> juga </a:t>
            </a:r>
            <a:r>
              <a:rPr lang="en-ID" sz="3600" dirty="0" err="1">
                <a:effectLst/>
                <a:highlight>
                  <a:srgbClr val="FF0000"/>
                </a:highlight>
                <a:latin typeface="Avenir Next" panose="020B0503020202020204"/>
                <a:ea typeface="Calibri" panose="020F0502020204030204" pitchFamily="34" charset="0"/>
                <a:cs typeface="Adobe Devanagari" panose="02040503050201020203" pitchFamily="18" charset="0"/>
              </a:rPr>
              <a:t>untuk</a:t>
            </a:r>
            <a:r>
              <a:rPr lang="en-ID" sz="3600" dirty="0">
                <a:effectLst/>
                <a:highlight>
                  <a:srgbClr val="FF0000"/>
                </a:highlight>
                <a:latin typeface="Avenir Next" panose="020B0503020202020204"/>
                <a:ea typeface="Calibri" panose="020F0502020204030204" pitchFamily="34" charset="0"/>
                <a:cs typeface="Adobe Devanagari" panose="02040503050201020203" pitchFamily="18" charset="0"/>
              </a:rPr>
              <a:t> </a:t>
            </a:r>
            <a:r>
              <a:rPr lang="en-ID" sz="3600" dirty="0" err="1">
                <a:effectLst/>
                <a:highlight>
                  <a:srgbClr val="FF0000"/>
                </a:highlight>
                <a:latin typeface="Avenir Next" panose="020B0503020202020204"/>
                <a:ea typeface="Calibri" panose="020F0502020204030204" pitchFamily="34" charset="0"/>
                <a:cs typeface="Adobe Devanagari" panose="02040503050201020203" pitchFamily="18" charset="0"/>
              </a:rPr>
              <a:t>kepentingan</a:t>
            </a:r>
            <a:r>
              <a:rPr lang="en-ID" sz="3600" dirty="0">
                <a:effectLst/>
                <a:highlight>
                  <a:srgbClr val="FF0000"/>
                </a:highlight>
                <a:latin typeface="Avenir Next" panose="020B0503020202020204"/>
                <a:ea typeface="Calibri" panose="020F0502020204030204" pitchFamily="34" charset="0"/>
                <a:cs typeface="Adobe Devanagari" panose="02040503050201020203" pitchFamily="18" charset="0"/>
              </a:rPr>
              <a:t> Badan Usaha </a:t>
            </a:r>
            <a:r>
              <a:rPr lang="en-ID" sz="3600" dirty="0" err="1">
                <a:effectLst/>
                <a:highlight>
                  <a:srgbClr val="FF0000"/>
                </a:highlight>
                <a:latin typeface="Avenir Next" panose="020B0503020202020204"/>
                <a:ea typeface="Calibri" panose="020F0502020204030204" pitchFamily="34" charset="0"/>
                <a:cs typeface="Adobe Devanagari" panose="02040503050201020203" pitchFamily="18" charset="0"/>
              </a:rPr>
              <a:t>lainnya</a:t>
            </a:r>
            <a:r>
              <a:rPr lang="en-ID" sz="3600" dirty="0">
                <a:effectLst/>
                <a:highlight>
                  <a:srgbClr val="FF0000"/>
                </a:highlight>
                <a:latin typeface="Avenir Next" panose="020B0503020202020204"/>
                <a:ea typeface="Calibri" panose="020F0502020204030204" pitchFamily="34" charset="0"/>
                <a:cs typeface="Adobe Devanagari" panose="02040503050201020203" pitchFamily="18" charset="0"/>
              </a:rPr>
              <a:t>, </a:t>
            </a:r>
            <a:r>
              <a:rPr lang="en-ID" sz="3600" dirty="0" err="1">
                <a:effectLst/>
                <a:highlight>
                  <a:srgbClr val="FF0000"/>
                </a:highlight>
                <a:latin typeface="Avenir Next" panose="020B0503020202020204"/>
                <a:ea typeface="Calibri" panose="020F0502020204030204" pitchFamily="34" charset="0"/>
                <a:cs typeface="Adobe Devanagari" panose="02040503050201020203" pitchFamily="18" charset="0"/>
              </a:rPr>
              <a:t>khususnya</a:t>
            </a:r>
            <a:r>
              <a:rPr lang="en-ID" sz="3600" dirty="0">
                <a:effectLst/>
                <a:highlight>
                  <a:srgbClr val="FF0000"/>
                </a:highlight>
                <a:latin typeface="Avenir Next" panose="020B0503020202020204"/>
                <a:ea typeface="Calibri" panose="020F0502020204030204" pitchFamily="34" charset="0"/>
                <a:cs typeface="Adobe Devanagari" panose="02040503050201020203" pitchFamily="18" charset="0"/>
              </a:rPr>
              <a:t> </a:t>
            </a:r>
            <a:r>
              <a:rPr lang="en-ID" sz="3600" dirty="0" err="1">
                <a:effectLst/>
                <a:highlight>
                  <a:srgbClr val="FF0000"/>
                </a:highlight>
                <a:latin typeface="Avenir Next" panose="020B0503020202020204"/>
                <a:ea typeface="Calibri" panose="020F0502020204030204" pitchFamily="34" charset="0"/>
                <a:cs typeface="Adobe Devanagari" panose="02040503050201020203" pitchFamily="18" charset="0"/>
              </a:rPr>
              <a:t>terhadap</a:t>
            </a:r>
            <a:r>
              <a:rPr lang="en-ID" sz="3600" dirty="0">
                <a:highlight>
                  <a:srgbClr val="FF0000"/>
                </a:highlight>
                <a:latin typeface="Avenir Next" panose="020B0503020202020204"/>
                <a:ea typeface="Calibri" panose="020F0502020204030204" pitchFamily="34" charset="0"/>
                <a:cs typeface="Adobe Devanagari" panose="02040503050201020203" pitchFamily="18" charset="0"/>
              </a:rPr>
              <a:t> BUMN</a:t>
            </a:r>
            <a:r>
              <a:rPr lang="en-ID" sz="3600" dirty="0">
                <a:effectLst/>
                <a:latin typeface="Avenir Next" panose="020B0503020202020204"/>
                <a:ea typeface="Calibri" panose="020F0502020204030204" pitchFamily="34" charset="0"/>
                <a:cs typeface="Adobe Devanagari" panose="02040503050201020203" pitchFamily="18" charset="0"/>
              </a:rPr>
              <a:t>, </a:t>
            </a:r>
            <a:r>
              <a:rPr lang="en-ID" sz="3600" dirty="0" err="1">
                <a:effectLst/>
                <a:latin typeface="Avenir Next" panose="020B0503020202020204"/>
                <a:ea typeface="Calibri" panose="020F0502020204030204" pitchFamily="34" charset="0"/>
                <a:cs typeface="Adobe Devanagari" panose="02040503050201020203" pitchFamily="18" charset="0"/>
              </a:rPr>
              <a:t>mengingat</a:t>
            </a:r>
            <a:r>
              <a:rPr lang="en-ID" sz="3600" dirty="0">
                <a:effectLst/>
                <a:latin typeface="Avenir Next" panose="020B0503020202020204"/>
                <a:ea typeface="Calibri" panose="020F0502020204030204" pitchFamily="34" charset="0"/>
                <a:cs typeface="Adobe Devanagari" panose="02040503050201020203" pitchFamily="18" charset="0"/>
              </a:rPr>
              <a:t> </a:t>
            </a:r>
            <a:r>
              <a:rPr lang="en-ID" sz="3600" dirty="0" err="1">
                <a:effectLst/>
                <a:latin typeface="Avenir Next" panose="020B0503020202020204"/>
                <a:ea typeface="Calibri" panose="020F0502020204030204" pitchFamily="34" charset="0"/>
                <a:cs typeface="Adobe Devanagari" panose="02040503050201020203" pitchFamily="18" charset="0"/>
              </a:rPr>
              <a:t>berdasarkan</a:t>
            </a:r>
            <a:r>
              <a:rPr lang="en-ID" sz="3600" dirty="0">
                <a:effectLst/>
                <a:latin typeface="Avenir Next" panose="020B0503020202020204"/>
                <a:ea typeface="Calibri" panose="020F0502020204030204" pitchFamily="34" charset="0"/>
                <a:cs typeface="Adobe Devanagari" panose="02040503050201020203" pitchFamily="18" charset="0"/>
              </a:rPr>
              <a:t> </a:t>
            </a:r>
            <a:r>
              <a:rPr lang="en-ID" sz="3600" dirty="0" err="1">
                <a:effectLst/>
                <a:latin typeface="Avenir Next" panose="020B0503020202020204"/>
                <a:ea typeface="Calibri" panose="020F0502020204030204" pitchFamily="34" charset="0"/>
                <a:cs typeface="Adobe Devanagari" panose="02040503050201020203" pitchFamily="18" charset="0"/>
              </a:rPr>
              <a:t>ketentuan</a:t>
            </a:r>
            <a:r>
              <a:rPr lang="en-ID" sz="3600" dirty="0">
                <a:effectLst/>
                <a:latin typeface="Avenir Next" panose="020B0503020202020204"/>
                <a:ea typeface="Calibri" panose="020F0502020204030204" pitchFamily="34" charset="0"/>
                <a:cs typeface="Adobe Devanagari" panose="02040503050201020203" pitchFamily="18" charset="0"/>
              </a:rPr>
              <a:t> </a:t>
            </a:r>
            <a:r>
              <a:rPr lang="en-ID" sz="3600" dirty="0" err="1">
                <a:effectLst/>
                <a:latin typeface="Avenir Next" panose="020B0503020202020204"/>
                <a:ea typeface="Calibri" panose="020F0502020204030204" pitchFamily="34" charset="0"/>
                <a:cs typeface="Adobe Devanagari" panose="02040503050201020203" pitchFamily="18" charset="0"/>
              </a:rPr>
              <a:t>Pasal</a:t>
            </a:r>
            <a:r>
              <a:rPr lang="en-ID" sz="3600" dirty="0">
                <a:effectLst/>
                <a:latin typeface="Avenir Next" panose="020B0503020202020204"/>
                <a:ea typeface="Calibri" panose="020F0502020204030204" pitchFamily="34" charset="0"/>
                <a:cs typeface="Adobe Devanagari" panose="02040503050201020203" pitchFamily="18" charset="0"/>
              </a:rPr>
              <a:t> 2 UU 17/2003 </a:t>
            </a:r>
            <a:r>
              <a:rPr lang="en-ID" sz="3600" dirty="0" err="1">
                <a:latin typeface="Avenir Next" panose="020B0503020202020204"/>
                <a:ea typeface="Calibri" panose="020F0502020204030204" pitchFamily="34" charset="0"/>
                <a:cs typeface="Adobe Devanagari" panose="02040503050201020203" pitchFamily="18" charset="0"/>
              </a:rPr>
              <a:t>Tentang</a:t>
            </a:r>
            <a:r>
              <a:rPr lang="en-ID" sz="3600" dirty="0">
                <a:latin typeface="Avenir Next" panose="020B0503020202020204"/>
                <a:ea typeface="Calibri" panose="020F0502020204030204" pitchFamily="34" charset="0"/>
                <a:cs typeface="Adobe Devanagari" panose="02040503050201020203" pitchFamily="18" charset="0"/>
              </a:rPr>
              <a:t> </a:t>
            </a:r>
            <a:r>
              <a:rPr lang="en-ID" sz="3600" dirty="0" err="1">
                <a:latin typeface="Avenir Next" panose="020B0503020202020204"/>
                <a:ea typeface="Calibri" panose="020F0502020204030204" pitchFamily="34" charset="0"/>
                <a:cs typeface="Adobe Devanagari" panose="02040503050201020203" pitchFamily="18" charset="0"/>
              </a:rPr>
              <a:t>K</a:t>
            </a:r>
            <a:r>
              <a:rPr lang="en-ID" sz="3600" dirty="0" err="1">
                <a:effectLst/>
                <a:latin typeface="Avenir Next" panose="020B0503020202020204"/>
                <a:ea typeface="Calibri" panose="020F0502020204030204" pitchFamily="34" charset="0"/>
                <a:cs typeface="Adobe Devanagari" panose="02040503050201020203" pitchFamily="18" charset="0"/>
              </a:rPr>
              <a:t>euangan</a:t>
            </a:r>
            <a:r>
              <a:rPr lang="en-ID" sz="3600" dirty="0">
                <a:effectLst/>
                <a:latin typeface="Avenir Next" panose="020B0503020202020204"/>
                <a:ea typeface="Calibri" panose="020F0502020204030204" pitchFamily="34" charset="0"/>
                <a:cs typeface="Adobe Devanagari" panose="02040503050201020203" pitchFamily="18" charset="0"/>
              </a:rPr>
              <a:t> Negara, </a:t>
            </a:r>
            <a:r>
              <a:rPr lang="en-ID" sz="3600" dirty="0" err="1">
                <a:effectLst/>
                <a:latin typeface="Avenir Next" panose="020B0503020202020204"/>
                <a:ea typeface="Calibri" panose="020F0502020204030204" pitchFamily="34" charset="0"/>
                <a:cs typeface="Adobe Devanagari" panose="02040503050201020203" pitchFamily="18" charset="0"/>
              </a:rPr>
              <a:t>maka</a:t>
            </a:r>
            <a:r>
              <a:rPr lang="en-ID" sz="3600" dirty="0">
                <a:latin typeface="Avenir Next" panose="020B0503020202020204"/>
                <a:ea typeface="Calibri" panose="020F0502020204030204" pitchFamily="34" charset="0"/>
                <a:cs typeface="Adobe Devanagari" panose="02040503050201020203" pitchFamily="18" charset="0"/>
              </a:rPr>
              <a:t> </a:t>
            </a:r>
            <a:r>
              <a:rPr lang="en-ID" sz="3600" dirty="0" err="1">
                <a:effectLst/>
                <a:latin typeface="Avenir Next" panose="020B0503020202020204"/>
                <a:ea typeface="Calibri" panose="020F0502020204030204" pitchFamily="34" charset="0"/>
                <a:cs typeface="Adobe Devanagari" panose="02040503050201020203" pitchFamily="18" charset="0"/>
              </a:rPr>
              <a:t>kekayaan</a:t>
            </a:r>
            <a:r>
              <a:rPr lang="en-ID" sz="3600" dirty="0">
                <a:effectLst/>
                <a:latin typeface="Avenir Next" panose="020B0503020202020204"/>
                <a:ea typeface="Calibri" panose="020F0502020204030204" pitchFamily="34" charset="0"/>
                <a:cs typeface="Adobe Devanagari" panose="02040503050201020203" pitchFamily="18" charset="0"/>
              </a:rPr>
              <a:t> BUMN </a:t>
            </a:r>
            <a:r>
              <a:rPr lang="en-ID" sz="3600" dirty="0" err="1">
                <a:effectLst/>
                <a:latin typeface="Avenir Next" panose="020B0503020202020204"/>
                <a:ea typeface="Calibri" panose="020F0502020204030204" pitchFamily="34" charset="0"/>
                <a:cs typeface="Adobe Devanagari" panose="02040503050201020203" pitchFamily="18" charset="0"/>
              </a:rPr>
              <a:t>adalah</a:t>
            </a:r>
            <a:r>
              <a:rPr lang="en-ID" sz="3600" dirty="0">
                <a:effectLst/>
                <a:latin typeface="Avenir Next" panose="020B0503020202020204"/>
                <a:ea typeface="Calibri" panose="020F0502020204030204" pitchFamily="34" charset="0"/>
                <a:cs typeface="Adobe Devanagari" panose="02040503050201020203" pitchFamily="18" charset="0"/>
              </a:rPr>
              <a:t> </a:t>
            </a:r>
            <a:r>
              <a:rPr lang="en-ID" sz="3600" dirty="0" err="1">
                <a:effectLst/>
                <a:latin typeface="Avenir Next" panose="020B0503020202020204"/>
                <a:ea typeface="Calibri" panose="020F0502020204030204" pitchFamily="34" charset="0"/>
                <a:cs typeface="Adobe Devanagari" panose="02040503050201020203" pitchFamily="18" charset="0"/>
              </a:rPr>
              <a:t>kekayaan</a:t>
            </a:r>
            <a:r>
              <a:rPr lang="en-ID" sz="3600" dirty="0">
                <a:latin typeface="Avenir Next" panose="020B0503020202020204"/>
                <a:ea typeface="Calibri" panose="020F0502020204030204" pitchFamily="34" charset="0"/>
                <a:cs typeface="Adobe Devanagari" panose="02040503050201020203" pitchFamily="18" charset="0"/>
              </a:rPr>
              <a:t> negara.</a:t>
            </a:r>
            <a:endParaRPr lang="en-ID" sz="3600" dirty="0">
              <a:effectLst/>
              <a:latin typeface="Avenir Next" panose="020B0503020202020204"/>
              <a:ea typeface="Calibri" panose="020F0502020204030204" pitchFamily="34" charset="0"/>
              <a:cs typeface="Adobe Devanagari" panose="02040503050201020203" pitchFamily="18" charset="0"/>
            </a:endParaRPr>
          </a:p>
        </p:txBody>
      </p:sp>
      <p:pic>
        <p:nvPicPr>
          <p:cNvPr id="1026" name="Picture 2" descr="APBN: Pengertian, Fungsi, Tujuan dan Kaitannya dengan Rancangan Keuangan  Negara">
            <a:extLst>
              <a:ext uri="{FF2B5EF4-FFF2-40B4-BE49-F238E27FC236}">
                <a16:creationId xmlns:a16="http://schemas.microsoft.com/office/drawing/2014/main" id="{B5DAB93A-B25A-B2BB-FB8B-9552451E3F1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91800" y="2505222"/>
            <a:ext cx="7696200" cy="5610077"/>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4A6DDEAB-B524-CCA7-1AE4-866C8402DAC3}"/>
              </a:ext>
            </a:extLst>
          </p:cNvPr>
          <p:cNvSpPr/>
          <p:nvPr/>
        </p:nvSpPr>
        <p:spPr>
          <a:xfrm>
            <a:off x="10338951" y="2262260"/>
            <a:ext cx="7696200" cy="6095999"/>
          </a:xfrm>
          <a:prstGeom prst="rect">
            <a:avLst/>
          </a:prstGeom>
          <a:noFill/>
          <a:ln w="57150">
            <a:solidFill>
              <a:srgbClr val="64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8" name="TextBox 7">
            <a:extLst>
              <a:ext uri="{FF2B5EF4-FFF2-40B4-BE49-F238E27FC236}">
                <a16:creationId xmlns:a16="http://schemas.microsoft.com/office/drawing/2014/main" id="{B8EC3450-1930-DED9-ACF3-D0BD287426A5}"/>
              </a:ext>
            </a:extLst>
          </p:cNvPr>
          <p:cNvSpPr txBox="1"/>
          <p:nvPr/>
        </p:nvSpPr>
        <p:spPr>
          <a:xfrm>
            <a:off x="4551870" y="9843941"/>
            <a:ext cx="9207062" cy="369332"/>
          </a:xfrm>
          <a:prstGeom prst="rect">
            <a:avLst/>
          </a:prstGeom>
          <a:noFill/>
        </p:spPr>
        <p:txBody>
          <a:bodyPr wrap="square">
            <a:spAutoFit/>
          </a:bodyPr>
          <a:lstStyle/>
          <a:p>
            <a:pPr algn="ctr" defTabSz="914490">
              <a:spcAft>
                <a:spcPts val="600"/>
              </a:spcAft>
              <a:defRPr/>
            </a:pPr>
            <a:r>
              <a:rPr lang="en-US" sz="1800" dirty="0">
                <a:solidFill>
                  <a:schemeClr val="tx1"/>
                </a:solidFill>
              </a:rPr>
              <a:t>denny@integritylawfirm.id</a:t>
            </a:r>
          </a:p>
        </p:txBody>
      </p:sp>
    </p:spTree>
    <p:extLst>
      <p:ext uri="{BB962C8B-B14F-4D97-AF65-F5344CB8AC3E}">
        <p14:creationId xmlns:p14="http://schemas.microsoft.com/office/powerpoint/2010/main" val="30412077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12"/>
          <p:cNvSpPr/>
          <p:nvPr/>
        </p:nvSpPr>
        <p:spPr>
          <a:xfrm>
            <a:off x="0" y="0"/>
            <a:ext cx="18288000" cy="10294620"/>
          </a:xfrm>
          <a:prstGeom prst="rect">
            <a:avLst/>
          </a:prstGeom>
          <a:blipFill>
            <a:blip r:embed="rId2" cstate="print"/>
            <a:stretch>
              <a:fillRect/>
            </a:stretch>
          </a:blipFill>
        </p:spPr>
        <p:txBody>
          <a:bodyPr wrap="square" lIns="0" tIns="0" rIns="0" bIns="0" rtlCol="0">
            <a:noAutofit/>
          </a:bodyPr>
          <a:lstStyle/>
          <a:p>
            <a:endParaRPr lang="en-ID" sz="2700" dirty="0"/>
          </a:p>
        </p:txBody>
      </p:sp>
      <p:sp>
        <p:nvSpPr>
          <p:cNvPr id="14" name="object 14"/>
          <p:cNvSpPr/>
          <p:nvPr/>
        </p:nvSpPr>
        <p:spPr>
          <a:xfrm>
            <a:off x="10314484" y="2268067"/>
            <a:ext cx="95250" cy="6370320"/>
          </a:xfrm>
          <a:custGeom>
            <a:avLst/>
            <a:gdLst/>
            <a:ahLst/>
            <a:cxnLst/>
            <a:rect l="l" t="t" r="r" b="b"/>
            <a:pathLst>
              <a:path w="63500" h="4246880">
                <a:moveTo>
                  <a:pt x="0" y="4246880"/>
                </a:moveTo>
                <a:lnTo>
                  <a:pt x="63500" y="4246880"/>
                </a:lnTo>
                <a:lnTo>
                  <a:pt x="63500" y="0"/>
                </a:lnTo>
                <a:lnTo>
                  <a:pt x="0" y="0"/>
                </a:lnTo>
                <a:lnTo>
                  <a:pt x="0" y="4246880"/>
                </a:lnTo>
                <a:close/>
              </a:path>
            </a:pathLst>
          </a:custGeom>
          <a:solidFill>
            <a:srgbClr val="630404">
              <a:alpha val="90200"/>
            </a:srgbClr>
          </a:solidFill>
        </p:spPr>
        <p:txBody>
          <a:bodyPr wrap="square" lIns="0" tIns="0" rIns="0" bIns="0" rtlCol="0">
            <a:noAutofit/>
          </a:bodyPr>
          <a:lstStyle/>
          <a:p>
            <a:endParaRPr sz="2700"/>
          </a:p>
        </p:txBody>
      </p:sp>
      <p:sp>
        <p:nvSpPr>
          <p:cNvPr id="11" name="object 11"/>
          <p:cNvSpPr txBox="1"/>
          <p:nvPr/>
        </p:nvSpPr>
        <p:spPr>
          <a:xfrm>
            <a:off x="961923" y="608487"/>
            <a:ext cx="8179895" cy="3087070"/>
          </a:xfrm>
          <a:prstGeom prst="rect">
            <a:avLst/>
          </a:prstGeom>
        </p:spPr>
        <p:txBody>
          <a:bodyPr wrap="square" lIns="0" tIns="23813" rIns="0" bIns="0" rtlCol="0">
            <a:noAutofit/>
          </a:bodyPr>
          <a:lstStyle/>
          <a:p>
            <a:pPr algn="ctr">
              <a:lnSpc>
                <a:spcPts val="3750"/>
              </a:lnSpc>
            </a:pPr>
            <a:endParaRPr lang="en-US" sz="4000" b="1" spc="-6" dirty="0">
              <a:latin typeface="Avenir Next" panose="020B0503020202020204"/>
              <a:cs typeface="Calibri"/>
            </a:endParaRPr>
          </a:p>
          <a:p>
            <a:pPr algn="ctr">
              <a:lnSpc>
                <a:spcPts val="3750"/>
              </a:lnSpc>
            </a:pPr>
            <a:endParaRPr lang="en-ID" sz="4000" b="1" spc="-6" dirty="0">
              <a:latin typeface="Avenir Next" panose="020B0503020202020204"/>
              <a:cs typeface="Calibri"/>
            </a:endParaRPr>
          </a:p>
          <a:p>
            <a:pPr algn="ctr">
              <a:lnSpc>
                <a:spcPts val="3750"/>
              </a:lnSpc>
            </a:pPr>
            <a:r>
              <a:rPr sz="4000" b="1" spc="-6" dirty="0">
                <a:latin typeface="Avenir Next" panose="020B0503020202020204"/>
                <a:cs typeface="Calibri"/>
              </a:rPr>
              <a:t>“</a:t>
            </a:r>
            <a:r>
              <a:rPr lang="en-ID" sz="3600" b="1" i="1" spc="-6" dirty="0">
                <a:latin typeface="Avenir Next" panose="020B0503020202020204"/>
                <a:cs typeface="Calibri"/>
              </a:rPr>
              <a:t>Pada </a:t>
            </a:r>
            <a:r>
              <a:rPr lang="en-ID" sz="3600" b="1" i="1" spc="-6" dirty="0" err="1">
                <a:latin typeface="Avenir Next" panose="020B0503020202020204"/>
                <a:cs typeface="Calibri"/>
              </a:rPr>
              <a:t>dasarnya</a:t>
            </a:r>
            <a:r>
              <a:rPr lang="en-ID" sz="3600" b="1" i="1" spc="-6" dirty="0">
                <a:latin typeface="Avenir Next" panose="020B0503020202020204"/>
                <a:cs typeface="Calibri"/>
              </a:rPr>
              <a:t>, </a:t>
            </a:r>
            <a:r>
              <a:rPr lang="en-ID" sz="3600" b="1" i="1" spc="-6" dirty="0" err="1">
                <a:latin typeface="Avenir Next" panose="020B0503020202020204"/>
                <a:cs typeface="Calibri"/>
              </a:rPr>
              <a:t>pengaturan</a:t>
            </a:r>
            <a:r>
              <a:rPr lang="en-ID" sz="3600" b="1" i="1" spc="-6" dirty="0">
                <a:latin typeface="Avenir Next" panose="020B0503020202020204"/>
                <a:cs typeface="Calibri"/>
              </a:rPr>
              <a:t> </a:t>
            </a:r>
            <a:r>
              <a:rPr lang="en-ID" sz="3600" b="1" i="1" spc="-6" dirty="0" err="1">
                <a:latin typeface="Avenir Next" panose="020B0503020202020204"/>
                <a:cs typeface="Calibri"/>
              </a:rPr>
              <a:t>mengenai</a:t>
            </a:r>
            <a:r>
              <a:rPr lang="en-ID" sz="3600" b="1" i="1" spc="-6" dirty="0">
                <a:latin typeface="Avenir Next" panose="020B0503020202020204"/>
                <a:cs typeface="Calibri"/>
              </a:rPr>
              <a:t> PBJ </a:t>
            </a:r>
            <a:r>
              <a:rPr lang="en-ID" sz="3600" b="1" i="1" spc="-6" dirty="0" err="1">
                <a:latin typeface="Avenir Next" panose="020B0503020202020204"/>
                <a:cs typeface="Calibri"/>
              </a:rPr>
              <a:t>dalam</a:t>
            </a:r>
            <a:r>
              <a:rPr lang="en-ID" sz="3600" b="1" i="1" spc="-6" dirty="0">
                <a:latin typeface="Avenir Next" panose="020B0503020202020204"/>
                <a:cs typeface="Calibri"/>
              </a:rPr>
              <a:t> </a:t>
            </a:r>
            <a:r>
              <a:rPr lang="en-ID" sz="3600" b="1" i="1" spc="-6" dirty="0" err="1">
                <a:latin typeface="Avenir Next" panose="020B0503020202020204"/>
                <a:cs typeface="Calibri"/>
              </a:rPr>
              <a:t>sektor</a:t>
            </a:r>
            <a:r>
              <a:rPr lang="en-ID" sz="3600" b="1" i="1" spc="-6" dirty="0">
                <a:latin typeface="Avenir Next" panose="020B0503020202020204"/>
                <a:cs typeface="Calibri"/>
              </a:rPr>
              <a:t> BUMN </a:t>
            </a:r>
            <a:r>
              <a:rPr lang="en-ID" sz="3600" b="1" i="1" spc="-6" dirty="0" err="1">
                <a:latin typeface="Avenir Next" panose="020B0503020202020204"/>
                <a:cs typeface="Calibri"/>
              </a:rPr>
              <a:t>diatur</a:t>
            </a:r>
            <a:r>
              <a:rPr lang="en-ID" sz="3600" b="1" i="1" spc="-6" dirty="0">
                <a:latin typeface="Avenir Next" panose="020B0503020202020204"/>
                <a:cs typeface="Calibri"/>
              </a:rPr>
              <a:t> </a:t>
            </a:r>
            <a:r>
              <a:rPr lang="en-ID" sz="3600" b="1" i="1" spc="-6" dirty="0" err="1">
                <a:latin typeface="Avenir Next" panose="020B0503020202020204"/>
                <a:cs typeface="Calibri"/>
              </a:rPr>
              <a:t>dalam</a:t>
            </a:r>
            <a:r>
              <a:rPr lang="en-ID" sz="3600" b="1" i="1" spc="-6" dirty="0">
                <a:latin typeface="Avenir Next" panose="020B0503020202020204"/>
                <a:cs typeface="Calibri"/>
              </a:rPr>
              <a:t> </a:t>
            </a:r>
            <a:r>
              <a:rPr lang="en-ID" sz="3600" b="1" i="1" spc="-6" dirty="0" err="1">
                <a:latin typeface="Avenir Next" panose="020B0503020202020204"/>
                <a:cs typeface="Calibri"/>
              </a:rPr>
              <a:t>Peraturan</a:t>
            </a:r>
            <a:r>
              <a:rPr lang="en-ID" sz="3600" b="1" i="1" spc="-6" dirty="0">
                <a:latin typeface="Avenir Next" panose="020B0503020202020204"/>
                <a:cs typeface="Calibri"/>
              </a:rPr>
              <a:t> </a:t>
            </a:r>
            <a:r>
              <a:rPr lang="en-ID" sz="3600" b="1" i="1" spc="-6" dirty="0" err="1">
                <a:latin typeface="Avenir Next" panose="020B0503020202020204"/>
                <a:cs typeface="Calibri"/>
              </a:rPr>
              <a:t>tersendiri</a:t>
            </a:r>
            <a:r>
              <a:rPr lang="en-ID" sz="3600" b="1" i="1" spc="-6" dirty="0">
                <a:latin typeface="Avenir Next" panose="020B0503020202020204"/>
                <a:cs typeface="Calibri"/>
              </a:rPr>
              <a:t>, </a:t>
            </a:r>
            <a:r>
              <a:rPr lang="en-ID" sz="3600" b="1" i="1" spc="-6" dirty="0" err="1">
                <a:latin typeface="Avenir Next" panose="020B0503020202020204"/>
                <a:cs typeface="Calibri"/>
              </a:rPr>
              <a:t>yakni</a:t>
            </a:r>
            <a:r>
              <a:rPr lang="en-ID" sz="3600" b="1" i="1" spc="-6" dirty="0">
                <a:latin typeface="Avenir Next" panose="020B0503020202020204"/>
                <a:cs typeface="Calibri"/>
              </a:rPr>
              <a:t> </a:t>
            </a:r>
            <a:r>
              <a:rPr lang="en-ID" sz="3600" b="1" i="1" spc="-6" dirty="0" err="1">
                <a:latin typeface="Avenir Next" panose="020B0503020202020204"/>
                <a:cs typeface="Calibri"/>
              </a:rPr>
              <a:t>diatur</a:t>
            </a:r>
            <a:r>
              <a:rPr lang="en-ID" sz="3600" b="1" i="1" spc="-6" dirty="0">
                <a:latin typeface="Avenir Next" panose="020B0503020202020204"/>
                <a:cs typeface="Calibri"/>
              </a:rPr>
              <a:t> </a:t>
            </a:r>
            <a:r>
              <a:rPr lang="en-ID" sz="3600" b="1" i="1" spc="-6" dirty="0" err="1">
                <a:latin typeface="Avenir Next" panose="020B0503020202020204"/>
                <a:cs typeface="Calibri"/>
              </a:rPr>
              <a:t>dalam</a:t>
            </a:r>
            <a:r>
              <a:rPr lang="en-ID" sz="3600" b="1" i="1" spc="-6" dirty="0">
                <a:latin typeface="Avenir Next" panose="020B0503020202020204"/>
                <a:cs typeface="Calibri"/>
              </a:rPr>
              <a:t> </a:t>
            </a:r>
            <a:r>
              <a:rPr lang="en-ID" sz="3600" b="1" i="1" spc="-6" dirty="0" err="1">
                <a:latin typeface="Avenir Next" panose="020B0503020202020204"/>
                <a:cs typeface="Calibri"/>
              </a:rPr>
              <a:t>Per</a:t>
            </a:r>
            <a:r>
              <a:rPr lang="en-ID" sz="4000" b="1" i="1" spc="-12" dirty="0" err="1">
                <a:latin typeface="Avenir Next" panose="020B0503020202020204"/>
                <a:cs typeface="Calibri"/>
              </a:rPr>
              <a:t>men</a:t>
            </a:r>
            <a:r>
              <a:rPr lang="en-ID" sz="4000" b="1" i="1" spc="-12" dirty="0">
                <a:latin typeface="Avenir Next" panose="020B0503020202020204"/>
                <a:cs typeface="Calibri"/>
              </a:rPr>
              <a:t> BUMN </a:t>
            </a:r>
            <a:r>
              <a:rPr lang="en-ID" sz="4000" b="1" i="1" spc="-12" dirty="0" err="1">
                <a:latin typeface="Avenir Next" panose="020B0503020202020204"/>
                <a:cs typeface="Calibri"/>
              </a:rPr>
              <a:t>Nomor</a:t>
            </a:r>
            <a:r>
              <a:rPr lang="en-ID" sz="4000" b="1" i="1" spc="-12" dirty="0">
                <a:latin typeface="Avenir Next" panose="020B0503020202020204"/>
                <a:cs typeface="Calibri"/>
              </a:rPr>
              <a:t> 08/MBU/12/2019 </a:t>
            </a:r>
            <a:r>
              <a:rPr lang="en-ID" sz="4000" b="1" i="1" spc="-12" dirty="0" err="1">
                <a:latin typeface="Avenir Next" panose="020B0503020202020204"/>
                <a:cs typeface="Calibri"/>
              </a:rPr>
              <a:t>Tentang</a:t>
            </a:r>
            <a:r>
              <a:rPr lang="en-ID" sz="4000" b="1" i="1" spc="-12" dirty="0">
                <a:latin typeface="Avenir Next" panose="020B0503020202020204"/>
                <a:cs typeface="Calibri"/>
              </a:rPr>
              <a:t> </a:t>
            </a:r>
            <a:r>
              <a:rPr lang="en-ID" sz="4000" b="1" i="1" spc="-12" dirty="0" err="1">
                <a:latin typeface="Avenir Next" panose="020B0503020202020204"/>
                <a:cs typeface="Calibri"/>
              </a:rPr>
              <a:t>Pedoman</a:t>
            </a:r>
            <a:r>
              <a:rPr lang="en-ID" sz="4000" b="1" i="1" spc="-12" dirty="0">
                <a:latin typeface="Avenir Next" panose="020B0503020202020204"/>
                <a:cs typeface="Calibri"/>
              </a:rPr>
              <a:t> </a:t>
            </a:r>
            <a:r>
              <a:rPr lang="en-ID" sz="4000" b="1" i="1" spc="-12" dirty="0" err="1">
                <a:latin typeface="Avenir Next" panose="020B0503020202020204"/>
                <a:cs typeface="Calibri"/>
              </a:rPr>
              <a:t>Umum</a:t>
            </a:r>
            <a:r>
              <a:rPr lang="en-ID" sz="4000" b="1" i="1" spc="-12" dirty="0">
                <a:latin typeface="Avenir Next" panose="020B0503020202020204"/>
                <a:cs typeface="Calibri"/>
              </a:rPr>
              <a:t> </a:t>
            </a:r>
            <a:r>
              <a:rPr lang="en-ID" sz="4000" b="1" i="1" spc="-12" dirty="0" err="1">
                <a:latin typeface="Avenir Next" panose="020B0503020202020204"/>
                <a:cs typeface="Calibri"/>
              </a:rPr>
              <a:t>Pelaksanaan</a:t>
            </a:r>
            <a:r>
              <a:rPr lang="en-ID" sz="4000" b="1" i="1" spc="-12" dirty="0">
                <a:latin typeface="Avenir Next" panose="020B0503020202020204"/>
                <a:cs typeface="Calibri"/>
              </a:rPr>
              <a:t> </a:t>
            </a:r>
            <a:r>
              <a:rPr lang="en-ID" sz="4000" b="1" i="1" spc="-12" dirty="0" err="1">
                <a:latin typeface="Avenir Next" panose="020B0503020202020204"/>
                <a:cs typeface="Calibri"/>
              </a:rPr>
              <a:t>Pengadaan</a:t>
            </a:r>
            <a:r>
              <a:rPr lang="en-ID" sz="4000" b="1" i="1" spc="-12" dirty="0">
                <a:latin typeface="Avenir Next" panose="020B0503020202020204"/>
                <a:cs typeface="Calibri"/>
              </a:rPr>
              <a:t> </a:t>
            </a:r>
            <a:r>
              <a:rPr lang="en-ID" sz="4000" b="1" i="1" spc="-12" dirty="0" err="1">
                <a:latin typeface="Avenir Next" panose="020B0503020202020204"/>
                <a:cs typeface="Calibri"/>
              </a:rPr>
              <a:t>Barang</a:t>
            </a:r>
            <a:r>
              <a:rPr lang="en-ID" sz="4000" b="1" i="1" spc="-12" dirty="0">
                <a:latin typeface="Avenir Next" panose="020B0503020202020204"/>
                <a:cs typeface="Calibri"/>
              </a:rPr>
              <a:t> dan Jasa Badan Usaha Milik Negara” </a:t>
            </a:r>
            <a:endParaRPr lang="en-ID" sz="4000" b="1" dirty="0">
              <a:latin typeface="Avenir Next" panose="020B0503020202020204"/>
              <a:cs typeface="Calibri"/>
            </a:endParaRPr>
          </a:p>
        </p:txBody>
      </p:sp>
      <p:pic>
        <p:nvPicPr>
          <p:cNvPr id="17" name="Picture 16">
            <a:extLst>
              <a:ext uri="{FF2B5EF4-FFF2-40B4-BE49-F238E27FC236}">
                <a16:creationId xmlns:a16="http://schemas.microsoft.com/office/drawing/2014/main" id="{8592FFB0-1AF3-4458-8C33-9394C4A15DDE}"/>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7170287" y="85349"/>
            <a:ext cx="1047510" cy="1046276"/>
          </a:xfrm>
          <a:prstGeom prst="rect">
            <a:avLst/>
          </a:prstGeom>
        </p:spPr>
      </p:pic>
      <p:sp>
        <p:nvSpPr>
          <p:cNvPr id="18" name="object 17">
            <a:extLst>
              <a:ext uri="{FF2B5EF4-FFF2-40B4-BE49-F238E27FC236}">
                <a16:creationId xmlns:a16="http://schemas.microsoft.com/office/drawing/2014/main" id="{F73DC4DE-410F-C194-9152-C26B859C5F45}"/>
              </a:ext>
            </a:extLst>
          </p:cNvPr>
          <p:cNvSpPr/>
          <p:nvPr/>
        </p:nvSpPr>
        <p:spPr>
          <a:xfrm>
            <a:off x="2922270" y="5600700"/>
            <a:ext cx="3669030" cy="0"/>
          </a:xfrm>
          <a:custGeom>
            <a:avLst/>
            <a:gdLst/>
            <a:ahLst/>
            <a:cxnLst/>
            <a:rect l="l" t="t" r="r" b="b"/>
            <a:pathLst>
              <a:path w="2446020">
                <a:moveTo>
                  <a:pt x="0" y="0"/>
                </a:moveTo>
                <a:lnTo>
                  <a:pt x="2446020" y="0"/>
                </a:lnTo>
              </a:path>
            </a:pathLst>
          </a:custGeom>
          <a:ln w="44449">
            <a:solidFill>
              <a:srgbClr val="700104"/>
            </a:solidFill>
          </a:ln>
        </p:spPr>
        <p:txBody>
          <a:bodyPr wrap="square" lIns="0" tIns="0" rIns="0" bIns="0" rtlCol="0">
            <a:noAutofit/>
          </a:bodyPr>
          <a:lstStyle/>
          <a:p>
            <a:endParaRPr sz="2700"/>
          </a:p>
        </p:txBody>
      </p:sp>
      <p:sp>
        <p:nvSpPr>
          <p:cNvPr id="21" name="Slide Number Placeholder 15">
            <a:extLst>
              <a:ext uri="{FF2B5EF4-FFF2-40B4-BE49-F238E27FC236}">
                <a16:creationId xmlns:a16="http://schemas.microsoft.com/office/drawing/2014/main" id="{5A18703B-E950-DFB3-93F9-8F3CB1857ABD}"/>
              </a:ext>
            </a:extLst>
          </p:cNvPr>
          <p:cNvSpPr txBox="1">
            <a:spLocks/>
          </p:cNvSpPr>
          <p:nvPr/>
        </p:nvSpPr>
        <p:spPr>
          <a:xfrm>
            <a:off x="17602200" y="9571450"/>
            <a:ext cx="565802" cy="365126"/>
          </a:xfrm>
          <a:prstGeom prst="callout1">
            <a:avLst>
              <a:gd name="adj1" fmla="val 48702"/>
              <a:gd name="adj2" fmla="val 84708"/>
              <a:gd name="adj3" fmla="val 48210"/>
              <a:gd name="adj4" fmla="val 122571"/>
            </a:avLst>
          </a:prstGeom>
          <a:ln w="38100">
            <a:solidFill>
              <a:srgbClr val="680000"/>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445">
              <a:defRPr/>
            </a:pPr>
            <a:fld id="{B42DF2D7-30B4-D046-BCCB-386CF9A49E74}" type="slidenum">
              <a:rPr lang="en-US" sz="2400" b="1">
                <a:solidFill>
                  <a:srgbClr val="680000"/>
                </a:solidFill>
                <a:latin typeface="Calibri"/>
              </a:rPr>
              <a:pPr algn="ctr" defTabSz="914445">
                <a:defRPr/>
              </a:pPr>
              <a:t>24</a:t>
            </a:fld>
            <a:endParaRPr lang="en-US" sz="2400" b="1" dirty="0">
              <a:solidFill>
                <a:srgbClr val="680000"/>
              </a:solidFill>
              <a:latin typeface="Calibri"/>
            </a:endParaRPr>
          </a:p>
        </p:txBody>
      </p:sp>
      <p:sp>
        <p:nvSpPr>
          <p:cNvPr id="4" name="TextBox 3">
            <a:extLst>
              <a:ext uri="{FF2B5EF4-FFF2-40B4-BE49-F238E27FC236}">
                <a16:creationId xmlns:a16="http://schemas.microsoft.com/office/drawing/2014/main" id="{DDD46114-4413-62C0-0BEF-1A6D9FA98CB9}"/>
              </a:ext>
            </a:extLst>
          </p:cNvPr>
          <p:cNvSpPr txBox="1"/>
          <p:nvPr/>
        </p:nvSpPr>
        <p:spPr>
          <a:xfrm>
            <a:off x="1371600" y="5139690"/>
            <a:ext cx="7162800" cy="2677656"/>
          </a:xfrm>
          <a:prstGeom prst="rect">
            <a:avLst/>
          </a:prstGeom>
          <a:noFill/>
        </p:spPr>
        <p:txBody>
          <a:bodyPr wrap="square" rtlCol="0">
            <a:spAutoFit/>
          </a:bodyPr>
          <a:lstStyle/>
          <a:p>
            <a:pPr algn="just"/>
            <a:endParaRPr lang="en-ID" sz="2800" b="1" spc="-6" dirty="0">
              <a:solidFill>
                <a:srgbClr val="640505"/>
              </a:solidFill>
              <a:latin typeface="Avenir Next" panose="020B0503020202020204"/>
              <a:cs typeface="Calibri"/>
            </a:endParaRPr>
          </a:p>
          <a:p>
            <a:pPr algn="just"/>
            <a:endParaRPr lang="en-ID" sz="2800" b="1" spc="-6" dirty="0">
              <a:solidFill>
                <a:srgbClr val="640505"/>
              </a:solidFill>
              <a:latin typeface="Avenir Next" panose="020B0503020202020204"/>
              <a:cs typeface="Calibri"/>
            </a:endParaRPr>
          </a:p>
          <a:p>
            <a:pPr algn="just"/>
            <a:r>
              <a:rPr lang="en-ID" sz="2800" b="1" spc="-6" dirty="0" err="1">
                <a:solidFill>
                  <a:srgbClr val="640505"/>
                </a:solidFill>
                <a:latin typeface="Avenir Next" panose="020B0503020202020204"/>
                <a:cs typeface="Calibri"/>
              </a:rPr>
              <a:t>Mengapa</a:t>
            </a:r>
            <a:r>
              <a:rPr lang="en-ID" sz="2800" b="1" spc="-6" dirty="0">
                <a:solidFill>
                  <a:srgbClr val="640505"/>
                </a:solidFill>
                <a:latin typeface="Avenir Next" panose="020B0503020202020204"/>
                <a:cs typeface="Calibri"/>
              </a:rPr>
              <a:t> Wilayah </a:t>
            </a:r>
            <a:r>
              <a:rPr lang="en-ID" sz="2800" b="1" spc="-6" dirty="0" err="1">
                <a:solidFill>
                  <a:srgbClr val="640505"/>
                </a:solidFill>
                <a:latin typeface="Avenir Next" panose="020B0503020202020204"/>
                <a:cs typeface="Calibri"/>
              </a:rPr>
              <a:t>Pengaturan</a:t>
            </a:r>
            <a:r>
              <a:rPr lang="en-ID" sz="2800" b="1" spc="-6" dirty="0">
                <a:solidFill>
                  <a:srgbClr val="640505"/>
                </a:solidFill>
                <a:latin typeface="Avenir Next" panose="020B0503020202020204"/>
                <a:cs typeface="Calibri"/>
              </a:rPr>
              <a:t> </a:t>
            </a:r>
            <a:r>
              <a:rPr lang="en-ID" sz="2800" b="1" spc="-6" dirty="0" err="1">
                <a:solidFill>
                  <a:srgbClr val="640505"/>
                </a:solidFill>
                <a:latin typeface="Avenir Next" panose="020B0503020202020204"/>
                <a:cs typeface="Calibri"/>
              </a:rPr>
              <a:t>mengenai</a:t>
            </a:r>
            <a:r>
              <a:rPr lang="en-ID" sz="2800" b="1" spc="-6" dirty="0">
                <a:solidFill>
                  <a:srgbClr val="640505"/>
                </a:solidFill>
                <a:latin typeface="Avenir Next" panose="020B0503020202020204"/>
                <a:cs typeface="Calibri"/>
              </a:rPr>
              <a:t> PBJ </a:t>
            </a:r>
            <a:r>
              <a:rPr lang="en-ID" sz="2800" b="1" spc="-6" dirty="0" err="1">
                <a:solidFill>
                  <a:srgbClr val="640505"/>
                </a:solidFill>
                <a:latin typeface="Avenir Next" panose="020B0503020202020204"/>
                <a:cs typeface="Calibri"/>
              </a:rPr>
              <a:t>berbeda-beda</a:t>
            </a:r>
            <a:r>
              <a:rPr lang="en-ID" sz="2800" b="1" spc="-6" dirty="0">
                <a:solidFill>
                  <a:srgbClr val="640505"/>
                </a:solidFill>
                <a:latin typeface="Avenir Next" panose="020B0503020202020204"/>
                <a:cs typeface="Calibri"/>
              </a:rPr>
              <a:t>, </a:t>
            </a:r>
            <a:r>
              <a:rPr lang="en-ID" sz="2800" b="1" spc="-6" dirty="0" err="1">
                <a:solidFill>
                  <a:srgbClr val="640505"/>
                </a:solidFill>
                <a:latin typeface="Avenir Next" panose="020B0503020202020204"/>
                <a:cs typeface="Calibri"/>
              </a:rPr>
              <a:t>khususnya</a:t>
            </a:r>
            <a:r>
              <a:rPr lang="en-ID" sz="2800" b="1" spc="-6" dirty="0">
                <a:solidFill>
                  <a:srgbClr val="640505"/>
                </a:solidFill>
                <a:latin typeface="Avenir Next" panose="020B0503020202020204"/>
                <a:cs typeface="Calibri"/>
              </a:rPr>
              <a:t> </a:t>
            </a:r>
            <a:r>
              <a:rPr lang="en-ID" sz="2800" b="1" spc="-6" dirty="0" err="1">
                <a:solidFill>
                  <a:srgbClr val="640505"/>
                </a:solidFill>
                <a:latin typeface="Avenir Next" panose="020B0503020202020204"/>
                <a:cs typeface="Calibri"/>
              </a:rPr>
              <a:t>antara</a:t>
            </a:r>
            <a:r>
              <a:rPr lang="en-ID" sz="2800" b="1" spc="-6" dirty="0">
                <a:solidFill>
                  <a:srgbClr val="640505"/>
                </a:solidFill>
                <a:latin typeface="Avenir Next" panose="020B0503020202020204"/>
                <a:cs typeface="Calibri"/>
              </a:rPr>
              <a:t> </a:t>
            </a:r>
            <a:r>
              <a:rPr lang="en-ID" sz="2800" b="1" spc="-6" dirty="0" err="1">
                <a:solidFill>
                  <a:srgbClr val="640505"/>
                </a:solidFill>
                <a:latin typeface="Avenir Next" panose="020B0503020202020204"/>
                <a:cs typeface="Calibri"/>
              </a:rPr>
              <a:t>pemerintah</a:t>
            </a:r>
            <a:r>
              <a:rPr lang="en-ID" sz="2800" b="1" spc="-6" dirty="0">
                <a:solidFill>
                  <a:srgbClr val="640505"/>
                </a:solidFill>
                <a:latin typeface="Avenir Next" panose="020B0503020202020204"/>
                <a:cs typeface="Calibri"/>
              </a:rPr>
              <a:t> dan </a:t>
            </a:r>
            <a:r>
              <a:rPr lang="en-ID" sz="2800" b="1" spc="-6" dirty="0" err="1">
                <a:solidFill>
                  <a:srgbClr val="640505"/>
                </a:solidFill>
                <a:latin typeface="Avenir Next" panose="020B0503020202020204"/>
                <a:cs typeface="Calibri"/>
              </a:rPr>
              <a:t>sektor</a:t>
            </a:r>
            <a:r>
              <a:rPr lang="en-ID" sz="2800" b="1" spc="-6" dirty="0">
                <a:solidFill>
                  <a:srgbClr val="640505"/>
                </a:solidFill>
                <a:latin typeface="Avenir Next" panose="020B0503020202020204"/>
                <a:cs typeface="Calibri"/>
              </a:rPr>
              <a:t> BUMN? </a:t>
            </a:r>
          </a:p>
          <a:p>
            <a:pPr algn="just"/>
            <a:endParaRPr lang="en-ID" sz="2800" dirty="0">
              <a:latin typeface="Avenir Next" panose="020B0503020202020204"/>
            </a:endParaRPr>
          </a:p>
        </p:txBody>
      </p:sp>
      <p:cxnSp>
        <p:nvCxnSpPr>
          <p:cNvPr id="7" name="Connector: Elbow 6">
            <a:extLst>
              <a:ext uri="{FF2B5EF4-FFF2-40B4-BE49-F238E27FC236}">
                <a16:creationId xmlns:a16="http://schemas.microsoft.com/office/drawing/2014/main" id="{382F13A1-37D8-5C13-704D-24B0381FE985}"/>
              </a:ext>
            </a:extLst>
          </p:cNvPr>
          <p:cNvCxnSpPr/>
          <p:nvPr/>
        </p:nvCxnSpPr>
        <p:spPr>
          <a:xfrm>
            <a:off x="4648200" y="7139890"/>
            <a:ext cx="3886200" cy="990600"/>
          </a:xfrm>
          <a:prstGeom prst="bentConnector3">
            <a:avLst/>
          </a:prstGeom>
          <a:ln w="57150">
            <a:solidFill>
              <a:srgbClr val="640505"/>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8BEC1538-F996-16A6-7D32-024E921B3B6D}"/>
              </a:ext>
            </a:extLst>
          </p:cNvPr>
          <p:cNvSpPr txBox="1"/>
          <p:nvPr/>
        </p:nvSpPr>
        <p:spPr>
          <a:xfrm>
            <a:off x="10921902" y="2134366"/>
            <a:ext cx="6187440" cy="6563335"/>
          </a:xfrm>
          <a:prstGeom prst="rect">
            <a:avLst/>
          </a:prstGeom>
          <a:noFill/>
        </p:spPr>
        <p:txBody>
          <a:bodyPr wrap="square" rtlCol="0">
            <a:spAutoFit/>
          </a:bodyPr>
          <a:lstStyle/>
          <a:p>
            <a:pPr algn="just">
              <a:lnSpc>
                <a:spcPts val="1500"/>
              </a:lnSpc>
            </a:pPr>
            <a:endParaRPr lang="en-ID" dirty="0">
              <a:solidFill>
                <a:srgbClr val="640505"/>
              </a:solidFill>
              <a:latin typeface="Avenir Next" panose="020B0503020202020204"/>
            </a:endParaRPr>
          </a:p>
          <a:p>
            <a:pPr marL="284231" marR="277737" algn="just"/>
            <a:r>
              <a:rPr lang="en-ID" sz="2400" b="1" spc="-6" dirty="0" err="1">
                <a:solidFill>
                  <a:srgbClr val="640505"/>
                </a:solidFill>
                <a:latin typeface="Avenir Next" panose="020B0503020202020204"/>
                <a:ea typeface="Cambria" panose="02040503050406030204" pitchFamily="18" charset="0"/>
                <a:cs typeface="Calibri"/>
              </a:rPr>
              <a:t>Setidaknya</a:t>
            </a:r>
            <a:r>
              <a:rPr lang="en-ID" sz="2400" b="1" spc="-6" dirty="0">
                <a:solidFill>
                  <a:srgbClr val="640505"/>
                </a:solidFill>
                <a:latin typeface="Avenir Next" panose="020B0503020202020204"/>
                <a:ea typeface="Cambria" panose="02040503050406030204" pitchFamily="18" charset="0"/>
                <a:cs typeface="Calibri"/>
              </a:rPr>
              <a:t> </a:t>
            </a:r>
            <a:r>
              <a:rPr lang="en-ID" sz="2400" b="1" spc="-6" dirty="0" err="1">
                <a:solidFill>
                  <a:srgbClr val="640505"/>
                </a:solidFill>
                <a:latin typeface="Avenir Next" panose="020B0503020202020204"/>
                <a:ea typeface="Cambria" panose="02040503050406030204" pitchFamily="18" charset="0"/>
                <a:cs typeface="Calibri"/>
              </a:rPr>
              <a:t>hal</a:t>
            </a:r>
            <a:r>
              <a:rPr lang="en-ID" sz="2400" b="1" spc="-6" dirty="0">
                <a:solidFill>
                  <a:srgbClr val="640505"/>
                </a:solidFill>
                <a:latin typeface="Avenir Next" panose="020B0503020202020204"/>
                <a:ea typeface="Cambria" panose="02040503050406030204" pitchFamily="18" charset="0"/>
                <a:cs typeface="Calibri"/>
              </a:rPr>
              <a:t> </a:t>
            </a:r>
            <a:r>
              <a:rPr lang="en-ID" sz="2400" b="1" spc="-6" dirty="0" err="1">
                <a:solidFill>
                  <a:srgbClr val="640505"/>
                </a:solidFill>
                <a:latin typeface="Avenir Next" panose="020B0503020202020204"/>
                <a:ea typeface="Cambria" panose="02040503050406030204" pitchFamily="18" charset="0"/>
                <a:cs typeface="Calibri"/>
              </a:rPr>
              <a:t>ini</a:t>
            </a:r>
            <a:r>
              <a:rPr lang="en-ID" sz="2400" b="1" spc="-6" dirty="0">
                <a:solidFill>
                  <a:srgbClr val="640505"/>
                </a:solidFill>
                <a:latin typeface="Avenir Next" panose="020B0503020202020204"/>
                <a:ea typeface="Cambria" panose="02040503050406030204" pitchFamily="18" charset="0"/>
                <a:cs typeface="Calibri"/>
              </a:rPr>
              <a:t> </a:t>
            </a:r>
            <a:r>
              <a:rPr lang="en-ID" sz="2400" b="1" spc="-6" dirty="0" err="1">
                <a:solidFill>
                  <a:srgbClr val="640505"/>
                </a:solidFill>
                <a:latin typeface="Avenir Next" panose="020B0503020202020204"/>
                <a:ea typeface="Cambria" panose="02040503050406030204" pitchFamily="18" charset="0"/>
                <a:cs typeface="Calibri"/>
              </a:rPr>
              <a:t>bergantung</a:t>
            </a:r>
            <a:r>
              <a:rPr lang="en-ID" sz="2400" b="1" spc="-6" dirty="0">
                <a:solidFill>
                  <a:srgbClr val="640505"/>
                </a:solidFill>
                <a:latin typeface="Avenir Next" panose="020B0503020202020204"/>
                <a:ea typeface="Cambria" panose="02040503050406030204" pitchFamily="18" charset="0"/>
                <a:cs typeface="Calibri"/>
              </a:rPr>
              <a:t> pada </a:t>
            </a:r>
            <a:r>
              <a:rPr lang="en-ID" sz="2400" b="1" spc="-6" dirty="0" err="1">
                <a:solidFill>
                  <a:srgbClr val="640505"/>
                </a:solidFill>
                <a:latin typeface="Avenir Next" panose="020B0503020202020204"/>
                <a:ea typeface="Cambria" panose="02040503050406030204" pitchFamily="18" charset="0"/>
                <a:cs typeface="Calibri"/>
              </a:rPr>
              <a:t>karakteristik</a:t>
            </a:r>
            <a:r>
              <a:rPr lang="en-ID" sz="2400" b="1" spc="-6" dirty="0">
                <a:solidFill>
                  <a:srgbClr val="640505"/>
                </a:solidFill>
                <a:latin typeface="Avenir Next" panose="020B0503020202020204"/>
                <a:ea typeface="Cambria" panose="02040503050406030204" pitchFamily="18" charset="0"/>
                <a:cs typeface="Calibri"/>
              </a:rPr>
              <a:t> status </a:t>
            </a:r>
            <a:r>
              <a:rPr lang="en-ID" sz="2400" b="1" spc="-6" dirty="0" err="1">
                <a:solidFill>
                  <a:srgbClr val="640505"/>
                </a:solidFill>
                <a:latin typeface="Avenir Next" panose="020B0503020202020204"/>
                <a:ea typeface="Cambria" panose="02040503050406030204" pitchFamily="18" charset="0"/>
                <a:cs typeface="Calibri"/>
              </a:rPr>
              <a:t>hukum</a:t>
            </a:r>
            <a:r>
              <a:rPr lang="en-ID" sz="2400" b="1" spc="-6" dirty="0">
                <a:solidFill>
                  <a:srgbClr val="640505"/>
                </a:solidFill>
                <a:latin typeface="Avenir Next" panose="020B0503020202020204"/>
                <a:ea typeface="Cambria" panose="02040503050406030204" pitchFamily="18" charset="0"/>
                <a:cs typeface="Calibri"/>
              </a:rPr>
              <a:t> </a:t>
            </a:r>
            <a:r>
              <a:rPr lang="en-ID" sz="2400" b="1" spc="-6" dirty="0" err="1">
                <a:solidFill>
                  <a:srgbClr val="640505"/>
                </a:solidFill>
                <a:latin typeface="Avenir Next" panose="020B0503020202020204"/>
                <a:ea typeface="Cambria" panose="02040503050406030204" pitchFamily="18" charset="0"/>
                <a:cs typeface="Calibri"/>
              </a:rPr>
              <a:t>sumber</a:t>
            </a:r>
            <a:r>
              <a:rPr lang="en-ID" sz="2400" b="1" spc="-6" dirty="0">
                <a:solidFill>
                  <a:srgbClr val="640505"/>
                </a:solidFill>
                <a:latin typeface="Avenir Next" panose="020B0503020202020204"/>
                <a:ea typeface="Cambria" panose="02040503050406030204" pitchFamily="18" charset="0"/>
                <a:cs typeface="Calibri"/>
              </a:rPr>
              <a:t> </a:t>
            </a:r>
            <a:r>
              <a:rPr lang="en-ID" sz="2400" b="1" spc="-6" dirty="0" err="1">
                <a:solidFill>
                  <a:srgbClr val="640505"/>
                </a:solidFill>
                <a:latin typeface="Avenir Next" panose="020B0503020202020204"/>
                <a:ea typeface="Cambria" panose="02040503050406030204" pitchFamily="18" charset="0"/>
                <a:cs typeface="Calibri"/>
              </a:rPr>
              <a:t>pembiayaanya</a:t>
            </a:r>
            <a:r>
              <a:rPr lang="en-ID" sz="2400" b="1" spc="-6" dirty="0">
                <a:solidFill>
                  <a:srgbClr val="640505"/>
                </a:solidFill>
                <a:latin typeface="Avenir Next" panose="020B0503020202020204"/>
                <a:ea typeface="Cambria" panose="02040503050406030204" pitchFamily="18" charset="0"/>
                <a:cs typeface="Calibri"/>
              </a:rPr>
              <a:t>:</a:t>
            </a:r>
          </a:p>
          <a:p>
            <a:pPr marL="284231" marR="277737" algn="just"/>
            <a:endParaRPr lang="en-ID" sz="2400" b="1" spc="-6" dirty="0">
              <a:solidFill>
                <a:srgbClr val="640505"/>
              </a:solidFill>
              <a:latin typeface="Avenir Next" panose="020B0503020202020204"/>
              <a:ea typeface="Cambria" panose="02040503050406030204" pitchFamily="18" charset="0"/>
              <a:cs typeface="Calibri"/>
            </a:endParaRPr>
          </a:p>
          <a:p>
            <a:pPr marL="741431" marR="277737" indent="-457200" algn="just">
              <a:buFont typeface="+mj-lt"/>
              <a:buAutoNum type="arabicPeriod"/>
            </a:pPr>
            <a:r>
              <a:rPr lang="en-ID" sz="2400" dirty="0">
                <a:latin typeface="Avenir Next" panose="020B0503020202020204"/>
                <a:ea typeface="Cambria" panose="02040503050406030204" pitchFamily="18" charset="0"/>
              </a:rPr>
              <a:t>Jika </a:t>
            </a:r>
            <a:r>
              <a:rPr lang="en-ID" sz="2400" b="1" dirty="0" err="1">
                <a:highlight>
                  <a:srgbClr val="FFFF00"/>
                </a:highlight>
                <a:latin typeface="Avenir Next" panose="020B0503020202020204"/>
                <a:ea typeface="Cambria" panose="02040503050406030204" pitchFamily="18" charset="0"/>
              </a:rPr>
              <a:t>biaya</a:t>
            </a:r>
            <a:r>
              <a:rPr lang="en-ID" sz="2400" b="1" dirty="0">
                <a:highlight>
                  <a:srgbClr val="FFFF00"/>
                </a:highlight>
                <a:latin typeface="Avenir Next" panose="020B0503020202020204"/>
                <a:ea typeface="Cambria" panose="02040503050406030204" pitchFamily="18" charset="0"/>
              </a:rPr>
              <a:t> </a:t>
            </a:r>
            <a:r>
              <a:rPr lang="en-ID" sz="2400" b="1" dirty="0" err="1">
                <a:highlight>
                  <a:srgbClr val="FFFF00"/>
                </a:highlight>
                <a:latin typeface="Avenir Next" panose="020B0503020202020204"/>
                <a:ea typeface="Cambria" panose="02040503050406030204" pitchFamily="18" charset="0"/>
              </a:rPr>
              <a:t>berasal</a:t>
            </a:r>
            <a:r>
              <a:rPr lang="en-ID" sz="2400" b="1" dirty="0">
                <a:highlight>
                  <a:srgbClr val="FFFF00"/>
                </a:highlight>
                <a:latin typeface="Avenir Next" panose="020B0503020202020204"/>
                <a:ea typeface="Cambria" panose="02040503050406030204" pitchFamily="18" charset="0"/>
              </a:rPr>
              <a:t> </a:t>
            </a:r>
            <a:r>
              <a:rPr lang="en-ID" sz="2400" b="1" dirty="0" err="1">
                <a:highlight>
                  <a:srgbClr val="FFFF00"/>
                </a:highlight>
                <a:latin typeface="Avenir Next" panose="020B0503020202020204"/>
                <a:ea typeface="Cambria" panose="02040503050406030204" pitchFamily="18" charset="0"/>
              </a:rPr>
              <a:t>dari</a:t>
            </a:r>
            <a:r>
              <a:rPr lang="en-ID" sz="2400" b="1" dirty="0">
                <a:highlight>
                  <a:srgbClr val="FFFF00"/>
                </a:highlight>
                <a:latin typeface="Avenir Next" panose="020B0503020202020204"/>
                <a:ea typeface="Cambria" panose="02040503050406030204" pitchFamily="18" charset="0"/>
              </a:rPr>
              <a:t> APBN/APBD </a:t>
            </a:r>
            <a:r>
              <a:rPr lang="en-ID" sz="2400" dirty="0" err="1">
                <a:latin typeface="Avenir Next" panose="020B0503020202020204"/>
                <a:ea typeface="Cambria" panose="02040503050406030204" pitchFamily="18" charset="0"/>
              </a:rPr>
              <a:t>menggunakan</a:t>
            </a:r>
            <a:r>
              <a:rPr lang="en-ID" sz="2400" dirty="0">
                <a:latin typeface="Avenir Next" panose="020B0503020202020204"/>
                <a:ea typeface="Cambria" panose="02040503050406030204" pitchFamily="18" charset="0"/>
              </a:rPr>
              <a:t> </a:t>
            </a:r>
            <a:r>
              <a:rPr lang="en-ID" sz="2400" dirty="0" err="1">
                <a:latin typeface="Avenir Next" panose="020B0503020202020204"/>
                <a:ea typeface="Cambria" panose="02040503050406030204" pitchFamily="18" charset="0"/>
              </a:rPr>
              <a:t>Peraturan</a:t>
            </a:r>
            <a:r>
              <a:rPr lang="en-ID" sz="2400" dirty="0">
                <a:latin typeface="Avenir Next" panose="020B0503020202020204"/>
                <a:ea typeface="Cambria" panose="02040503050406030204" pitchFamily="18" charset="0"/>
              </a:rPr>
              <a:t> </a:t>
            </a:r>
            <a:r>
              <a:rPr lang="en-ID" sz="2400" dirty="0" err="1">
                <a:latin typeface="Avenir Next" panose="020B0503020202020204"/>
                <a:ea typeface="Cambria" panose="02040503050406030204" pitchFamily="18" charset="0"/>
              </a:rPr>
              <a:t>Presiden</a:t>
            </a:r>
            <a:r>
              <a:rPr lang="en-ID" sz="2400" dirty="0">
                <a:latin typeface="Avenir Next" panose="020B0503020202020204"/>
                <a:ea typeface="Cambria" panose="02040503050406030204" pitchFamily="18" charset="0"/>
              </a:rPr>
              <a:t> (</a:t>
            </a:r>
            <a:r>
              <a:rPr lang="en-ID" sz="2400" dirty="0" err="1">
                <a:latin typeface="Avenir Next" panose="020B0503020202020204"/>
                <a:ea typeface="Cambria" panose="02040503050406030204" pitchFamily="18" charset="0"/>
              </a:rPr>
              <a:t>Perpres</a:t>
            </a:r>
            <a:r>
              <a:rPr lang="en-ID" sz="2400" dirty="0">
                <a:latin typeface="Avenir Next" panose="020B0503020202020204"/>
                <a:ea typeface="Cambria" panose="02040503050406030204" pitchFamily="18" charset="0"/>
              </a:rPr>
              <a:t>) </a:t>
            </a:r>
            <a:r>
              <a:rPr lang="en-ID" sz="2400" dirty="0" err="1">
                <a:latin typeface="Avenir Next" panose="020B0503020202020204"/>
                <a:ea typeface="Cambria" panose="02040503050406030204" pitchFamily="18" charset="0"/>
              </a:rPr>
              <a:t>mengenai</a:t>
            </a:r>
            <a:r>
              <a:rPr lang="en-ID" sz="2400" dirty="0">
                <a:latin typeface="Avenir Next" panose="020B0503020202020204"/>
                <a:ea typeface="Cambria" panose="02040503050406030204" pitchFamily="18" charset="0"/>
              </a:rPr>
              <a:t> </a:t>
            </a:r>
            <a:r>
              <a:rPr lang="en-ID" sz="2400" dirty="0" err="1">
                <a:latin typeface="Avenir Next" panose="020B0503020202020204"/>
                <a:ea typeface="Cambria" panose="02040503050406030204" pitchFamily="18" charset="0"/>
              </a:rPr>
              <a:t>pengadaan</a:t>
            </a:r>
            <a:r>
              <a:rPr lang="en-ID" sz="2400" dirty="0">
                <a:latin typeface="Avenir Next" panose="020B0503020202020204"/>
                <a:ea typeface="Cambria" panose="02040503050406030204" pitchFamily="18" charset="0"/>
              </a:rPr>
              <a:t> </a:t>
            </a:r>
            <a:r>
              <a:rPr lang="en-ID" sz="2400" dirty="0" err="1">
                <a:latin typeface="Avenir Next" panose="020B0503020202020204"/>
                <a:ea typeface="Cambria" panose="02040503050406030204" pitchFamily="18" charset="0"/>
              </a:rPr>
              <a:t>barang</a:t>
            </a:r>
            <a:r>
              <a:rPr lang="en-ID" sz="2400" dirty="0">
                <a:latin typeface="Avenir Next" panose="020B0503020202020204"/>
                <a:ea typeface="Cambria" panose="02040503050406030204" pitchFamily="18" charset="0"/>
              </a:rPr>
              <a:t>/</a:t>
            </a:r>
            <a:r>
              <a:rPr lang="en-ID" sz="2400" dirty="0" err="1">
                <a:latin typeface="Avenir Next" panose="020B0503020202020204"/>
                <a:ea typeface="Cambria" panose="02040503050406030204" pitchFamily="18" charset="0"/>
              </a:rPr>
              <a:t>jasa</a:t>
            </a:r>
            <a:r>
              <a:rPr lang="en-ID" sz="2400" dirty="0">
                <a:latin typeface="Avenir Next" panose="020B0503020202020204"/>
                <a:ea typeface="Cambria" panose="02040503050406030204" pitchFamily="18" charset="0"/>
              </a:rPr>
              <a:t> </a:t>
            </a:r>
            <a:r>
              <a:rPr lang="en-ID" sz="2400" dirty="0" err="1">
                <a:latin typeface="Avenir Next" panose="020B0503020202020204"/>
                <a:ea typeface="Cambria" panose="02040503050406030204" pitchFamily="18" charset="0"/>
              </a:rPr>
              <a:t>pemerintah</a:t>
            </a:r>
            <a:r>
              <a:rPr lang="en-ID" sz="2400" dirty="0">
                <a:latin typeface="Avenir Next" panose="020B0503020202020204"/>
                <a:ea typeface="Cambria" panose="02040503050406030204" pitchFamily="18" charset="0"/>
              </a:rPr>
              <a:t>.</a:t>
            </a:r>
          </a:p>
          <a:p>
            <a:pPr marL="741431" marR="277737" indent="-457200" algn="just">
              <a:buFont typeface="+mj-lt"/>
              <a:buAutoNum type="arabicPeriod"/>
            </a:pPr>
            <a:endParaRPr lang="en-ID" sz="2400" dirty="0">
              <a:latin typeface="Avenir Next" panose="020B0503020202020204"/>
              <a:ea typeface="Cambria" panose="02040503050406030204" pitchFamily="18" charset="0"/>
            </a:endParaRPr>
          </a:p>
          <a:p>
            <a:pPr marL="741431" marR="277737" indent="-457200" algn="just">
              <a:buFont typeface="+mj-lt"/>
              <a:buAutoNum type="arabicPeriod"/>
            </a:pPr>
            <a:r>
              <a:rPr lang="en-ID" sz="2400" b="1" dirty="0" err="1">
                <a:highlight>
                  <a:srgbClr val="FFFF00"/>
                </a:highlight>
                <a:latin typeface="Avenir Next" panose="020B0503020202020204"/>
                <a:ea typeface="Cambria" panose="02040503050406030204" pitchFamily="18" charset="0"/>
              </a:rPr>
              <a:t>Biaya</a:t>
            </a:r>
            <a:r>
              <a:rPr lang="en-ID" sz="2400" b="1" dirty="0">
                <a:highlight>
                  <a:srgbClr val="FFFF00"/>
                </a:highlight>
                <a:latin typeface="Avenir Next" panose="020B0503020202020204"/>
                <a:ea typeface="Cambria" panose="02040503050406030204" pitchFamily="18" charset="0"/>
              </a:rPr>
              <a:t> </a:t>
            </a:r>
            <a:r>
              <a:rPr lang="en-ID" sz="2400" b="1" dirty="0" err="1">
                <a:highlight>
                  <a:srgbClr val="FFFF00"/>
                </a:highlight>
                <a:latin typeface="Avenir Next" panose="020B0503020202020204"/>
                <a:ea typeface="Cambria" panose="02040503050406030204" pitchFamily="18" charset="0"/>
              </a:rPr>
              <a:t>berasal</a:t>
            </a:r>
            <a:r>
              <a:rPr lang="en-ID" sz="2400" b="1" dirty="0">
                <a:highlight>
                  <a:srgbClr val="FFFF00"/>
                </a:highlight>
                <a:latin typeface="Avenir Next" panose="020B0503020202020204"/>
                <a:ea typeface="Cambria" panose="02040503050406030204" pitchFamily="18" charset="0"/>
              </a:rPr>
              <a:t> </a:t>
            </a:r>
            <a:r>
              <a:rPr lang="en-ID" sz="2400" b="1" dirty="0" err="1">
                <a:highlight>
                  <a:srgbClr val="FFFF00"/>
                </a:highlight>
                <a:latin typeface="Avenir Next" panose="020B0503020202020204"/>
                <a:ea typeface="Cambria" panose="02040503050406030204" pitchFamily="18" charset="0"/>
              </a:rPr>
              <a:t>dari</a:t>
            </a:r>
            <a:r>
              <a:rPr lang="en-ID" sz="2400" b="1" dirty="0">
                <a:highlight>
                  <a:srgbClr val="FFFF00"/>
                </a:highlight>
                <a:latin typeface="Avenir Next" panose="020B0503020202020204"/>
                <a:ea typeface="Cambria" panose="02040503050406030204" pitchFamily="18" charset="0"/>
              </a:rPr>
              <a:t> badan </a:t>
            </a:r>
            <a:r>
              <a:rPr lang="en-ID" sz="2400" b="1" dirty="0" err="1">
                <a:highlight>
                  <a:srgbClr val="FFFF00"/>
                </a:highlight>
                <a:latin typeface="Avenir Next" panose="020B0503020202020204"/>
                <a:ea typeface="Cambria" panose="02040503050406030204" pitchFamily="18" charset="0"/>
              </a:rPr>
              <a:t>usaha</a:t>
            </a:r>
            <a:r>
              <a:rPr lang="en-ID" sz="2400" b="1" dirty="0">
                <a:highlight>
                  <a:srgbClr val="FFFF00"/>
                </a:highlight>
                <a:latin typeface="Avenir Next" panose="020B0503020202020204"/>
                <a:ea typeface="Cambria" panose="02040503050406030204" pitchFamily="18" charset="0"/>
              </a:rPr>
              <a:t> </a:t>
            </a:r>
            <a:r>
              <a:rPr lang="en-ID" sz="2400" b="1" dirty="0" err="1">
                <a:highlight>
                  <a:srgbClr val="FFFF00"/>
                </a:highlight>
                <a:latin typeface="Avenir Next" panose="020B0503020202020204"/>
                <a:ea typeface="Cambria" panose="02040503050406030204" pitchFamily="18" charset="0"/>
              </a:rPr>
              <a:t>milik</a:t>
            </a:r>
            <a:r>
              <a:rPr lang="en-ID" sz="2400" b="1" dirty="0">
                <a:highlight>
                  <a:srgbClr val="FFFF00"/>
                </a:highlight>
                <a:latin typeface="Avenir Next" panose="020B0503020202020204"/>
                <a:ea typeface="Cambria" panose="02040503050406030204" pitchFamily="18" charset="0"/>
              </a:rPr>
              <a:t> negara</a:t>
            </a:r>
            <a:r>
              <a:rPr lang="en-ID" sz="2400" b="1" dirty="0">
                <a:latin typeface="Avenir Next" panose="020B0503020202020204"/>
                <a:ea typeface="Cambria" panose="02040503050406030204" pitchFamily="18" charset="0"/>
              </a:rPr>
              <a:t> </a:t>
            </a:r>
            <a:r>
              <a:rPr lang="en-ID" sz="2400" dirty="0" err="1">
                <a:latin typeface="Avenir Next" panose="020B0503020202020204"/>
                <a:ea typeface="Cambria" panose="02040503050406030204" pitchFamily="18" charset="0"/>
              </a:rPr>
              <a:t>secara</a:t>
            </a:r>
            <a:r>
              <a:rPr lang="en-ID" sz="2400" dirty="0">
                <a:latin typeface="Avenir Next" panose="020B0503020202020204"/>
                <a:ea typeface="Cambria" panose="02040503050406030204" pitchFamily="18" charset="0"/>
              </a:rPr>
              <a:t> </a:t>
            </a:r>
            <a:r>
              <a:rPr lang="en-ID" sz="2400" dirty="0" err="1">
                <a:latin typeface="Avenir Next" panose="020B0503020202020204"/>
                <a:ea typeface="Cambria" panose="02040503050406030204" pitchFamily="18" charset="0"/>
              </a:rPr>
              <a:t>otonom</a:t>
            </a:r>
            <a:r>
              <a:rPr lang="en-ID" sz="2400" dirty="0">
                <a:latin typeface="Avenir Next" panose="020B0503020202020204"/>
                <a:ea typeface="Cambria" panose="02040503050406030204" pitchFamily="18" charset="0"/>
              </a:rPr>
              <a:t> </a:t>
            </a:r>
            <a:r>
              <a:rPr lang="en-ID" sz="2400" dirty="0" err="1">
                <a:latin typeface="Avenir Next" panose="020B0503020202020204"/>
                <a:ea typeface="Cambria" panose="02040503050406030204" pitchFamily="18" charset="0"/>
              </a:rPr>
              <a:t>menggunakan</a:t>
            </a:r>
            <a:r>
              <a:rPr lang="en-ID" sz="2400" dirty="0">
                <a:latin typeface="Avenir Next" panose="020B0503020202020204"/>
                <a:ea typeface="Cambria" panose="02040503050406030204" pitchFamily="18" charset="0"/>
              </a:rPr>
              <a:t> </a:t>
            </a:r>
            <a:r>
              <a:rPr lang="en-ID" sz="2400" dirty="0" err="1">
                <a:latin typeface="Avenir Next" panose="020B0503020202020204"/>
                <a:ea typeface="Cambria" panose="02040503050406030204" pitchFamily="18" charset="0"/>
              </a:rPr>
              <a:t>peraturan</a:t>
            </a:r>
            <a:r>
              <a:rPr lang="en-ID" sz="2400" dirty="0">
                <a:latin typeface="Avenir Next" panose="020B0503020202020204"/>
                <a:ea typeface="Cambria" panose="02040503050406030204" pitchFamily="18" charset="0"/>
              </a:rPr>
              <a:t> </a:t>
            </a:r>
            <a:r>
              <a:rPr lang="en-ID" sz="2400" dirty="0" err="1">
                <a:latin typeface="Avenir Next" panose="020B0503020202020204"/>
                <a:ea typeface="Cambria" panose="02040503050406030204" pitchFamily="18" charset="0"/>
              </a:rPr>
              <a:t>menteri</a:t>
            </a:r>
            <a:r>
              <a:rPr lang="en-ID" sz="2400" dirty="0">
                <a:latin typeface="Avenir Next" panose="020B0503020202020204"/>
                <a:ea typeface="Cambria" panose="02040503050406030204" pitchFamily="18" charset="0"/>
              </a:rPr>
              <a:t>.</a:t>
            </a:r>
          </a:p>
          <a:p>
            <a:pPr marL="741431" marR="277737" indent="-457200" algn="just">
              <a:buFont typeface="+mj-lt"/>
              <a:buAutoNum type="arabicPeriod"/>
            </a:pPr>
            <a:endParaRPr lang="en-ID" sz="2400" dirty="0">
              <a:latin typeface="Avenir Next" panose="020B0503020202020204"/>
              <a:ea typeface="Cambria" panose="02040503050406030204" pitchFamily="18" charset="0"/>
            </a:endParaRPr>
          </a:p>
          <a:p>
            <a:pPr marL="741431" marR="277737" indent="-457200" algn="just">
              <a:buFont typeface="+mj-lt"/>
              <a:buAutoNum type="arabicPeriod"/>
            </a:pPr>
            <a:r>
              <a:rPr lang="en-ID" sz="2400" b="1" dirty="0" err="1">
                <a:highlight>
                  <a:srgbClr val="FFFF00"/>
                </a:highlight>
                <a:latin typeface="Avenir Next" panose="020B0503020202020204"/>
                <a:ea typeface="Cambria" panose="02040503050406030204" pitchFamily="18" charset="0"/>
              </a:rPr>
              <a:t>Biaya</a:t>
            </a:r>
            <a:r>
              <a:rPr lang="en-ID" sz="2400" b="1" dirty="0">
                <a:highlight>
                  <a:srgbClr val="FFFF00"/>
                </a:highlight>
                <a:latin typeface="Avenir Next" panose="020B0503020202020204"/>
                <a:ea typeface="Cambria" panose="02040503050406030204" pitchFamily="18" charset="0"/>
              </a:rPr>
              <a:t> yang </a:t>
            </a:r>
            <a:r>
              <a:rPr lang="en-ID" sz="2400" b="1" dirty="0" err="1">
                <a:highlight>
                  <a:srgbClr val="FFFF00"/>
                </a:highlight>
                <a:latin typeface="Avenir Next" panose="020B0503020202020204"/>
                <a:ea typeface="Cambria" panose="02040503050406030204" pitchFamily="18" charset="0"/>
              </a:rPr>
              <a:t>diperoleh</a:t>
            </a:r>
            <a:r>
              <a:rPr lang="en-ID" sz="2400" b="1" dirty="0">
                <a:highlight>
                  <a:srgbClr val="FFFF00"/>
                </a:highlight>
                <a:latin typeface="Avenir Next" panose="020B0503020202020204"/>
                <a:ea typeface="Cambria" panose="02040503050406030204" pitchFamily="18" charset="0"/>
              </a:rPr>
              <a:t> </a:t>
            </a:r>
            <a:r>
              <a:rPr lang="en-ID" sz="2400" b="1" dirty="0" err="1">
                <a:highlight>
                  <a:srgbClr val="FFFF00"/>
                </a:highlight>
                <a:latin typeface="Avenir Next" panose="020B0503020202020204"/>
                <a:ea typeface="Cambria" panose="02040503050406030204" pitchFamily="18" charset="0"/>
              </a:rPr>
              <a:t>dari</a:t>
            </a:r>
            <a:r>
              <a:rPr lang="en-ID" sz="2400" b="1" dirty="0">
                <a:highlight>
                  <a:srgbClr val="FFFF00"/>
                </a:highlight>
                <a:latin typeface="Avenir Next" panose="020B0503020202020204"/>
                <a:ea typeface="Cambria" panose="02040503050406030204" pitchFamily="18" charset="0"/>
              </a:rPr>
              <a:t> </a:t>
            </a:r>
            <a:r>
              <a:rPr lang="en-ID" sz="2400" b="1" dirty="0" err="1">
                <a:highlight>
                  <a:srgbClr val="FFFF00"/>
                </a:highlight>
                <a:latin typeface="Avenir Next" panose="020B0503020202020204"/>
                <a:ea typeface="Cambria" panose="02040503050406030204" pitchFamily="18" charset="0"/>
              </a:rPr>
              <a:t>penerimaan</a:t>
            </a:r>
            <a:r>
              <a:rPr lang="en-ID" sz="2400" b="1" dirty="0">
                <a:highlight>
                  <a:srgbClr val="FFFF00"/>
                </a:highlight>
                <a:latin typeface="Avenir Next" panose="020B0503020202020204"/>
                <a:ea typeface="Cambria" panose="02040503050406030204" pitchFamily="18" charset="0"/>
              </a:rPr>
              <a:t> </a:t>
            </a:r>
            <a:r>
              <a:rPr lang="en-ID" sz="2400" b="1" dirty="0" err="1">
                <a:highlight>
                  <a:srgbClr val="FFFF00"/>
                </a:highlight>
                <a:latin typeface="Avenir Next" panose="020B0503020202020204"/>
                <a:ea typeface="Cambria" panose="02040503050406030204" pitchFamily="18" charset="0"/>
              </a:rPr>
              <a:t>langsung</a:t>
            </a:r>
            <a:r>
              <a:rPr lang="en-ID" sz="2400" b="1" dirty="0">
                <a:highlight>
                  <a:srgbClr val="FFFF00"/>
                </a:highlight>
                <a:latin typeface="Avenir Next" panose="020B0503020202020204"/>
                <a:ea typeface="Cambria" panose="02040503050406030204" pitchFamily="18" charset="0"/>
              </a:rPr>
              <a:t> badan </a:t>
            </a:r>
            <a:r>
              <a:rPr lang="en-ID" sz="2400" b="1" dirty="0" err="1">
                <a:highlight>
                  <a:srgbClr val="FFFF00"/>
                </a:highlight>
                <a:latin typeface="Avenir Next" panose="020B0503020202020204"/>
                <a:ea typeface="Cambria" panose="02040503050406030204" pitchFamily="18" charset="0"/>
              </a:rPr>
              <a:t>layanan</a:t>
            </a:r>
            <a:r>
              <a:rPr lang="en-ID" sz="2400" b="1" dirty="0">
                <a:highlight>
                  <a:srgbClr val="FFFF00"/>
                </a:highlight>
                <a:latin typeface="Avenir Next" panose="020B0503020202020204"/>
                <a:ea typeface="Cambria" panose="02040503050406030204" pitchFamily="18" charset="0"/>
              </a:rPr>
              <a:t> </a:t>
            </a:r>
            <a:r>
              <a:rPr lang="en-ID" sz="2400" b="1" dirty="0" err="1">
                <a:highlight>
                  <a:srgbClr val="FFFF00"/>
                </a:highlight>
                <a:latin typeface="Avenir Next" panose="020B0503020202020204"/>
                <a:ea typeface="Cambria" panose="02040503050406030204" pitchFamily="18" charset="0"/>
              </a:rPr>
              <a:t>umum</a:t>
            </a:r>
            <a:r>
              <a:rPr lang="en-ID" sz="2400" b="1" dirty="0">
                <a:highlight>
                  <a:srgbClr val="FFFF00"/>
                </a:highlight>
                <a:latin typeface="Avenir Next" panose="020B0503020202020204"/>
                <a:ea typeface="Cambria" panose="02040503050406030204" pitchFamily="18" charset="0"/>
              </a:rPr>
              <a:t> </a:t>
            </a:r>
            <a:r>
              <a:rPr lang="en-ID" sz="2400" dirty="0" err="1">
                <a:latin typeface="Avenir Next" panose="020B0503020202020204"/>
                <a:ea typeface="Cambria" panose="02040503050406030204" pitchFamily="18" charset="0"/>
              </a:rPr>
              <a:t>diatur</a:t>
            </a:r>
            <a:r>
              <a:rPr lang="en-ID" sz="2400" dirty="0">
                <a:latin typeface="Avenir Next" panose="020B0503020202020204"/>
                <a:ea typeface="Cambria" panose="02040503050406030204" pitchFamily="18" charset="0"/>
              </a:rPr>
              <a:t> </a:t>
            </a:r>
            <a:r>
              <a:rPr lang="en-ID" sz="2400" dirty="0" err="1">
                <a:latin typeface="Avenir Next" panose="020B0503020202020204"/>
                <a:ea typeface="Cambria" panose="02040503050406030204" pitchFamily="18" charset="0"/>
              </a:rPr>
              <a:t>dalam</a:t>
            </a:r>
            <a:r>
              <a:rPr lang="en-ID" sz="2400" dirty="0">
                <a:latin typeface="Avenir Next" panose="020B0503020202020204"/>
                <a:ea typeface="Cambria" panose="02040503050406030204" pitchFamily="18" charset="0"/>
              </a:rPr>
              <a:t> </a:t>
            </a:r>
            <a:r>
              <a:rPr lang="en-ID" sz="2400" dirty="0" err="1">
                <a:latin typeface="Avenir Next" panose="020B0503020202020204"/>
                <a:ea typeface="Cambria" panose="02040503050406030204" pitchFamily="18" charset="0"/>
              </a:rPr>
              <a:t>Peraturan</a:t>
            </a:r>
            <a:r>
              <a:rPr lang="en-ID" sz="2400" dirty="0">
                <a:latin typeface="Avenir Next" panose="020B0503020202020204"/>
                <a:ea typeface="Cambria" panose="02040503050406030204" pitchFamily="18" charset="0"/>
              </a:rPr>
              <a:t> </a:t>
            </a:r>
            <a:r>
              <a:rPr lang="en-ID" sz="2400" dirty="0" err="1">
                <a:latin typeface="Avenir Next" panose="020B0503020202020204"/>
                <a:ea typeface="Cambria" panose="02040503050406030204" pitchFamily="18" charset="0"/>
              </a:rPr>
              <a:t>Pemerintah</a:t>
            </a:r>
            <a:r>
              <a:rPr lang="en-ID" sz="2400" dirty="0">
                <a:latin typeface="Avenir Next" panose="020B0503020202020204"/>
                <a:ea typeface="Cambria" panose="02040503050406030204" pitchFamily="18" charset="0"/>
              </a:rPr>
              <a:t>.  </a:t>
            </a:r>
            <a:r>
              <a:rPr lang="en-ID" sz="2400" b="1" spc="-6" dirty="0">
                <a:solidFill>
                  <a:srgbClr val="640505"/>
                </a:solidFill>
                <a:latin typeface="Avenir Next" panose="020B0503020202020204"/>
                <a:ea typeface="Cambria" panose="02040503050406030204" pitchFamily="18" charset="0"/>
                <a:cs typeface="Calibri"/>
              </a:rPr>
              <a:t> </a:t>
            </a:r>
            <a:endParaRPr lang="en-ID" sz="2400" dirty="0">
              <a:solidFill>
                <a:srgbClr val="640505"/>
              </a:solidFill>
              <a:latin typeface="Avenir Next" panose="020B0503020202020204"/>
              <a:ea typeface="Cambria" panose="02040503050406030204" pitchFamily="18" charset="0"/>
              <a:cs typeface="Calibri"/>
            </a:endParaRPr>
          </a:p>
          <a:p>
            <a:pPr algn="just"/>
            <a:endParaRPr lang="en-ID" sz="2400" dirty="0">
              <a:latin typeface="Avenir Next" panose="020B0503020202020204"/>
            </a:endParaRPr>
          </a:p>
        </p:txBody>
      </p:sp>
      <p:sp>
        <p:nvSpPr>
          <p:cNvPr id="2" name="TextBox 1">
            <a:extLst>
              <a:ext uri="{FF2B5EF4-FFF2-40B4-BE49-F238E27FC236}">
                <a16:creationId xmlns:a16="http://schemas.microsoft.com/office/drawing/2014/main" id="{4FC8DD11-453D-4B5B-631C-A3D8C59E3B9A}"/>
              </a:ext>
            </a:extLst>
          </p:cNvPr>
          <p:cNvSpPr txBox="1"/>
          <p:nvPr/>
        </p:nvSpPr>
        <p:spPr>
          <a:xfrm>
            <a:off x="1940918" y="288034"/>
            <a:ext cx="13944600" cy="1077218"/>
          </a:xfrm>
          <a:prstGeom prst="rect">
            <a:avLst/>
          </a:prstGeom>
          <a:solidFill>
            <a:srgbClr val="640505"/>
          </a:solidFill>
          <a:ln>
            <a:solidFill>
              <a:srgbClr val="640505"/>
            </a:solidFill>
          </a:ln>
        </p:spPr>
        <p:txBody>
          <a:bodyPr wrap="square" rtlCol="0">
            <a:spAutoFit/>
          </a:bodyPr>
          <a:lstStyle/>
          <a:p>
            <a:pPr algn="just"/>
            <a:r>
              <a:rPr lang="en-US" sz="3200" b="1" dirty="0" err="1">
                <a:solidFill>
                  <a:schemeClr val="bg1"/>
                </a:solidFill>
                <a:latin typeface="Adobe Devanagari" panose="02040503050201020203" pitchFamily="18" charset="0"/>
                <a:cs typeface="Adobe Devanagari" panose="02040503050201020203" pitchFamily="18" charset="0"/>
              </a:rPr>
              <a:t>Menjadi</a:t>
            </a:r>
            <a:r>
              <a:rPr lang="en-US" sz="3200" b="1" dirty="0">
                <a:solidFill>
                  <a:schemeClr val="bg1"/>
                </a:solidFill>
                <a:latin typeface="Adobe Devanagari" panose="02040503050201020203" pitchFamily="18" charset="0"/>
                <a:cs typeface="Adobe Devanagari" panose="02040503050201020203" pitchFamily="18" charset="0"/>
              </a:rPr>
              <a:t> </a:t>
            </a:r>
            <a:r>
              <a:rPr lang="en-US" sz="3200" b="1" dirty="0" err="1">
                <a:solidFill>
                  <a:schemeClr val="bg1"/>
                </a:solidFill>
                <a:latin typeface="Adobe Devanagari" panose="02040503050201020203" pitchFamily="18" charset="0"/>
                <a:cs typeface="Adobe Devanagari" panose="02040503050201020203" pitchFamily="18" charset="0"/>
              </a:rPr>
              <a:t>sebuah</a:t>
            </a:r>
            <a:r>
              <a:rPr lang="en-US" sz="3200" b="1" dirty="0">
                <a:solidFill>
                  <a:schemeClr val="bg1"/>
                </a:solidFill>
                <a:latin typeface="Adobe Devanagari" panose="02040503050201020203" pitchFamily="18" charset="0"/>
                <a:cs typeface="Adobe Devanagari" panose="02040503050201020203" pitchFamily="18" charset="0"/>
              </a:rPr>
              <a:t> </a:t>
            </a:r>
            <a:r>
              <a:rPr lang="en-US" sz="3200" b="1" dirty="0" err="1">
                <a:solidFill>
                  <a:schemeClr val="bg1"/>
                </a:solidFill>
                <a:latin typeface="Adobe Devanagari" panose="02040503050201020203" pitchFamily="18" charset="0"/>
                <a:cs typeface="Adobe Devanagari" panose="02040503050201020203" pitchFamily="18" charset="0"/>
              </a:rPr>
              <a:t>pertanyaan</a:t>
            </a:r>
            <a:r>
              <a:rPr lang="en-US" sz="3200" b="1" dirty="0">
                <a:solidFill>
                  <a:schemeClr val="bg1"/>
                </a:solidFill>
                <a:latin typeface="Adobe Devanagari" panose="02040503050201020203" pitchFamily="18" charset="0"/>
                <a:cs typeface="Adobe Devanagari" panose="02040503050201020203" pitchFamily="18" charset="0"/>
              </a:rPr>
              <a:t>, </a:t>
            </a:r>
            <a:r>
              <a:rPr lang="en-US" sz="3200" b="1" dirty="0" err="1">
                <a:solidFill>
                  <a:schemeClr val="bg1"/>
                </a:solidFill>
                <a:latin typeface="Adobe Devanagari" panose="02040503050201020203" pitchFamily="18" charset="0"/>
                <a:cs typeface="Adobe Devanagari" panose="02040503050201020203" pitchFamily="18" charset="0"/>
              </a:rPr>
              <a:t>apakah</a:t>
            </a:r>
            <a:r>
              <a:rPr lang="en-US" sz="3200" b="1" dirty="0">
                <a:solidFill>
                  <a:schemeClr val="bg1"/>
                </a:solidFill>
                <a:latin typeface="Adobe Devanagari" panose="02040503050201020203" pitchFamily="18" charset="0"/>
                <a:cs typeface="Adobe Devanagari" panose="02040503050201020203" pitchFamily="18" charset="0"/>
              </a:rPr>
              <a:t> BUMN juga </a:t>
            </a:r>
            <a:r>
              <a:rPr lang="en-US" sz="3200" b="1" dirty="0" err="1">
                <a:solidFill>
                  <a:schemeClr val="bg1"/>
                </a:solidFill>
                <a:latin typeface="Adobe Devanagari" panose="02040503050201020203" pitchFamily="18" charset="0"/>
                <a:cs typeface="Adobe Devanagari" panose="02040503050201020203" pitchFamily="18" charset="0"/>
              </a:rPr>
              <a:t>menjadi</a:t>
            </a:r>
            <a:r>
              <a:rPr lang="en-US" sz="3200" b="1" dirty="0">
                <a:solidFill>
                  <a:schemeClr val="bg1"/>
                </a:solidFill>
                <a:latin typeface="Adobe Devanagari" panose="02040503050201020203" pitchFamily="18" charset="0"/>
                <a:cs typeface="Adobe Devanagari" panose="02040503050201020203" pitchFamily="18" charset="0"/>
              </a:rPr>
              <a:t> </a:t>
            </a:r>
            <a:r>
              <a:rPr lang="en-US" sz="3200" b="1" dirty="0" err="1">
                <a:solidFill>
                  <a:schemeClr val="bg1"/>
                </a:solidFill>
                <a:latin typeface="Adobe Devanagari" panose="02040503050201020203" pitchFamily="18" charset="0"/>
                <a:cs typeface="Adobe Devanagari" panose="02040503050201020203" pitchFamily="18" charset="0"/>
              </a:rPr>
              <a:t>bagian</a:t>
            </a:r>
            <a:r>
              <a:rPr lang="en-US" sz="3200" b="1" dirty="0">
                <a:solidFill>
                  <a:schemeClr val="bg1"/>
                </a:solidFill>
                <a:latin typeface="Adobe Devanagari" panose="02040503050201020203" pitchFamily="18" charset="0"/>
                <a:cs typeface="Adobe Devanagari" panose="02040503050201020203" pitchFamily="18" charset="0"/>
              </a:rPr>
              <a:t> </a:t>
            </a:r>
            <a:r>
              <a:rPr lang="en-US" sz="3200" b="1" dirty="0" err="1">
                <a:solidFill>
                  <a:schemeClr val="bg1"/>
                </a:solidFill>
                <a:latin typeface="Adobe Devanagari" panose="02040503050201020203" pitchFamily="18" charset="0"/>
                <a:cs typeface="Adobe Devanagari" panose="02040503050201020203" pitchFamily="18" charset="0"/>
              </a:rPr>
              <a:t>dari</a:t>
            </a:r>
            <a:r>
              <a:rPr lang="en-US" sz="3200" b="1" dirty="0">
                <a:solidFill>
                  <a:schemeClr val="bg1"/>
                </a:solidFill>
                <a:latin typeface="Adobe Devanagari" panose="02040503050201020203" pitchFamily="18" charset="0"/>
                <a:cs typeface="Adobe Devanagari" panose="02040503050201020203" pitchFamily="18" charset="0"/>
              </a:rPr>
              <a:t> </a:t>
            </a:r>
            <a:r>
              <a:rPr lang="en-US" sz="3200" b="1" dirty="0" err="1">
                <a:solidFill>
                  <a:schemeClr val="bg1"/>
                </a:solidFill>
                <a:latin typeface="Adobe Devanagari" panose="02040503050201020203" pitchFamily="18" charset="0"/>
                <a:cs typeface="Adobe Devanagari" panose="02040503050201020203" pitchFamily="18" charset="0"/>
              </a:rPr>
              <a:t>ruang</a:t>
            </a:r>
            <a:r>
              <a:rPr lang="en-US" sz="3200" b="1" dirty="0">
                <a:solidFill>
                  <a:schemeClr val="bg1"/>
                </a:solidFill>
                <a:latin typeface="Adobe Devanagari" panose="02040503050201020203" pitchFamily="18" charset="0"/>
                <a:cs typeface="Adobe Devanagari" panose="02040503050201020203" pitchFamily="18" charset="0"/>
              </a:rPr>
              <a:t> </a:t>
            </a:r>
            <a:r>
              <a:rPr lang="en-US" sz="3200" b="1" dirty="0" err="1">
                <a:solidFill>
                  <a:schemeClr val="bg1"/>
                </a:solidFill>
                <a:latin typeface="Adobe Devanagari" panose="02040503050201020203" pitchFamily="18" charset="0"/>
                <a:cs typeface="Adobe Devanagari" panose="02040503050201020203" pitchFamily="18" charset="0"/>
              </a:rPr>
              <a:t>lingkup</a:t>
            </a:r>
            <a:r>
              <a:rPr lang="en-US" sz="3200" b="1" dirty="0">
                <a:solidFill>
                  <a:schemeClr val="bg1"/>
                </a:solidFill>
                <a:latin typeface="Adobe Devanagari" panose="02040503050201020203" pitchFamily="18" charset="0"/>
                <a:cs typeface="Adobe Devanagari" panose="02040503050201020203" pitchFamily="18" charset="0"/>
              </a:rPr>
              <a:t> </a:t>
            </a:r>
            <a:r>
              <a:rPr lang="en-US" sz="3200" b="1" dirty="0" err="1">
                <a:solidFill>
                  <a:schemeClr val="bg1"/>
                </a:solidFill>
                <a:latin typeface="Adobe Devanagari" panose="02040503050201020203" pitchFamily="18" charset="0"/>
                <a:cs typeface="Adobe Devanagari" panose="02040503050201020203" pitchFamily="18" charset="0"/>
              </a:rPr>
              <a:t>Perpres</a:t>
            </a:r>
            <a:r>
              <a:rPr lang="en-US" sz="3200" b="1" dirty="0">
                <a:solidFill>
                  <a:schemeClr val="bg1"/>
                </a:solidFill>
                <a:latin typeface="Adobe Devanagari" panose="02040503050201020203" pitchFamily="18" charset="0"/>
                <a:cs typeface="Adobe Devanagari" panose="02040503050201020203" pitchFamily="18" charset="0"/>
              </a:rPr>
              <a:t> 12/2021 dan </a:t>
            </a:r>
            <a:r>
              <a:rPr lang="en-US" sz="3200" b="1" dirty="0" err="1">
                <a:solidFill>
                  <a:schemeClr val="bg1"/>
                </a:solidFill>
                <a:latin typeface="Adobe Devanagari" panose="02040503050201020203" pitchFamily="18" charset="0"/>
                <a:cs typeface="Adobe Devanagari" panose="02040503050201020203" pitchFamily="18" charset="0"/>
              </a:rPr>
              <a:t>tunduk</a:t>
            </a:r>
            <a:r>
              <a:rPr lang="en-US" sz="3200" b="1" dirty="0">
                <a:solidFill>
                  <a:schemeClr val="bg1"/>
                </a:solidFill>
                <a:latin typeface="Adobe Devanagari" panose="02040503050201020203" pitchFamily="18" charset="0"/>
                <a:cs typeface="Adobe Devanagari" panose="02040503050201020203" pitchFamily="18" charset="0"/>
              </a:rPr>
              <a:t> </a:t>
            </a:r>
            <a:r>
              <a:rPr lang="en-US" sz="3200" b="1" dirty="0" err="1">
                <a:solidFill>
                  <a:schemeClr val="bg1"/>
                </a:solidFill>
                <a:latin typeface="Adobe Devanagari" panose="02040503050201020203" pitchFamily="18" charset="0"/>
                <a:cs typeface="Adobe Devanagari" panose="02040503050201020203" pitchFamily="18" charset="0"/>
              </a:rPr>
              <a:t>serta</a:t>
            </a:r>
            <a:r>
              <a:rPr lang="en-US" sz="3200" b="1" dirty="0">
                <a:solidFill>
                  <a:schemeClr val="bg1"/>
                </a:solidFill>
                <a:latin typeface="Adobe Devanagari" panose="02040503050201020203" pitchFamily="18" charset="0"/>
                <a:cs typeface="Adobe Devanagari" panose="02040503050201020203" pitchFamily="18" charset="0"/>
              </a:rPr>
              <a:t> </a:t>
            </a:r>
            <a:r>
              <a:rPr lang="en-US" sz="3200" b="1" dirty="0" err="1">
                <a:solidFill>
                  <a:schemeClr val="bg1"/>
                </a:solidFill>
                <a:latin typeface="Adobe Devanagari" panose="02040503050201020203" pitchFamily="18" charset="0"/>
                <a:cs typeface="Adobe Devanagari" panose="02040503050201020203" pitchFamily="18" charset="0"/>
              </a:rPr>
              <a:t>terikat</a:t>
            </a:r>
            <a:r>
              <a:rPr lang="en-US" sz="3200" b="1" dirty="0">
                <a:solidFill>
                  <a:schemeClr val="bg1"/>
                </a:solidFill>
                <a:latin typeface="Adobe Devanagari" panose="02040503050201020203" pitchFamily="18" charset="0"/>
                <a:cs typeface="Adobe Devanagari" panose="02040503050201020203" pitchFamily="18" charset="0"/>
              </a:rPr>
              <a:t> pada </a:t>
            </a:r>
            <a:r>
              <a:rPr lang="en-US" sz="3200" b="1" dirty="0" err="1">
                <a:solidFill>
                  <a:schemeClr val="bg1"/>
                </a:solidFill>
                <a:latin typeface="Adobe Devanagari" panose="02040503050201020203" pitchFamily="18" charset="0"/>
                <a:cs typeface="Adobe Devanagari" panose="02040503050201020203" pitchFamily="18" charset="0"/>
              </a:rPr>
              <a:t>pengaturan</a:t>
            </a:r>
            <a:r>
              <a:rPr lang="en-US" sz="3200" b="1" dirty="0">
                <a:solidFill>
                  <a:schemeClr val="bg1"/>
                </a:solidFill>
                <a:latin typeface="Adobe Devanagari" panose="02040503050201020203" pitchFamily="18" charset="0"/>
                <a:cs typeface="Adobe Devanagari" panose="02040503050201020203" pitchFamily="18" charset="0"/>
              </a:rPr>
              <a:t> di </a:t>
            </a:r>
            <a:r>
              <a:rPr lang="en-US" sz="3200" b="1" dirty="0" err="1">
                <a:solidFill>
                  <a:schemeClr val="bg1"/>
                </a:solidFill>
                <a:latin typeface="Adobe Devanagari" panose="02040503050201020203" pitchFamily="18" charset="0"/>
                <a:cs typeface="Adobe Devanagari" panose="02040503050201020203" pitchFamily="18" charset="0"/>
              </a:rPr>
              <a:t>dalamnya</a:t>
            </a:r>
            <a:r>
              <a:rPr lang="en-US" sz="3200" b="1" dirty="0">
                <a:solidFill>
                  <a:schemeClr val="bg1"/>
                </a:solidFill>
                <a:latin typeface="Adobe Devanagari" panose="02040503050201020203" pitchFamily="18" charset="0"/>
                <a:cs typeface="Adobe Devanagari" panose="02040503050201020203" pitchFamily="18" charset="0"/>
              </a:rPr>
              <a:t>?  </a:t>
            </a:r>
            <a:endParaRPr lang="en-ID" sz="3200" b="1" dirty="0">
              <a:solidFill>
                <a:schemeClr val="bg1"/>
              </a:solidFill>
              <a:latin typeface="Adobe Devanagari" panose="02040503050201020203" pitchFamily="18" charset="0"/>
              <a:cs typeface="Adobe Devanagari" panose="02040503050201020203" pitchFamily="18" charset="0"/>
            </a:endParaRPr>
          </a:p>
        </p:txBody>
      </p:sp>
      <p:sp>
        <p:nvSpPr>
          <p:cNvPr id="3" name="TextBox 2">
            <a:extLst>
              <a:ext uri="{FF2B5EF4-FFF2-40B4-BE49-F238E27FC236}">
                <a16:creationId xmlns:a16="http://schemas.microsoft.com/office/drawing/2014/main" id="{E7732523-39AF-AE30-7211-6180F5F36169}"/>
              </a:ext>
            </a:extLst>
          </p:cNvPr>
          <p:cNvSpPr txBox="1"/>
          <p:nvPr/>
        </p:nvSpPr>
        <p:spPr>
          <a:xfrm>
            <a:off x="1181101" y="8439339"/>
            <a:ext cx="8839200" cy="1107996"/>
          </a:xfrm>
          <a:prstGeom prst="rect">
            <a:avLst/>
          </a:prstGeom>
          <a:noFill/>
        </p:spPr>
        <p:txBody>
          <a:bodyPr wrap="square" rtlCol="0">
            <a:spAutoFit/>
          </a:bodyPr>
          <a:lstStyle/>
          <a:p>
            <a:r>
              <a:rPr lang="en-US" sz="6600" b="1" dirty="0" err="1">
                <a:highlight>
                  <a:srgbClr val="C08B8D"/>
                </a:highlight>
                <a:latin typeface="Avenir Next" panose="020B0503020202020204"/>
              </a:rPr>
              <a:t>Bagaimana</a:t>
            </a:r>
            <a:r>
              <a:rPr lang="en-US" sz="6600" b="1" dirty="0">
                <a:highlight>
                  <a:srgbClr val="C08B8D"/>
                </a:highlight>
                <a:latin typeface="Avenir Next" panose="020B0503020202020204"/>
              </a:rPr>
              <a:t>  </a:t>
            </a:r>
            <a:r>
              <a:rPr lang="en-US" sz="6600" b="1" dirty="0" err="1">
                <a:highlight>
                  <a:srgbClr val="C08B8D"/>
                </a:highlight>
                <a:latin typeface="Avenir Next" panose="020B0503020202020204"/>
              </a:rPr>
              <a:t>sebenarnya</a:t>
            </a:r>
            <a:r>
              <a:rPr lang="en-US" sz="6600" b="1" dirty="0">
                <a:highlight>
                  <a:srgbClr val="C08B8D"/>
                </a:highlight>
                <a:latin typeface="Avenir Next" panose="020B0503020202020204"/>
              </a:rPr>
              <a:t>?</a:t>
            </a:r>
            <a:endParaRPr lang="en-ID" sz="6600" b="1" dirty="0">
              <a:highlight>
                <a:srgbClr val="C08B8D"/>
              </a:highlight>
              <a:latin typeface="Avenir Next" panose="020B0503020202020204"/>
            </a:endParaRPr>
          </a:p>
        </p:txBody>
      </p:sp>
      <p:sp>
        <p:nvSpPr>
          <p:cNvPr id="6" name="TextBox 5">
            <a:extLst>
              <a:ext uri="{FF2B5EF4-FFF2-40B4-BE49-F238E27FC236}">
                <a16:creationId xmlns:a16="http://schemas.microsoft.com/office/drawing/2014/main" id="{656DC4D1-A4B0-F3D8-4FB4-F158013608F3}"/>
              </a:ext>
            </a:extLst>
          </p:cNvPr>
          <p:cNvSpPr txBox="1"/>
          <p:nvPr/>
        </p:nvSpPr>
        <p:spPr>
          <a:xfrm>
            <a:off x="4551870" y="9843941"/>
            <a:ext cx="9207062" cy="369332"/>
          </a:xfrm>
          <a:prstGeom prst="rect">
            <a:avLst/>
          </a:prstGeom>
          <a:noFill/>
        </p:spPr>
        <p:txBody>
          <a:bodyPr wrap="square">
            <a:spAutoFit/>
          </a:bodyPr>
          <a:lstStyle/>
          <a:p>
            <a:pPr algn="ctr" defTabSz="914490">
              <a:spcAft>
                <a:spcPts val="600"/>
              </a:spcAft>
              <a:defRPr/>
            </a:pPr>
            <a:r>
              <a:rPr lang="en-US" sz="1800" dirty="0">
                <a:solidFill>
                  <a:schemeClr val="tx1"/>
                </a:solidFill>
              </a:rPr>
              <a:t>denny@integritylawfirm.id</a:t>
            </a:r>
          </a:p>
        </p:txBody>
      </p:sp>
    </p:spTree>
    <p:extLst>
      <p:ext uri="{BB962C8B-B14F-4D97-AF65-F5344CB8AC3E}">
        <p14:creationId xmlns:p14="http://schemas.microsoft.com/office/powerpoint/2010/main" val="13970918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D43267B-B259-FCF0-29FA-21724F63F6C2}"/>
              </a:ext>
            </a:extLst>
          </p:cNvPr>
          <p:cNvPicPr>
            <a:picLocks noChangeAspect="1"/>
          </p:cNvPicPr>
          <p:nvPr/>
        </p:nvPicPr>
        <p:blipFill>
          <a:blip r:embed="rId3"/>
          <a:stretch>
            <a:fillRect/>
          </a:stretch>
        </p:blipFill>
        <p:spPr>
          <a:xfrm>
            <a:off x="16992600" y="371870"/>
            <a:ext cx="1097375" cy="916005"/>
          </a:xfrm>
          <a:prstGeom prst="rect">
            <a:avLst/>
          </a:prstGeom>
        </p:spPr>
      </p:pic>
      <p:sp>
        <p:nvSpPr>
          <p:cNvPr id="18" name="Slide Number Placeholder 15">
            <a:extLst>
              <a:ext uri="{FF2B5EF4-FFF2-40B4-BE49-F238E27FC236}">
                <a16:creationId xmlns:a16="http://schemas.microsoft.com/office/drawing/2014/main" id="{DD46BE5E-8575-8311-A7F4-A3088AE3E950}"/>
              </a:ext>
            </a:extLst>
          </p:cNvPr>
          <p:cNvSpPr txBox="1">
            <a:spLocks/>
          </p:cNvSpPr>
          <p:nvPr/>
        </p:nvSpPr>
        <p:spPr>
          <a:xfrm>
            <a:off x="17469349" y="9662456"/>
            <a:ext cx="565802" cy="304778"/>
          </a:xfrm>
          <a:prstGeom prst="callout1">
            <a:avLst>
              <a:gd name="adj1" fmla="val 48702"/>
              <a:gd name="adj2" fmla="val 84708"/>
              <a:gd name="adj3" fmla="val 48210"/>
              <a:gd name="adj4" fmla="val 162974"/>
            </a:avLst>
          </a:prstGeom>
          <a:ln w="38100">
            <a:solidFill>
              <a:schemeClr val="tx1"/>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B42DF2D7-30B4-D046-BCCB-386CF9A49E74}" type="slidenum">
              <a:rPr lang="en-US" sz="2400" b="1" smtClean="0"/>
              <a:pPr algn="ctr"/>
              <a:t>25</a:t>
            </a:fld>
            <a:endParaRPr lang="en-US" sz="2400" b="1" dirty="0"/>
          </a:p>
        </p:txBody>
      </p:sp>
      <p:sp>
        <p:nvSpPr>
          <p:cNvPr id="26" name="object 16"/>
          <p:cNvSpPr/>
          <p:nvPr/>
        </p:nvSpPr>
        <p:spPr>
          <a:xfrm>
            <a:off x="0" y="742950"/>
            <a:ext cx="472440" cy="8881110"/>
          </a:xfrm>
          <a:custGeom>
            <a:avLst/>
            <a:gdLst/>
            <a:ahLst/>
            <a:cxnLst/>
            <a:rect l="l" t="t" r="r" b="b"/>
            <a:pathLst>
              <a:path w="314960" h="5920740">
                <a:moveTo>
                  <a:pt x="314960" y="0"/>
                </a:moveTo>
                <a:lnTo>
                  <a:pt x="0" y="0"/>
                </a:lnTo>
                <a:lnTo>
                  <a:pt x="0" y="5920740"/>
                </a:lnTo>
                <a:lnTo>
                  <a:pt x="314960" y="5920740"/>
                </a:lnTo>
                <a:lnTo>
                  <a:pt x="314960" y="0"/>
                </a:lnTo>
                <a:close/>
              </a:path>
            </a:pathLst>
          </a:custGeom>
          <a:solidFill>
            <a:srgbClr val="700104"/>
          </a:solidFill>
        </p:spPr>
        <p:txBody>
          <a:bodyPr wrap="square" lIns="0" tIns="0" rIns="0" bIns="0" rtlCol="0">
            <a:noAutofit/>
          </a:bodyPr>
          <a:lstStyle/>
          <a:p>
            <a:endParaRPr sz="2700"/>
          </a:p>
        </p:txBody>
      </p:sp>
      <p:sp>
        <p:nvSpPr>
          <p:cNvPr id="7" name="TextBox 6">
            <a:extLst>
              <a:ext uri="{FF2B5EF4-FFF2-40B4-BE49-F238E27FC236}">
                <a16:creationId xmlns:a16="http://schemas.microsoft.com/office/drawing/2014/main" id="{0EAEED44-4674-D8C3-6FB9-662E72FE3B6F}"/>
              </a:ext>
            </a:extLst>
          </p:cNvPr>
          <p:cNvSpPr txBox="1"/>
          <p:nvPr/>
        </p:nvSpPr>
        <p:spPr>
          <a:xfrm>
            <a:off x="1102228" y="2675126"/>
            <a:ext cx="9240784" cy="5016758"/>
          </a:xfrm>
          <a:prstGeom prst="rect">
            <a:avLst/>
          </a:prstGeom>
          <a:noFill/>
        </p:spPr>
        <p:txBody>
          <a:bodyPr wrap="square" rtlCol="0">
            <a:spAutoFit/>
          </a:bodyPr>
          <a:lstStyle/>
          <a:p>
            <a:pPr algn="just"/>
            <a:r>
              <a:rPr lang="en-ID" sz="3200" dirty="0" err="1">
                <a:latin typeface="Avenir Next" panose="020B0503020202020204"/>
                <a:cs typeface="Adobe Devanagari" panose="02040503050201020203" pitchFamily="18" charset="0"/>
              </a:rPr>
              <a:t>Mengacu</a:t>
            </a:r>
            <a:r>
              <a:rPr lang="en-ID" sz="3200" dirty="0">
                <a:latin typeface="Avenir Next" panose="020B0503020202020204"/>
                <a:cs typeface="Adobe Devanagari" panose="02040503050201020203" pitchFamily="18" charset="0"/>
              </a:rPr>
              <a:t> pada </a:t>
            </a:r>
            <a:r>
              <a:rPr lang="en-ID" sz="3200" dirty="0" err="1">
                <a:latin typeface="Avenir Next" panose="020B0503020202020204"/>
                <a:cs typeface="Adobe Devanagari" panose="02040503050201020203" pitchFamily="18" charset="0"/>
              </a:rPr>
              <a:t>ketentuan</a:t>
            </a:r>
            <a:r>
              <a:rPr lang="en-ID" sz="3200" dirty="0">
                <a:latin typeface="Avenir Next" panose="020B0503020202020204"/>
                <a:cs typeface="Adobe Devanagari" panose="02040503050201020203" pitchFamily="18" charset="0"/>
              </a:rPr>
              <a:t> </a:t>
            </a:r>
            <a:r>
              <a:rPr lang="en-ID" sz="3200" dirty="0" err="1">
                <a:latin typeface="Avenir Next" panose="020B0503020202020204"/>
                <a:cs typeface="Adobe Devanagari" panose="02040503050201020203" pitchFamily="18" charset="0"/>
              </a:rPr>
              <a:t>Undang-Undang</a:t>
            </a:r>
            <a:r>
              <a:rPr lang="en-ID" sz="3200" dirty="0">
                <a:latin typeface="Avenir Next" panose="020B0503020202020204"/>
                <a:cs typeface="Adobe Devanagari" panose="02040503050201020203" pitchFamily="18" charset="0"/>
              </a:rPr>
              <a:t> </a:t>
            </a:r>
            <a:r>
              <a:rPr lang="en-ID" sz="3200" dirty="0" err="1">
                <a:latin typeface="Avenir Next" panose="020B0503020202020204"/>
                <a:cs typeface="Adobe Devanagari" panose="02040503050201020203" pitchFamily="18" charset="0"/>
              </a:rPr>
              <a:t>Nomor</a:t>
            </a:r>
            <a:r>
              <a:rPr lang="en-ID" sz="3200" dirty="0">
                <a:latin typeface="Avenir Next" panose="020B0503020202020204"/>
                <a:cs typeface="Adobe Devanagari" panose="02040503050201020203" pitchFamily="18" charset="0"/>
              </a:rPr>
              <a:t> 19 </a:t>
            </a:r>
            <a:r>
              <a:rPr lang="en-ID" sz="3200" dirty="0" err="1">
                <a:latin typeface="Avenir Next" panose="020B0503020202020204"/>
                <a:cs typeface="Adobe Devanagari" panose="02040503050201020203" pitchFamily="18" charset="0"/>
              </a:rPr>
              <a:t>Tahun</a:t>
            </a:r>
            <a:r>
              <a:rPr lang="en-ID" sz="3200" dirty="0">
                <a:latin typeface="Avenir Next" panose="020B0503020202020204"/>
                <a:cs typeface="Adobe Devanagari" panose="02040503050201020203" pitchFamily="18" charset="0"/>
              </a:rPr>
              <a:t> 2003 </a:t>
            </a:r>
            <a:r>
              <a:rPr lang="en-ID" sz="3200" dirty="0" err="1">
                <a:latin typeface="Avenir Next" panose="020B0503020202020204"/>
                <a:cs typeface="Adobe Devanagari" panose="02040503050201020203" pitchFamily="18" charset="0"/>
              </a:rPr>
              <a:t>tentang</a:t>
            </a:r>
            <a:r>
              <a:rPr lang="en-ID" sz="3200" dirty="0">
                <a:latin typeface="Avenir Next" panose="020B0503020202020204"/>
                <a:cs typeface="Adobe Devanagari" panose="02040503050201020203" pitchFamily="18" charset="0"/>
              </a:rPr>
              <a:t> Badan Usaha Milik Negara (“</a:t>
            </a:r>
            <a:r>
              <a:rPr lang="en-ID" sz="3200" b="1" dirty="0">
                <a:latin typeface="Avenir Next" panose="020B0503020202020204"/>
                <a:cs typeface="Adobe Devanagari" panose="02040503050201020203" pitchFamily="18" charset="0"/>
              </a:rPr>
              <a:t>UU BUMN</a:t>
            </a:r>
            <a:r>
              <a:rPr lang="en-ID" sz="3200" dirty="0">
                <a:latin typeface="Avenir Next" panose="020B0503020202020204"/>
                <a:cs typeface="Adobe Devanagari" panose="02040503050201020203" pitchFamily="18" charset="0"/>
              </a:rPr>
              <a:t>”) dan UU 17/2003 </a:t>
            </a:r>
            <a:r>
              <a:rPr lang="en-ID" sz="3200" dirty="0" err="1">
                <a:latin typeface="Avenir Next" panose="020B0503020202020204"/>
                <a:cs typeface="Adobe Devanagari" panose="02040503050201020203" pitchFamily="18" charset="0"/>
              </a:rPr>
              <a:t>Tentang</a:t>
            </a:r>
            <a:r>
              <a:rPr lang="en-ID" sz="3200" dirty="0">
                <a:latin typeface="Avenir Next" panose="020B0503020202020204"/>
                <a:cs typeface="Adobe Devanagari" panose="02040503050201020203" pitchFamily="18" charset="0"/>
              </a:rPr>
              <a:t> </a:t>
            </a:r>
            <a:r>
              <a:rPr lang="en-ID" sz="3200" dirty="0" err="1">
                <a:latin typeface="Avenir Next" panose="020B0503020202020204"/>
                <a:cs typeface="Adobe Devanagari" panose="02040503050201020203" pitchFamily="18" charset="0"/>
              </a:rPr>
              <a:t>Keuangan</a:t>
            </a:r>
            <a:r>
              <a:rPr lang="en-ID" sz="3200" dirty="0">
                <a:latin typeface="Avenir Next" panose="020B0503020202020204"/>
                <a:cs typeface="Adobe Devanagari" panose="02040503050201020203" pitchFamily="18" charset="0"/>
              </a:rPr>
              <a:t> Negara, </a:t>
            </a:r>
            <a:r>
              <a:rPr lang="en-ID" sz="3200" dirty="0" err="1">
                <a:latin typeface="Avenir Next" panose="020B0503020202020204"/>
                <a:cs typeface="Adobe Devanagari" panose="02040503050201020203" pitchFamily="18" charset="0"/>
              </a:rPr>
              <a:t>justru</a:t>
            </a:r>
            <a:r>
              <a:rPr lang="en-ID" sz="3200" dirty="0">
                <a:latin typeface="Avenir Next" panose="020B0503020202020204"/>
                <a:cs typeface="Adobe Devanagari" panose="02040503050201020203" pitchFamily="18" charset="0"/>
              </a:rPr>
              <a:t> </a:t>
            </a:r>
            <a:r>
              <a:rPr lang="en-ID" sz="3200" dirty="0" err="1">
                <a:latin typeface="Avenir Next" panose="020B0503020202020204"/>
                <a:cs typeface="Adobe Devanagari" panose="02040503050201020203" pitchFamily="18" charset="0"/>
              </a:rPr>
              <a:t>menimbulkan</a:t>
            </a:r>
            <a:r>
              <a:rPr lang="en-ID" sz="3200" dirty="0">
                <a:latin typeface="Avenir Next" panose="020B0503020202020204"/>
                <a:cs typeface="Adobe Devanagari" panose="02040503050201020203" pitchFamily="18" charset="0"/>
              </a:rPr>
              <a:t> </a:t>
            </a:r>
            <a:r>
              <a:rPr lang="en-ID" sz="3200" dirty="0" err="1">
                <a:latin typeface="Avenir Next" panose="020B0503020202020204"/>
                <a:cs typeface="Adobe Devanagari" panose="02040503050201020203" pitchFamily="18" charset="0"/>
              </a:rPr>
              <a:t>paradigma</a:t>
            </a:r>
            <a:r>
              <a:rPr lang="en-ID" sz="3200" dirty="0">
                <a:latin typeface="Avenir Next" panose="020B0503020202020204"/>
                <a:cs typeface="Adobe Devanagari" panose="02040503050201020203" pitchFamily="18" charset="0"/>
              </a:rPr>
              <a:t> yang </a:t>
            </a:r>
            <a:r>
              <a:rPr lang="en-ID" sz="3200" dirty="0" err="1">
                <a:latin typeface="Avenir Next" panose="020B0503020202020204"/>
                <a:cs typeface="Adobe Devanagari" panose="02040503050201020203" pitchFamily="18" charset="0"/>
              </a:rPr>
              <a:t>berbeda</a:t>
            </a:r>
            <a:r>
              <a:rPr lang="en-ID" sz="3200" dirty="0">
                <a:latin typeface="Avenir Next" panose="020B0503020202020204"/>
                <a:cs typeface="Adobe Devanagari" panose="02040503050201020203" pitchFamily="18" charset="0"/>
              </a:rPr>
              <a:t> </a:t>
            </a:r>
            <a:r>
              <a:rPr lang="en-ID" sz="3200" dirty="0" err="1">
                <a:latin typeface="Avenir Next" panose="020B0503020202020204"/>
                <a:cs typeface="Adobe Devanagari" panose="02040503050201020203" pitchFamily="18" charset="0"/>
              </a:rPr>
              <a:t>dalam</a:t>
            </a:r>
            <a:r>
              <a:rPr lang="en-ID" sz="3200" dirty="0">
                <a:latin typeface="Avenir Next" panose="020B0503020202020204"/>
                <a:cs typeface="Adobe Devanagari" panose="02040503050201020203" pitchFamily="18" charset="0"/>
              </a:rPr>
              <a:t> </a:t>
            </a:r>
            <a:r>
              <a:rPr lang="en-ID" sz="3200" dirty="0" err="1">
                <a:latin typeface="Avenir Next" panose="020B0503020202020204"/>
                <a:cs typeface="Adobe Devanagari" panose="02040503050201020203" pitchFamily="18" charset="0"/>
              </a:rPr>
              <a:t>melihat</a:t>
            </a:r>
            <a:r>
              <a:rPr lang="en-ID" sz="3200" dirty="0">
                <a:latin typeface="Avenir Next" panose="020B0503020202020204"/>
                <a:cs typeface="Adobe Devanagari" panose="02040503050201020203" pitchFamily="18" charset="0"/>
              </a:rPr>
              <a:t> </a:t>
            </a:r>
            <a:r>
              <a:rPr lang="en-ID" sz="3200" b="1" dirty="0" err="1">
                <a:highlight>
                  <a:srgbClr val="FF0000"/>
                </a:highlight>
                <a:latin typeface="Avenir Next" panose="020B0503020202020204"/>
                <a:cs typeface="Adobe Devanagari" panose="02040503050201020203" pitchFamily="18" charset="0"/>
              </a:rPr>
              <a:t>sudut</a:t>
            </a:r>
            <a:r>
              <a:rPr lang="en-ID" sz="3200" b="1" dirty="0">
                <a:highlight>
                  <a:srgbClr val="FF0000"/>
                </a:highlight>
                <a:latin typeface="Avenir Next" panose="020B0503020202020204"/>
                <a:cs typeface="Adobe Devanagari" panose="02040503050201020203" pitchFamily="18" charset="0"/>
              </a:rPr>
              <a:t> </a:t>
            </a:r>
            <a:r>
              <a:rPr lang="en-ID" sz="3200" b="1" dirty="0" err="1">
                <a:highlight>
                  <a:srgbClr val="FF0000"/>
                </a:highlight>
                <a:latin typeface="Avenir Next" panose="020B0503020202020204"/>
                <a:cs typeface="Adobe Devanagari" panose="02040503050201020203" pitchFamily="18" charset="0"/>
              </a:rPr>
              <a:t>pandang</a:t>
            </a:r>
            <a:r>
              <a:rPr lang="en-ID" sz="3200" b="1" dirty="0">
                <a:highlight>
                  <a:srgbClr val="FF0000"/>
                </a:highlight>
                <a:latin typeface="Avenir Next" panose="020B0503020202020204"/>
                <a:cs typeface="Adobe Devanagari" panose="02040503050201020203" pitchFamily="18" charset="0"/>
              </a:rPr>
              <a:t> </a:t>
            </a:r>
            <a:r>
              <a:rPr lang="en-ID" sz="3200" b="1" dirty="0" err="1">
                <a:highlight>
                  <a:srgbClr val="FF0000"/>
                </a:highlight>
                <a:latin typeface="Avenir Next" panose="020B0503020202020204"/>
                <a:cs typeface="Adobe Devanagari" panose="02040503050201020203" pitchFamily="18" charset="0"/>
              </a:rPr>
              <a:t>kekayaan</a:t>
            </a:r>
            <a:r>
              <a:rPr lang="en-ID" sz="3200" b="1" dirty="0">
                <a:highlight>
                  <a:srgbClr val="FF0000"/>
                </a:highlight>
                <a:latin typeface="Avenir Next" panose="020B0503020202020204"/>
                <a:cs typeface="Adobe Devanagari" panose="02040503050201020203" pitchFamily="18" charset="0"/>
              </a:rPr>
              <a:t> BUMN</a:t>
            </a:r>
            <a:r>
              <a:rPr lang="en-ID" sz="3200" dirty="0">
                <a:latin typeface="Avenir Next" panose="020B0503020202020204"/>
                <a:cs typeface="Adobe Devanagari" panose="02040503050201020203" pitchFamily="18" charset="0"/>
              </a:rPr>
              <a:t>. </a:t>
            </a:r>
          </a:p>
          <a:p>
            <a:pPr algn="just"/>
            <a:endParaRPr lang="en-ID" sz="3200" dirty="0">
              <a:latin typeface="Avenir Next" panose="020B0503020202020204"/>
              <a:cs typeface="Adobe Devanagari" panose="02040503050201020203" pitchFamily="18" charset="0"/>
            </a:endParaRPr>
          </a:p>
          <a:p>
            <a:pPr algn="just"/>
            <a:r>
              <a:rPr lang="en-ID" sz="3200" dirty="0">
                <a:latin typeface="Avenir Next" panose="020B0503020202020204"/>
                <a:cs typeface="Adobe Devanagari" panose="02040503050201020203" pitchFamily="18" charset="0"/>
              </a:rPr>
              <a:t>UU BUMN </a:t>
            </a:r>
            <a:r>
              <a:rPr lang="en-ID" sz="3200" dirty="0" err="1">
                <a:latin typeface="Avenir Next" panose="020B0503020202020204"/>
                <a:cs typeface="Adobe Devanagari" panose="02040503050201020203" pitchFamily="18" charset="0"/>
              </a:rPr>
              <a:t>menyebutkan</a:t>
            </a:r>
            <a:r>
              <a:rPr lang="en-ID" sz="3200" dirty="0">
                <a:latin typeface="Avenir Next" panose="020B0503020202020204"/>
                <a:cs typeface="Adobe Devanagari" panose="02040503050201020203" pitchFamily="18" charset="0"/>
              </a:rPr>
              <a:t> </a:t>
            </a:r>
            <a:r>
              <a:rPr lang="en-ID" sz="3200" dirty="0" err="1">
                <a:latin typeface="Avenir Next" panose="020B0503020202020204"/>
                <a:cs typeface="Adobe Devanagari" panose="02040503050201020203" pitchFamily="18" charset="0"/>
              </a:rPr>
              <a:t>kekayaan</a:t>
            </a:r>
            <a:r>
              <a:rPr lang="en-ID" sz="3200" dirty="0">
                <a:latin typeface="Avenir Next" panose="020B0503020202020204"/>
                <a:cs typeface="Adobe Devanagari" panose="02040503050201020203" pitchFamily="18" charset="0"/>
              </a:rPr>
              <a:t> BUMN </a:t>
            </a:r>
            <a:r>
              <a:rPr lang="en-ID" sz="3200" dirty="0" err="1">
                <a:latin typeface="Avenir Next" panose="020B0503020202020204"/>
                <a:cs typeface="Adobe Devanagari" panose="02040503050201020203" pitchFamily="18" charset="0"/>
              </a:rPr>
              <a:t>merupakan</a:t>
            </a:r>
            <a:r>
              <a:rPr lang="en-ID" sz="3200" dirty="0">
                <a:latin typeface="Avenir Next" panose="020B0503020202020204"/>
                <a:cs typeface="Adobe Devanagari" panose="02040503050201020203" pitchFamily="18" charset="0"/>
              </a:rPr>
              <a:t> </a:t>
            </a:r>
            <a:r>
              <a:rPr lang="en-ID" sz="3200" dirty="0" err="1">
                <a:latin typeface="Avenir Next" panose="020B0503020202020204"/>
                <a:cs typeface="Adobe Devanagari" panose="02040503050201020203" pitchFamily="18" charset="0"/>
              </a:rPr>
              <a:t>kekayaan</a:t>
            </a:r>
            <a:r>
              <a:rPr lang="en-ID" sz="3200" dirty="0">
                <a:latin typeface="Avenir Next" panose="020B0503020202020204"/>
                <a:cs typeface="Adobe Devanagari" panose="02040503050201020203" pitchFamily="18" charset="0"/>
              </a:rPr>
              <a:t> yang </a:t>
            </a:r>
            <a:r>
              <a:rPr lang="en-ID" sz="3200" dirty="0" err="1">
                <a:latin typeface="Avenir Next" panose="020B0503020202020204"/>
                <a:cs typeface="Adobe Devanagari" panose="02040503050201020203" pitchFamily="18" charset="0"/>
              </a:rPr>
              <a:t>dipisahkan</a:t>
            </a:r>
            <a:r>
              <a:rPr lang="en-ID" sz="3200" dirty="0">
                <a:latin typeface="Avenir Next" panose="020B0503020202020204"/>
                <a:cs typeface="Adobe Devanagari" panose="02040503050201020203" pitchFamily="18" charset="0"/>
              </a:rPr>
              <a:t>. </a:t>
            </a:r>
            <a:r>
              <a:rPr lang="en-ID" sz="3200" b="1" dirty="0" err="1">
                <a:highlight>
                  <a:srgbClr val="FF0000"/>
                </a:highlight>
                <a:latin typeface="Avenir Next" panose="020B0503020202020204"/>
                <a:cs typeface="Adobe Devanagari" panose="02040503050201020203" pitchFamily="18" charset="0"/>
              </a:rPr>
              <a:t>Sementara</a:t>
            </a:r>
            <a:r>
              <a:rPr lang="en-ID" sz="3200" b="1" dirty="0">
                <a:highlight>
                  <a:srgbClr val="FF0000"/>
                </a:highlight>
                <a:latin typeface="Avenir Next" panose="020B0503020202020204"/>
                <a:cs typeface="Adobe Devanagari" panose="02040503050201020203" pitchFamily="18" charset="0"/>
              </a:rPr>
              <a:t>, UU </a:t>
            </a:r>
            <a:r>
              <a:rPr lang="en-ID" sz="3200" b="1" dirty="0" err="1">
                <a:highlight>
                  <a:srgbClr val="FF0000"/>
                </a:highlight>
                <a:latin typeface="Avenir Next" panose="020B0503020202020204"/>
                <a:cs typeface="Adobe Devanagari" panose="02040503050201020203" pitchFamily="18" charset="0"/>
              </a:rPr>
              <a:t>Keuangan</a:t>
            </a:r>
            <a:r>
              <a:rPr lang="en-ID" sz="3200" b="1" dirty="0">
                <a:highlight>
                  <a:srgbClr val="FF0000"/>
                </a:highlight>
                <a:latin typeface="Avenir Next" panose="020B0503020202020204"/>
                <a:cs typeface="Adobe Devanagari" panose="02040503050201020203" pitchFamily="18" charset="0"/>
              </a:rPr>
              <a:t> Negara </a:t>
            </a:r>
            <a:r>
              <a:rPr lang="en-ID" sz="3200" b="1" dirty="0" err="1">
                <a:highlight>
                  <a:srgbClr val="FF0000"/>
                </a:highlight>
                <a:latin typeface="Avenir Next" panose="020B0503020202020204"/>
                <a:cs typeface="Adobe Devanagari" panose="02040503050201020203" pitchFamily="18" charset="0"/>
              </a:rPr>
              <a:t>menegaskan</a:t>
            </a:r>
            <a:r>
              <a:rPr lang="en-ID" sz="3200" b="1" dirty="0">
                <a:highlight>
                  <a:srgbClr val="FF0000"/>
                </a:highlight>
                <a:latin typeface="Avenir Next" panose="020B0503020202020204"/>
                <a:cs typeface="Adobe Devanagari" panose="02040503050201020203" pitchFamily="18" charset="0"/>
              </a:rPr>
              <a:t> </a:t>
            </a:r>
            <a:r>
              <a:rPr lang="en-ID" sz="3200" b="1" dirty="0" err="1">
                <a:highlight>
                  <a:srgbClr val="FF0000"/>
                </a:highlight>
                <a:latin typeface="Avenir Next" panose="020B0503020202020204"/>
                <a:cs typeface="Adobe Devanagari" panose="02040503050201020203" pitchFamily="18" charset="0"/>
              </a:rPr>
              <a:t>kekayaan</a:t>
            </a:r>
            <a:r>
              <a:rPr lang="en-ID" sz="3200" b="1" dirty="0">
                <a:highlight>
                  <a:srgbClr val="FF0000"/>
                </a:highlight>
                <a:latin typeface="Avenir Next" panose="020B0503020202020204"/>
                <a:cs typeface="Adobe Devanagari" panose="02040503050201020203" pitchFamily="18" charset="0"/>
              </a:rPr>
              <a:t> BUMN </a:t>
            </a:r>
            <a:r>
              <a:rPr lang="en-ID" sz="3200" b="1" dirty="0" err="1">
                <a:highlight>
                  <a:srgbClr val="FF0000"/>
                </a:highlight>
                <a:latin typeface="Avenir Next" panose="020B0503020202020204"/>
                <a:cs typeface="Adobe Devanagari" panose="02040503050201020203" pitchFamily="18" charset="0"/>
              </a:rPr>
              <a:t>merupakan</a:t>
            </a:r>
            <a:r>
              <a:rPr lang="en-ID" sz="3200" b="1" dirty="0">
                <a:highlight>
                  <a:srgbClr val="FF0000"/>
                </a:highlight>
                <a:latin typeface="Avenir Next" panose="020B0503020202020204"/>
                <a:cs typeface="Adobe Devanagari" panose="02040503050201020203" pitchFamily="18" charset="0"/>
              </a:rPr>
              <a:t> </a:t>
            </a:r>
            <a:r>
              <a:rPr lang="en-ID" sz="3200" b="1" dirty="0" err="1">
                <a:highlight>
                  <a:srgbClr val="FF0000"/>
                </a:highlight>
                <a:latin typeface="Avenir Next" panose="020B0503020202020204"/>
                <a:cs typeface="Adobe Devanagari" panose="02040503050201020203" pitchFamily="18" charset="0"/>
              </a:rPr>
              <a:t>bagian</a:t>
            </a:r>
            <a:r>
              <a:rPr lang="en-ID" sz="3200" b="1" dirty="0">
                <a:highlight>
                  <a:srgbClr val="FF0000"/>
                </a:highlight>
                <a:latin typeface="Avenir Next" panose="020B0503020202020204"/>
                <a:cs typeface="Adobe Devanagari" panose="02040503050201020203" pitchFamily="18" charset="0"/>
              </a:rPr>
              <a:t> </a:t>
            </a:r>
            <a:r>
              <a:rPr lang="en-ID" sz="3200" b="1" dirty="0" err="1">
                <a:highlight>
                  <a:srgbClr val="FF0000"/>
                </a:highlight>
                <a:latin typeface="Avenir Next" panose="020B0503020202020204"/>
                <a:cs typeface="Adobe Devanagari" panose="02040503050201020203" pitchFamily="18" charset="0"/>
              </a:rPr>
              <a:t>dari</a:t>
            </a:r>
            <a:r>
              <a:rPr lang="en-ID" sz="3200" b="1" dirty="0">
                <a:highlight>
                  <a:srgbClr val="FF0000"/>
                </a:highlight>
                <a:latin typeface="Avenir Next" panose="020B0503020202020204"/>
                <a:cs typeface="Adobe Devanagari" panose="02040503050201020203" pitchFamily="18" charset="0"/>
              </a:rPr>
              <a:t> </a:t>
            </a:r>
            <a:r>
              <a:rPr lang="en-ID" sz="3200" b="1" dirty="0" err="1">
                <a:highlight>
                  <a:srgbClr val="FF0000"/>
                </a:highlight>
                <a:latin typeface="Avenir Next" panose="020B0503020202020204"/>
                <a:cs typeface="Adobe Devanagari" panose="02040503050201020203" pitchFamily="18" charset="0"/>
              </a:rPr>
              <a:t>kekayaan</a:t>
            </a:r>
            <a:r>
              <a:rPr lang="en-ID" sz="3200" b="1" dirty="0">
                <a:highlight>
                  <a:srgbClr val="FF0000"/>
                </a:highlight>
                <a:latin typeface="Avenir Next" panose="020B0503020202020204"/>
                <a:cs typeface="Adobe Devanagari" panose="02040503050201020203" pitchFamily="18" charset="0"/>
              </a:rPr>
              <a:t> negara</a:t>
            </a:r>
            <a:r>
              <a:rPr lang="en-ID" sz="3200" dirty="0">
                <a:highlight>
                  <a:srgbClr val="FF0000"/>
                </a:highlight>
                <a:latin typeface="Avenir Next" panose="020B0503020202020204"/>
                <a:cs typeface="Adobe Devanagari" panose="02040503050201020203" pitchFamily="18" charset="0"/>
              </a:rPr>
              <a:t>.</a:t>
            </a:r>
          </a:p>
        </p:txBody>
      </p:sp>
      <p:pic>
        <p:nvPicPr>
          <p:cNvPr id="2050" name="Picture 2" descr="Kementerian Badan Usaha Milik Negara Republik Indonesia - Wikipedia bahasa  Indonesia, ensiklopedia bebas">
            <a:extLst>
              <a:ext uri="{FF2B5EF4-FFF2-40B4-BE49-F238E27FC236}">
                <a16:creationId xmlns:a16="http://schemas.microsoft.com/office/drawing/2014/main" id="{73BE4A95-6AAD-E449-8DCD-651D2ADED81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72800" y="2376284"/>
            <a:ext cx="7315200" cy="6743722"/>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97D0517B-0482-5A88-0F30-1CC5A259FFD0}"/>
              </a:ext>
            </a:extLst>
          </p:cNvPr>
          <p:cNvSpPr/>
          <p:nvPr/>
        </p:nvSpPr>
        <p:spPr>
          <a:xfrm>
            <a:off x="15240000" y="6743722"/>
            <a:ext cx="2590800" cy="45717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solidFill>
                <a:schemeClr val="bg1"/>
              </a:solidFill>
            </a:endParaRPr>
          </a:p>
        </p:txBody>
      </p:sp>
      <p:sp>
        <p:nvSpPr>
          <p:cNvPr id="4" name="TextBox 3">
            <a:extLst>
              <a:ext uri="{FF2B5EF4-FFF2-40B4-BE49-F238E27FC236}">
                <a16:creationId xmlns:a16="http://schemas.microsoft.com/office/drawing/2014/main" id="{C8C1067B-ADF8-33A4-D2DB-DF6038F1CE2D}"/>
              </a:ext>
            </a:extLst>
          </p:cNvPr>
          <p:cNvSpPr txBox="1"/>
          <p:nvPr/>
        </p:nvSpPr>
        <p:spPr>
          <a:xfrm>
            <a:off x="4551870" y="9843941"/>
            <a:ext cx="9207062" cy="369332"/>
          </a:xfrm>
          <a:prstGeom prst="rect">
            <a:avLst/>
          </a:prstGeom>
          <a:noFill/>
        </p:spPr>
        <p:txBody>
          <a:bodyPr wrap="square">
            <a:spAutoFit/>
          </a:bodyPr>
          <a:lstStyle/>
          <a:p>
            <a:pPr algn="ctr" defTabSz="914490">
              <a:spcAft>
                <a:spcPts val="600"/>
              </a:spcAft>
              <a:defRPr/>
            </a:pPr>
            <a:r>
              <a:rPr lang="en-US" sz="1800" dirty="0">
                <a:solidFill>
                  <a:schemeClr val="tx1"/>
                </a:solidFill>
              </a:rPr>
              <a:t>denny@integritylawfirm.id</a:t>
            </a:r>
          </a:p>
        </p:txBody>
      </p:sp>
    </p:spTree>
    <p:extLst>
      <p:ext uri="{BB962C8B-B14F-4D97-AF65-F5344CB8AC3E}">
        <p14:creationId xmlns:p14="http://schemas.microsoft.com/office/powerpoint/2010/main" val="5775674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bject 14"/>
          <p:cNvSpPr/>
          <p:nvPr/>
        </p:nvSpPr>
        <p:spPr>
          <a:xfrm>
            <a:off x="-15240" y="-18792"/>
            <a:ext cx="18265140" cy="10294620"/>
          </a:xfrm>
          <a:prstGeom prst="rect">
            <a:avLst/>
          </a:prstGeom>
          <a:blipFill>
            <a:blip r:embed="rId2" cstate="print"/>
            <a:stretch>
              <a:fillRect/>
            </a:stretch>
          </a:blipFill>
        </p:spPr>
        <p:txBody>
          <a:bodyPr wrap="square" lIns="0" tIns="0" rIns="0" bIns="0" rtlCol="0">
            <a:noAutofit/>
          </a:bodyPr>
          <a:lstStyle/>
          <a:p>
            <a:endParaRPr sz="2700"/>
          </a:p>
        </p:txBody>
      </p:sp>
      <p:sp>
        <p:nvSpPr>
          <p:cNvPr id="17" name="object 17"/>
          <p:cNvSpPr/>
          <p:nvPr/>
        </p:nvSpPr>
        <p:spPr>
          <a:xfrm>
            <a:off x="17944720" y="9754153"/>
            <a:ext cx="343280" cy="1103"/>
          </a:xfrm>
          <a:custGeom>
            <a:avLst/>
            <a:gdLst/>
            <a:ahLst/>
            <a:cxnLst/>
            <a:rect l="l" t="t" r="r" b="b"/>
            <a:pathLst>
              <a:path w="228853" h="735">
                <a:moveTo>
                  <a:pt x="228853" y="0"/>
                </a:moveTo>
                <a:lnTo>
                  <a:pt x="0" y="735"/>
                </a:lnTo>
                <a:lnTo>
                  <a:pt x="228853" y="0"/>
                </a:lnTo>
              </a:path>
            </a:pathLst>
          </a:custGeom>
          <a:ln w="38100">
            <a:solidFill>
              <a:srgbClr val="FFFFFF"/>
            </a:solidFill>
          </a:ln>
        </p:spPr>
        <p:txBody>
          <a:bodyPr wrap="square" lIns="0" tIns="0" rIns="0" bIns="0" rtlCol="0">
            <a:noAutofit/>
          </a:bodyPr>
          <a:lstStyle/>
          <a:p>
            <a:endParaRPr sz="2700"/>
          </a:p>
        </p:txBody>
      </p:sp>
      <p:sp>
        <p:nvSpPr>
          <p:cNvPr id="13" name="object 13"/>
          <p:cNvSpPr txBox="1"/>
          <p:nvPr/>
        </p:nvSpPr>
        <p:spPr>
          <a:xfrm>
            <a:off x="609600" y="1054589"/>
            <a:ext cx="9772716" cy="1116449"/>
          </a:xfrm>
          <a:prstGeom prst="rect">
            <a:avLst/>
          </a:prstGeom>
        </p:spPr>
        <p:txBody>
          <a:bodyPr wrap="square" lIns="0" tIns="42863" rIns="0" bIns="0" rtlCol="0">
            <a:noAutofit/>
          </a:bodyPr>
          <a:lstStyle/>
          <a:p>
            <a:pPr marL="19050" algn="just"/>
            <a:r>
              <a:rPr lang="en-ID" sz="2800" spc="-72" dirty="0" err="1">
                <a:latin typeface="Avenir Next" panose="020B0503020202020204"/>
                <a:cs typeface="Calibri Light"/>
              </a:rPr>
              <a:t>Pasal</a:t>
            </a:r>
            <a:r>
              <a:rPr lang="en-ID" sz="2800" spc="-72" dirty="0">
                <a:latin typeface="Avenir Next" panose="020B0503020202020204"/>
                <a:cs typeface="Calibri Light"/>
              </a:rPr>
              <a:t> 1 </a:t>
            </a:r>
            <a:r>
              <a:rPr lang="en-ID" sz="2800" spc="-72" dirty="0" err="1">
                <a:latin typeface="Avenir Next" panose="020B0503020202020204"/>
                <a:cs typeface="Calibri Light"/>
              </a:rPr>
              <a:t>ayat</a:t>
            </a:r>
            <a:r>
              <a:rPr lang="en-ID" sz="2800" spc="-72" dirty="0">
                <a:latin typeface="Avenir Next" panose="020B0503020202020204"/>
                <a:cs typeface="Calibri Light"/>
              </a:rPr>
              <a:t> (1) UU BUMN </a:t>
            </a:r>
            <a:r>
              <a:rPr lang="en-ID" sz="2800" spc="-72" dirty="0" err="1">
                <a:latin typeface="Avenir Next" panose="020B0503020202020204"/>
                <a:cs typeface="Calibri Light"/>
              </a:rPr>
              <a:t>menyebutkan</a:t>
            </a:r>
            <a:r>
              <a:rPr lang="en-ID" sz="2800" b="1" spc="-72" dirty="0">
                <a:latin typeface="Avenir Next" panose="020B0503020202020204"/>
                <a:cs typeface="Calibri Light"/>
              </a:rPr>
              <a:t>, </a:t>
            </a:r>
            <a:r>
              <a:rPr lang="en-ID" sz="2800" b="1" i="1" spc="-72" dirty="0">
                <a:latin typeface="Avenir Next" panose="020B0503020202020204"/>
                <a:cs typeface="Calibri Light"/>
              </a:rPr>
              <a:t>“Badan Usaha Milik Negara, yang </a:t>
            </a:r>
            <a:r>
              <a:rPr lang="en-ID" sz="2800" b="1" i="1" spc="-72" dirty="0" err="1">
                <a:latin typeface="Avenir Next" panose="020B0503020202020204"/>
                <a:cs typeface="Calibri Light"/>
              </a:rPr>
              <a:t>selanjutnya</a:t>
            </a:r>
            <a:r>
              <a:rPr lang="en-ID" sz="2800" b="1" i="1" spc="-72" dirty="0">
                <a:latin typeface="Avenir Next" panose="020B0503020202020204"/>
                <a:cs typeface="Calibri Light"/>
              </a:rPr>
              <a:t> </a:t>
            </a:r>
            <a:r>
              <a:rPr lang="en-ID" sz="2800" b="1" i="1" spc="-72" dirty="0" err="1">
                <a:latin typeface="Avenir Next" panose="020B0503020202020204"/>
                <a:cs typeface="Calibri Light"/>
              </a:rPr>
              <a:t>disebut</a:t>
            </a:r>
            <a:r>
              <a:rPr lang="en-ID" sz="2800" b="1" i="1" spc="-72" dirty="0">
                <a:latin typeface="Avenir Next" panose="020B0503020202020204"/>
                <a:cs typeface="Calibri Light"/>
              </a:rPr>
              <a:t> BUMN, </a:t>
            </a:r>
            <a:r>
              <a:rPr lang="en-ID" sz="2800" b="1" i="1" spc="-72" dirty="0" err="1">
                <a:latin typeface="Avenir Next" panose="020B0503020202020204"/>
                <a:cs typeface="Calibri Light"/>
              </a:rPr>
              <a:t>adalah</a:t>
            </a:r>
            <a:r>
              <a:rPr lang="en-ID" sz="2800" b="1" i="1" spc="-72" dirty="0">
                <a:latin typeface="Avenir Next" panose="020B0503020202020204"/>
                <a:cs typeface="Calibri Light"/>
              </a:rPr>
              <a:t> badan </a:t>
            </a:r>
            <a:r>
              <a:rPr lang="en-ID" sz="2800" b="1" i="1" spc="-72" dirty="0" err="1">
                <a:latin typeface="Avenir Next" panose="020B0503020202020204"/>
                <a:cs typeface="Calibri Light"/>
              </a:rPr>
              <a:t>usaha</a:t>
            </a:r>
            <a:r>
              <a:rPr lang="en-ID" sz="2800" b="1" i="1" spc="-72" dirty="0">
                <a:latin typeface="Avenir Next" panose="020B0503020202020204"/>
                <a:cs typeface="Calibri Light"/>
              </a:rPr>
              <a:t> yang </a:t>
            </a:r>
            <a:r>
              <a:rPr lang="en-ID" sz="2800" b="1" i="1" spc="-72" dirty="0" err="1">
                <a:latin typeface="Avenir Next" panose="020B0503020202020204"/>
                <a:cs typeface="Calibri Light"/>
              </a:rPr>
              <a:t>seluruh</a:t>
            </a:r>
            <a:r>
              <a:rPr lang="en-ID" sz="2800" b="1" i="1" spc="-72" dirty="0">
                <a:latin typeface="Avenir Next" panose="020B0503020202020204"/>
                <a:cs typeface="Calibri Light"/>
              </a:rPr>
              <a:t> </a:t>
            </a:r>
            <a:r>
              <a:rPr lang="en-ID" sz="2800" b="1" i="1" spc="-72" dirty="0" err="1">
                <a:latin typeface="Avenir Next" panose="020B0503020202020204"/>
                <a:cs typeface="Calibri Light"/>
              </a:rPr>
              <a:t>atau</a:t>
            </a:r>
            <a:r>
              <a:rPr lang="en-ID" sz="2800" b="1" i="1" spc="-72" dirty="0">
                <a:latin typeface="Avenir Next" panose="020B0503020202020204"/>
                <a:cs typeface="Calibri Light"/>
              </a:rPr>
              <a:t> </a:t>
            </a:r>
            <a:r>
              <a:rPr lang="en-ID" sz="2800" b="1" i="1" spc="-72" dirty="0" err="1">
                <a:latin typeface="Avenir Next" panose="020B0503020202020204"/>
                <a:cs typeface="Calibri Light"/>
              </a:rPr>
              <a:t>sebagian</a:t>
            </a:r>
            <a:r>
              <a:rPr lang="en-ID" sz="2800" b="1" i="1" spc="-72" dirty="0">
                <a:latin typeface="Avenir Next" panose="020B0503020202020204"/>
                <a:cs typeface="Calibri Light"/>
              </a:rPr>
              <a:t> </a:t>
            </a:r>
            <a:r>
              <a:rPr lang="en-ID" sz="2800" b="1" i="1" spc="-72" dirty="0" err="1">
                <a:latin typeface="Avenir Next" panose="020B0503020202020204"/>
                <a:cs typeface="Calibri Light"/>
              </a:rPr>
              <a:t>besar</a:t>
            </a:r>
            <a:r>
              <a:rPr lang="en-ID" sz="2800" b="1" i="1" spc="-72" dirty="0">
                <a:latin typeface="Avenir Next" panose="020B0503020202020204"/>
                <a:cs typeface="Calibri Light"/>
              </a:rPr>
              <a:t> </a:t>
            </a:r>
            <a:r>
              <a:rPr lang="en-ID" sz="2800" b="1" i="1" spc="-72" dirty="0" err="1">
                <a:latin typeface="Avenir Next" panose="020B0503020202020204"/>
                <a:cs typeface="Calibri Light"/>
              </a:rPr>
              <a:t>modalnya</a:t>
            </a:r>
            <a:r>
              <a:rPr lang="en-ID" sz="2800" b="1" i="1" spc="-72" dirty="0">
                <a:latin typeface="Avenir Next" panose="020B0503020202020204"/>
                <a:cs typeface="Calibri Light"/>
              </a:rPr>
              <a:t> </a:t>
            </a:r>
            <a:r>
              <a:rPr lang="en-ID" sz="2800" b="1" i="1" spc="-72" dirty="0" err="1">
                <a:latin typeface="Avenir Next" panose="020B0503020202020204"/>
                <a:cs typeface="Calibri Light"/>
              </a:rPr>
              <a:t>dimiliki</a:t>
            </a:r>
            <a:r>
              <a:rPr lang="en-ID" sz="2800" b="1" i="1" spc="-72" dirty="0">
                <a:latin typeface="Avenir Next" panose="020B0503020202020204"/>
                <a:cs typeface="Calibri Light"/>
              </a:rPr>
              <a:t> oleh negara </a:t>
            </a:r>
            <a:r>
              <a:rPr lang="en-ID" sz="2800" b="1" i="1" spc="-72" dirty="0" err="1">
                <a:latin typeface="Avenir Next" panose="020B0503020202020204"/>
                <a:cs typeface="Calibri Light"/>
              </a:rPr>
              <a:t>melalui</a:t>
            </a:r>
            <a:r>
              <a:rPr lang="en-ID" sz="2800" b="1" i="1" spc="-72" dirty="0">
                <a:latin typeface="Avenir Next" panose="020B0503020202020204"/>
                <a:cs typeface="Calibri Light"/>
              </a:rPr>
              <a:t> </a:t>
            </a:r>
            <a:r>
              <a:rPr lang="en-ID" sz="2800" b="1" i="1" spc="-72" dirty="0" err="1">
                <a:latin typeface="Avenir Next" panose="020B0503020202020204"/>
                <a:cs typeface="Calibri Light"/>
              </a:rPr>
              <a:t>penyertaan</a:t>
            </a:r>
            <a:r>
              <a:rPr lang="en-ID" sz="2800" b="1" i="1" spc="-72" dirty="0">
                <a:latin typeface="Avenir Next" panose="020B0503020202020204"/>
                <a:cs typeface="Calibri Light"/>
              </a:rPr>
              <a:t> </a:t>
            </a:r>
            <a:r>
              <a:rPr lang="en-ID" sz="2800" b="1" i="1" spc="-72" dirty="0" err="1">
                <a:latin typeface="Avenir Next" panose="020B0503020202020204"/>
                <a:cs typeface="Calibri Light"/>
              </a:rPr>
              <a:t>secara</a:t>
            </a:r>
            <a:r>
              <a:rPr lang="en-ID" sz="2800" b="1" i="1" spc="-72" dirty="0">
                <a:latin typeface="Avenir Next" panose="020B0503020202020204"/>
                <a:cs typeface="Calibri Light"/>
              </a:rPr>
              <a:t> </a:t>
            </a:r>
            <a:r>
              <a:rPr lang="en-ID" sz="2800" b="1" i="1" spc="-72" dirty="0" err="1">
                <a:latin typeface="Avenir Next" panose="020B0503020202020204"/>
                <a:cs typeface="Calibri Light"/>
              </a:rPr>
              <a:t>langsung</a:t>
            </a:r>
            <a:r>
              <a:rPr lang="en-ID" sz="2800" b="1" i="1" spc="-72" dirty="0">
                <a:latin typeface="Avenir Next" panose="020B0503020202020204"/>
                <a:cs typeface="Calibri Light"/>
              </a:rPr>
              <a:t> yang </a:t>
            </a:r>
            <a:r>
              <a:rPr lang="en-ID" sz="2800" b="1" i="1" spc="-72" dirty="0" err="1">
                <a:latin typeface="Avenir Next" panose="020B0503020202020204"/>
                <a:cs typeface="Calibri Light"/>
              </a:rPr>
              <a:t>berasal</a:t>
            </a:r>
            <a:r>
              <a:rPr lang="en-ID" sz="2800" b="1" i="1" spc="-72" dirty="0">
                <a:latin typeface="Avenir Next" panose="020B0503020202020204"/>
                <a:cs typeface="Calibri Light"/>
              </a:rPr>
              <a:t> </a:t>
            </a:r>
            <a:r>
              <a:rPr lang="en-ID" sz="2800" b="1" i="1" spc="-72" dirty="0" err="1">
                <a:latin typeface="Avenir Next" panose="020B0503020202020204"/>
                <a:cs typeface="Calibri Light"/>
              </a:rPr>
              <a:t>dari</a:t>
            </a:r>
            <a:r>
              <a:rPr lang="en-ID" sz="2800" b="1" i="1" spc="-72" dirty="0">
                <a:latin typeface="Avenir Next" panose="020B0503020202020204"/>
                <a:cs typeface="Calibri Light"/>
              </a:rPr>
              <a:t> </a:t>
            </a:r>
            <a:r>
              <a:rPr lang="en-ID" sz="2800" b="1" i="1" spc="-72" dirty="0" err="1">
                <a:latin typeface="Avenir Next" panose="020B0503020202020204"/>
                <a:cs typeface="Calibri Light"/>
              </a:rPr>
              <a:t>kekayaan</a:t>
            </a:r>
            <a:r>
              <a:rPr lang="en-ID" sz="2800" b="1" i="1" spc="-72" dirty="0">
                <a:latin typeface="Avenir Next" panose="020B0503020202020204"/>
                <a:cs typeface="Calibri Light"/>
              </a:rPr>
              <a:t> negara yang </a:t>
            </a:r>
            <a:r>
              <a:rPr lang="en-ID" sz="2800" b="1" i="1" spc="-72" dirty="0" err="1">
                <a:latin typeface="Avenir Next" panose="020B0503020202020204"/>
                <a:cs typeface="Calibri Light"/>
              </a:rPr>
              <a:t>dipisahkan</a:t>
            </a:r>
            <a:r>
              <a:rPr lang="en-ID" sz="2800" b="1" i="1" spc="-72" dirty="0">
                <a:latin typeface="Avenir Next" panose="020B0503020202020204"/>
                <a:cs typeface="Calibri Light"/>
              </a:rPr>
              <a:t>”</a:t>
            </a:r>
            <a:endParaRPr sz="1600" i="1" dirty="0">
              <a:latin typeface="Avenir Next" panose="020B0503020202020204"/>
              <a:cs typeface="Calibri Light"/>
            </a:endParaRPr>
          </a:p>
        </p:txBody>
      </p:sp>
      <p:sp>
        <p:nvSpPr>
          <p:cNvPr id="10" name="object 10"/>
          <p:cNvSpPr txBox="1"/>
          <p:nvPr/>
        </p:nvSpPr>
        <p:spPr>
          <a:xfrm>
            <a:off x="1805463" y="4425316"/>
            <a:ext cx="1770630" cy="2492240"/>
          </a:xfrm>
          <a:prstGeom prst="rect">
            <a:avLst/>
          </a:prstGeom>
        </p:spPr>
        <p:txBody>
          <a:bodyPr wrap="square" lIns="0" tIns="27623" rIns="0" bIns="0" rtlCol="0">
            <a:noAutofit/>
          </a:bodyPr>
          <a:lstStyle/>
          <a:p>
            <a:pPr marL="19050" marR="27954">
              <a:lnSpc>
                <a:spcPts val="4350"/>
              </a:lnSpc>
            </a:pPr>
            <a:endParaRPr sz="4200" dirty="0">
              <a:latin typeface="Calibri"/>
              <a:cs typeface="Calibri"/>
            </a:endParaRPr>
          </a:p>
        </p:txBody>
      </p:sp>
      <p:sp>
        <p:nvSpPr>
          <p:cNvPr id="9" name="object 9"/>
          <p:cNvSpPr txBox="1"/>
          <p:nvPr/>
        </p:nvSpPr>
        <p:spPr>
          <a:xfrm>
            <a:off x="3558540" y="4425315"/>
            <a:ext cx="8807142" cy="571500"/>
          </a:xfrm>
          <a:prstGeom prst="rect">
            <a:avLst/>
          </a:prstGeom>
        </p:spPr>
        <p:txBody>
          <a:bodyPr wrap="square" lIns="0" tIns="27623" rIns="0" bIns="0" rtlCol="0">
            <a:noAutofit/>
          </a:bodyPr>
          <a:lstStyle/>
          <a:p>
            <a:pPr marL="19050">
              <a:lnSpc>
                <a:spcPts val="4350"/>
              </a:lnSpc>
            </a:pPr>
            <a:endParaRPr sz="4200" dirty="0">
              <a:latin typeface="Calibri"/>
              <a:cs typeface="Calibri"/>
            </a:endParaRPr>
          </a:p>
        </p:txBody>
      </p:sp>
      <p:sp>
        <p:nvSpPr>
          <p:cNvPr id="6" name="object 6"/>
          <p:cNvSpPr txBox="1"/>
          <p:nvPr/>
        </p:nvSpPr>
        <p:spPr>
          <a:xfrm>
            <a:off x="3558541" y="5770817"/>
            <a:ext cx="10162925" cy="1146738"/>
          </a:xfrm>
          <a:prstGeom prst="rect">
            <a:avLst/>
          </a:prstGeom>
        </p:spPr>
        <p:txBody>
          <a:bodyPr wrap="square" lIns="0" tIns="27623" rIns="0" bIns="0" rtlCol="0">
            <a:noAutofit/>
          </a:bodyPr>
          <a:lstStyle/>
          <a:p>
            <a:pPr marL="19050">
              <a:lnSpc>
                <a:spcPts val="4350"/>
              </a:lnSpc>
            </a:pPr>
            <a:endParaRPr sz="4200" dirty="0">
              <a:latin typeface="Calibri"/>
              <a:cs typeface="Calibri"/>
            </a:endParaRPr>
          </a:p>
        </p:txBody>
      </p:sp>
      <p:pic>
        <p:nvPicPr>
          <p:cNvPr id="18" name="Picture 17">
            <a:extLst>
              <a:ext uri="{FF2B5EF4-FFF2-40B4-BE49-F238E27FC236}">
                <a16:creationId xmlns:a16="http://schemas.microsoft.com/office/drawing/2014/main" id="{8592FFB0-1AF3-4458-8C33-9394C4A15DDE}"/>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7068800" y="133295"/>
            <a:ext cx="1047510" cy="1046276"/>
          </a:xfrm>
          <a:prstGeom prst="rect">
            <a:avLst/>
          </a:prstGeom>
        </p:spPr>
      </p:pic>
      <p:pic>
        <p:nvPicPr>
          <p:cNvPr id="3074" name="Picture 2" descr="Seluk Beluk Kerugian Keuangan Negara di Mata Hakim">
            <a:extLst>
              <a:ext uri="{FF2B5EF4-FFF2-40B4-BE49-F238E27FC236}">
                <a16:creationId xmlns:a16="http://schemas.microsoft.com/office/drawing/2014/main" id="{E53AB99C-0048-38E8-1828-E8633EF2BE8E}"/>
              </a:ext>
            </a:extLst>
          </p:cNvPr>
          <p:cNvPicPr>
            <a:picLocks noChangeAspect="1" noChangeArrowheads="1"/>
          </p:cNvPicPr>
          <p:nvPr/>
        </p:nvPicPr>
        <p:blipFill rotWithShape="1">
          <a:blip r:embed="rId4">
            <a:alphaModFix amt="91000"/>
            <a:extLst>
              <a:ext uri="{28A0092B-C50C-407E-A947-70E740481C1C}">
                <a14:useLocalDpi xmlns:a14="http://schemas.microsoft.com/office/drawing/2010/main" val="0"/>
              </a:ext>
            </a:extLst>
          </a:blip>
          <a:srcRect l="55152" r="5454"/>
          <a:stretch/>
        </p:blipFill>
        <p:spPr bwMode="auto">
          <a:xfrm>
            <a:off x="13816162" y="1193219"/>
            <a:ext cx="4433738" cy="9107429"/>
          </a:xfrm>
          <a:prstGeom prst="rect">
            <a:avLst/>
          </a:prstGeom>
          <a:noFill/>
          <a:extLst>
            <a:ext uri="{909E8E84-426E-40DD-AFC4-6F175D3DCCD1}">
              <a14:hiddenFill xmlns:a14="http://schemas.microsoft.com/office/drawing/2010/main">
                <a:solidFill>
                  <a:srgbClr val="FFFFFF"/>
                </a:solidFill>
              </a14:hiddenFill>
            </a:ext>
          </a:extLst>
        </p:spPr>
      </p:pic>
      <p:sp>
        <p:nvSpPr>
          <p:cNvPr id="20" name="Slide Number Placeholder 15">
            <a:extLst>
              <a:ext uri="{FF2B5EF4-FFF2-40B4-BE49-F238E27FC236}">
                <a16:creationId xmlns:a16="http://schemas.microsoft.com/office/drawing/2014/main" id="{BE9F5639-53BF-D37E-A384-718B251DED6A}"/>
              </a:ext>
            </a:extLst>
          </p:cNvPr>
          <p:cNvSpPr txBox="1">
            <a:spLocks/>
          </p:cNvSpPr>
          <p:nvPr/>
        </p:nvSpPr>
        <p:spPr>
          <a:xfrm>
            <a:off x="17469349" y="9662456"/>
            <a:ext cx="565802" cy="304778"/>
          </a:xfrm>
          <a:prstGeom prst="callout1">
            <a:avLst>
              <a:gd name="adj1" fmla="val 48702"/>
              <a:gd name="adj2" fmla="val 84708"/>
              <a:gd name="adj3" fmla="val 48210"/>
              <a:gd name="adj4" fmla="val 162974"/>
            </a:avLst>
          </a:prstGeom>
          <a:ln w="38100">
            <a:solidFill>
              <a:schemeClr val="bg1"/>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B42DF2D7-30B4-D046-BCCB-386CF9A49E74}" type="slidenum">
              <a:rPr lang="en-US" sz="2400" b="1" smtClean="0">
                <a:solidFill>
                  <a:schemeClr val="bg1"/>
                </a:solidFill>
              </a:rPr>
              <a:pPr algn="ctr"/>
              <a:t>26</a:t>
            </a:fld>
            <a:endParaRPr lang="en-US" sz="2400" b="1" dirty="0">
              <a:solidFill>
                <a:schemeClr val="bg1"/>
              </a:solidFill>
            </a:endParaRPr>
          </a:p>
        </p:txBody>
      </p:sp>
      <p:sp>
        <p:nvSpPr>
          <p:cNvPr id="2" name="TextBox 1">
            <a:extLst>
              <a:ext uri="{FF2B5EF4-FFF2-40B4-BE49-F238E27FC236}">
                <a16:creationId xmlns:a16="http://schemas.microsoft.com/office/drawing/2014/main" id="{D198A541-D3C0-9EFC-85A0-D0D3C06B45D9}"/>
              </a:ext>
            </a:extLst>
          </p:cNvPr>
          <p:cNvSpPr txBox="1"/>
          <p:nvPr/>
        </p:nvSpPr>
        <p:spPr>
          <a:xfrm>
            <a:off x="2623446" y="3559980"/>
            <a:ext cx="9772716" cy="3046988"/>
          </a:xfrm>
          <a:prstGeom prst="rect">
            <a:avLst/>
          </a:prstGeom>
          <a:noFill/>
        </p:spPr>
        <p:txBody>
          <a:bodyPr wrap="square" rtlCol="0">
            <a:spAutoFit/>
          </a:bodyPr>
          <a:lstStyle/>
          <a:p>
            <a:pPr algn="just"/>
            <a:r>
              <a:rPr lang="en-ID" sz="3200" dirty="0"/>
              <a:t>Akan </a:t>
            </a:r>
            <a:r>
              <a:rPr lang="en-ID" sz="3200" dirty="0" err="1"/>
              <a:t>tetapi</a:t>
            </a:r>
            <a:r>
              <a:rPr lang="en-ID" sz="3200" dirty="0"/>
              <a:t> </a:t>
            </a:r>
            <a:r>
              <a:rPr lang="en-ID" sz="3200" dirty="0" err="1"/>
              <a:t>perlu</a:t>
            </a:r>
            <a:r>
              <a:rPr lang="en-ID" sz="3200" dirty="0"/>
              <a:t> </a:t>
            </a:r>
            <a:r>
              <a:rPr lang="en-ID" sz="3200" dirty="0" err="1"/>
              <a:t>dipahami</a:t>
            </a:r>
            <a:r>
              <a:rPr lang="en-ID" sz="3200" dirty="0"/>
              <a:t>, </a:t>
            </a:r>
            <a:r>
              <a:rPr lang="en-ID" sz="3200" dirty="0" err="1"/>
              <a:t>ternyata</a:t>
            </a:r>
            <a:r>
              <a:rPr lang="en-ID" sz="3200" dirty="0"/>
              <a:t> </a:t>
            </a:r>
            <a:r>
              <a:rPr lang="en-ID" sz="3200" dirty="0" err="1"/>
              <a:t>perspektif</a:t>
            </a:r>
            <a:r>
              <a:rPr lang="en-ID" sz="3200" dirty="0"/>
              <a:t> UU </a:t>
            </a:r>
            <a:r>
              <a:rPr lang="en-ID" sz="3200" dirty="0" err="1"/>
              <a:t>Keuangan</a:t>
            </a:r>
            <a:r>
              <a:rPr lang="en-ID" sz="3200" dirty="0"/>
              <a:t> Negara </a:t>
            </a:r>
            <a:r>
              <a:rPr lang="en-ID" sz="3200" dirty="0" err="1"/>
              <a:t>melihat</a:t>
            </a:r>
            <a:r>
              <a:rPr lang="en-ID" sz="3200" dirty="0"/>
              <a:t> uang negara yang </a:t>
            </a:r>
            <a:r>
              <a:rPr lang="en-ID" sz="3200" dirty="0" err="1"/>
              <a:t>berasal</a:t>
            </a:r>
            <a:r>
              <a:rPr lang="en-ID" sz="3200" dirty="0"/>
              <a:t> </a:t>
            </a:r>
            <a:r>
              <a:rPr lang="en-ID" sz="3200" dirty="0" err="1"/>
              <a:t>dari</a:t>
            </a:r>
            <a:r>
              <a:rPr lang="en-ID" sz="3200" dirty="0"/>
              <a:t> </a:t>
            </a:r>
            <a:r>
              <a:rPr lang="en-ID" sz="3200" dirty="0" err="1"/>
              <a:t>hasil</a:t>
            </a:r>
            <a:r>
              <a:rPr lang="en-ID" sz="3200" dirty="0"/>
              <a:t> </a:t>
            </a:r>
            <a:r>
              <a:rPr lang="en-ID" sz="3200" dirty="0" err="1"/>
              <a:t>pajak</a:t>
            </a:r>
            <a:r>
              <a:rPr lang="en-ID" sz="3200" dirty="0"/>
              <a:t>, </a:t>
            </a:r>
            <a:r>
              <a:rPr lang="en-ID" sz="3200" dirty="0" err="1"/>
              <a:t>sumber</a:t>
            </a:r>
            <a:r>
              <a:rPr lang="en-ID" sz="3200" dirty="0"/>
              <a:t> </a:t>
            </a:r>
            <a:r>
              <a:rPr lang="en-ID" sz="3200" dirty="0" err="1"/>
              <a:t>daya</a:t>
            </a:r>
            <a:r>
              <a:rPr lang="en-ID" sz="3200" dirty="0"/>
              <a:t> </a:t>
            </a:r>
            <a:r>
              <a:rPr lang="en-ID" sz="3200" dirty="0" err="1"/>
              <a:t>alam</a:t>
            </a:r>
            <a:r>
              <a:rPr lang="en-ID" sz="3200" dirty="0"/>
              <a:t>, </a:t>
            </a:r>
            <a:r>
              <a:rPr lang="en-ID" sz="3200" b="1" dirty="0" err="1">
                <a:highlight>
                  <a:srgbClr val="FF0000"/>
                </a:highlight>
              </a:rPr>
              <a:t>semuanya</a:t>
            </a:r>
            <a:r>
              <a:rPr lang="en-ID" sz="3200" b="1" dirty="0">
                <a:highlight>
                  <a:srgbClr val="FF0000"/>
                </a:highlight>
              </a:rPr>
              <a:t> </a:t>
            </a:r>
            <a:r>
              <a:rPr lang="en-ID" sz="3200" b="1" dirty="0" err="1">
                <a:highlight>
                  <a:srgbClr val="FF0000"/>
                </a:highlight>
              </a:rPr>
              <a:t>merupakan</a:t>
            </a:r>
            <a:r>
              <a:rPr lang="en-ID" sz="3200" b="1" dirty="0">
                <a:highlight>
                  <a:srgbClr val="FF0000"/>
                </a:highlight>
              </a:rPr>
              <a:t> </a:t>
            </a:r>
            <a:r>
              <a:rPr lang="en-ID" sz="3200" b="1" dirty="0" err="1">
                <a:highlight>
                  <a:srgbClr val="FF0000"/>
                </a:highlight>
              </a:rPr>
              <a:t>kekayaan</a:t>
            </a:r>
            <a:r>
              <a:rPr lang="en-ID" sz="3200" b="1" dirty="0">
                <a:highlight>
                  <a:srgbClr val="FF0000"/>
                </a:highlight>
              </a:rPr>
              <a:t> negara yang </a:t>
            </a:r>
            <a:r>
              <a:rPr lang="en-ID" sz="3200" b="1" dirty="0" err="1">
                <a:highlight>
                  <a:srgbClr val="FF0000"/>
                </a:highlight>
              </a:rPr>
              <a:t>diatur</a:t>
            </a:r>
            <a:r>
              <a:rPr lang="en-ID" sz="3200" b="1" dirty="0">
                <a:highlight>
                  <a:srgbClr val="FF0000"/>
                </a:highlight>
              </a:rPr>
              <a:t> </a:t>
            </a:r>
            <a:r>
              <a:rPr lang="en-ID" sz="3200" b="1" dirty="0" err="1">
                <a:highlight>
                  <a:srgbClr val="FF0000"/>
                </a:highlight>
              </a:rPr>
              <a:t>dalam</a:t>
            </a:r>
            <a:r>
              <a:rPr lang="en-ID" sz="3200" b="1" dirty="0">
                <a:highlight>
                  <a:srgbClr val="FF0000"/>
                </a:highlight>
              </a:rPr>
              <a:t> </a:t>
            </a:r>
            <a:r>
              <a:rPr lang="en-ID" sz="3200" b="1" dirty="0" err="1">
                <a:highlight>
                  <a:srgbClr val="FF0000"/>
                </a:highlight>
              </a:rPr>
              <a:t>Undang-Undang</a:t>
            </a:r>
            <a:r>
              <a:rPr lang="en-ID" sz="3200" b="1" dirty="0">
                <a:highlight>
                  <a:srgbClr val="FF0000"/>
                </a:highlight>
              </a:rPr>
              <a:t> </a:t>
            </a:r>
            <a:r>
              <a:rPr lang="en-ID" sz="3200" b="1" dirty="0" err="1">
                <a:highlight>
                  <a:srgbClr val="FF0000"/>
                </a:highlight>
              </a:rPr>
              <a:t>Keuangan</a:t>
            </a:r>
            <a:r>
              <a:rPr lang="en-ID" sz="3200" b="1" dirty="0">
                <a:highlight>
                  <a:srgbClr val="FF0000"/>
                </a:highlight>
              </a:rPr>
              <a:t> Negara</a:t>
            </a:r>
            <a:r>
              <a:rPr lang="en-ID" sz="3200" dirty="0"/>
              <a:t>. Hal </a:t>
            </a:r>
            <a:r>
              <a:rPr lang="en-ID" sz="3200" dirty="0" err="1"/>
              <a:t>ini</a:t>
            </a:r>
            <a:r>
              <a:rPr lang="en-ID" sz="3200" dirty="0"/>
              <a:t> </a:t>
            </a:r>
            <a:r>
              <a:rPr lang="en-ID" sz="3200" dirty="0" err="1"/>
              <a:t>sebagaimana</a:t>
            </a:r>
            <a:r>
              <a:rPr lang="en-ID" sz="3200" dirty="0"/>
              <a:t> </a:t>
            </a:r>
            <a:r>
              <a:rPr lang="en-ID" sz="3200" dirty="0" err="1"/>
              <a:t>diatur</a:t>
            </a:r>
            <a:r>
              <a:rPr lang="en-ID" sz="3200" dirty="0"/>
              <a:t> </a:t>
            </a:r>
            <a:r>
              <a:rPr lang="en-ID" sz="3200" dirty="0" err="1"/>
              <a:t>dalam</a:t>
            </a:r>
            <a:r>
              <a:rPr lang="en-ID" sz="3200" dirty="0"/>
              <a:t> </a:t>
            </a:r>
            <a:r>
              <a:rPr lang="en-ID" sz="3200" dirty="0" err="1"/>
              <a:t>Pasal</a:t>
            </a:r>
            <a:r>
              <a:rPr lang="en-ID" sz="3200" dirty="0"/>
              <a:t> 2 UU 17/2003 </a:t>
            </a:r>
            <a:r>
              <a:rPr lang="en-ID" sz="3200" dirty="0" err="1"/>
              <a:t>Tentang</a:t>
            </a:r>
            <a:r>
              <a:rPr lang="en-ID" sz="3200" dirty="0"/>
              <a:t> </a:t>
            </a:r>
            <a:r>
              <a:rPr lang="en-ID" sz="3200" dirty="0" err="1"/>
              <a:t>Keuangan</a:t>
            </a:r>
            <a:r>
              <a:rPr lang="en-ID" sz="3200" dirty="0"/>
              <a:t> Negara.</a:t>
            </a:r>
          </a:p>
        </p:txBody>
      </p:sp>
      <p:sp>
        <p:nvSpPr>
          <p:cNvPr id="3" name="TextBox 2">
            <a:extLst>
              <a:ext uri="{FF2B5EF4-FFF2-40B4-BE49-F238E27FC236}">
                <a16:creationId xmlns:a16="http://schemas.microsoft.com/office/drawing/2014/main" id="{3A928560-D8BC-2A9B-D4C8-17489FD8232C}"/>
              </a:ext>
            </a:extLst>
          </p:cNvPr>
          <p:cNvSpPr txBox="1"/>
          <p:nvPr/>
        </p:nvSpPr>
        <p:spPr>
          <a:xfrm>
            <a:off x="188432" y="7048500"/>
            <a:ext cx="13431316" cy="2554545"/>
          </a:xfrm>
          <a:prstGeom prst="rect">
            <a:avLst/>
          </a:prstGeom>
          <a:noFill/>
        </p:spPr>
        <p:txBody>
          <a:bodyPr wrap="square" rtlCol="0">
            <a:spAutoFit/>
          </a:bodyPr>
          <a:lstStyle/>
          <a:p>
            <a:pPr algn="just"/>
            <a:r>
              <a:rPr lang="en-ID" sz="3200" dirty="0" err="1">
                <a:latin typeface="Avenir Next" panose="020B0503020202020204"/>
                <a:cs typeface="Adobe Devanagari" panose="02040503050201020203" pitchFamily="18" charset="0"/>
              </a:rPr>
              <a:t>Dengan</a:t>
            </a:r>
            <a:r>
              <a:rPr lang="en-ID" sz="3200" dirty="0">
                <a:latin typeface="Avenir Next" panose="020B0503020202020204"/>
                <a:cs typeface="Adobe Devanagari" panose="02040503050201020203" pitchFamily="18" charset="0"/>
              </a:rPr>
              <a:t> </a:t>
            </a:r>
            <a:r>
              <a:rPr lang="en-ID" sz="3200" dirty="0" err="1">
                <a:latin typeface="Avenir Next" panose="020B0503020202020204"/>
                <a:cs typeface="Adobe Devanagari" panose="02040503050201020203" pitchFamily="18" charset="0"/>
              </a:rPr>
              <a:t>demikian</a:t>
            </a:r>
            <a:r>
              <a:rPr lang="en-ID" sz="3200" dirty="0">
                <a:latin typeface="Avenir Next" panose="020B0503020202020204"/>
                <a:cs typeface="Adobe Devanagari" panose="02040503050201020203" pitchFamily="18" charset="0"/>
              </a:rPr>
              <a:t>, </a:t>
            </a:r>
            <a:r>
              <a:rPr lang="en-ID" sz="3200" dirty="0" err="1">
                <a:latin typeface="Avenir Next" panose="020B0503020202020204"/>
                <a:cs typeface="Adobe Devanagari" panose="02040503050201020203" pitchFamily="18" charset="0"/>
              </a:rPr>
              <a:t>tampak</a:t>
            </a:r>
            <a:r>
              <a:rPr lang="en-ID" sz="3200" dirty="0">
                <a:latin typeface="Avenir Next" panose="020B0503020202020204"/>
                <a:cs typeface="Adobe Devanagari" panose="02040503050201020203" pitchFamily="18" charset="0"/>
              </a:rPr>
              <a:t> </a:t>
            </a:r>
            <a:r>
              <a:rPr lang="en-ID" sz="3200" dirty="0" err="1">
                <a:latin typeface="Avenir Next" panose="020B0503020202020204"/>
                <a:cs typeface="Adobe Devanagari" panose="02040503050201020203" pitchFamily="18" charset="0"/>
              </a:rPr>
              <a:t>jelas</a:t>
            </a:r>
            <a:r>
              <a:rPr lang="en-ID" sz="3200" dirty="0">
                <a:latin typeface="Avenir Next" panose="020B0503020202020204"/>
                <a:cs typeface="Adobe Devanagari" panose="02040503050201020203" pitchFamily="18" charset="0"/>
              </a:rPr>
              <a:t> </a:t>
            </a:r>
            <a:r>
              <a:rPr lang="en-ID" sz="3200" dirty="0" err="1">
                <a:latin typeface="Avenir Next" panose="020B0503020202020204"/>
                <a:cs typeface="Adobe Devanagari" panose="02040503050201020203" pitchFamily="18" charset="0"/>
              </a:rPr>
              <a:t>bahwa</a:t>
            </a:r>
            <a:r>
              <a:rPr lang="en-ID" sz="3200" dirty="0">
                <a:latin typeface="Avenir Next" panose="020B0503020202020204"/>
                <a:cs typeface="Adobe Devanagari" panose="02040503050201020203" pitchFamily="18" charset="0"/>
              </a:rPr>
              <a:t> </a:t>
            </a:r>
            <a:r>
              <a:rPr lang="en-ID" sz="3200" dirty="0" err="1">
                <a:latin typeface="Avenir Next" panose="020B0503020202020204"/>
                <a:cs typeface="Adobe Devanagari" panose="02040503050201020203" pitchFamily="18" charset="0"/>
              </a:rPr>
              <a:t>paradigma</a:t>
            </a:r>
            <a:r>
              <a:rPr lang="en-ID" sz="3200" dirty="0">
                <a:latin typeface="Avenir Next" panose="020B0503020202020204"/>
                <a:cs typeface="Adobe Devanagari" panose="02040503050201020203" pitchFamily="18" charset="0"/>
              </a:rPr>
              <a:t> </a:t>
            </a:r>
            <a:r>
              <a:rPr lang="en-ID" sz="3200" dirty="0" err="1">
                <a:latin typeface="Avenir Next" panose="020B0503020202020204"/>
                <a:cs typeface="Adobe Devanagari" panose="02040503050201020203" pitchFamily="18" charset="0"/>
              </a:rPr>
              <a:t>kekayaan</a:t>
            </a:r>
            <a:r>
              <a:rPr lang="en-ID" sz="3200" dirty="0">
                <a:latin typeface="Avenir Next" panose="020B0503020202020204"/>
                <a:cs typeface="Adobe Devanagari" panose="02040503050201020203" pitchFamily="18" charset="0"/>
              </a:rPr>
              <a:t> BUMN </a:t>
            </a:r>
            <a:r>
              <a:rPr lang="en-ID" sz="3200" dirty="0" err="1">
                <a:latin typeface="Avenir Next" panose="020B0503020202020204"/>
                <a:cs typeface="Adobe Devanagari" panose="02040503050201020203" pitchFamily="18" charset="0"/>
              </a:rPr>
              <a:t>adalah</a:t>
            </a:r>
            <a:r>
              <a:rPr lang="en-ID" sz="3200" dirty="0">
                <a:latin typeface="Avenir Next" panose="020B0503020202020204"/>
                <a:cs typeface="Adobe Devanagari" panose="02040503050201020203" pitchFamily="18" charset="0"/>
              </a:rPr>
              <a:t> </a:t>
            </a:r>
            <a:r>
              <a:rPr lang="en-ID" sz="3200" dirty="0" err="1">
                <a:latin typeface="Avenir Next" panose="020B0503020202020204"/>
                <a:cs typeface="Adobe Devanagari" panose="02040503050201020203" pitchFamily="18" charset="0"/>
              </a:rPr>
              <a:t>bagian</a:t>
            </a:r>
            <a:r>
              <a:rPr lang="en-ID" sz="3200" dirty="0">
                <a:latin typeface="Avenir Next" panose="020B0503020202020204"/>
                <a:cs typeface="Adobe Devanagari" panose="02040503050201020203" pitchFamily="18" charset="0"/>
              </a:rPr>
              <a:t> </a:t>
            </a:r>
            <a:r>
              <a:rPr lang="en-ID" sz="3200" dirty="0" err="1">
                <a:latin typeface="Avenir Next" panose="020B0503020202020204"/>
                <a:cs typeface="Adobe Devanagari" panose="02040503050201020203" pitchFamily="18" charset="0"/>
              </a:rPr>
              <a:t>dari</a:t>
            </a:r>
            <a:r>
              <a:rPr lang="en-ID" sz="3200" dirty="0">
                <a:latin typeface="Avenir Next" panose="020B0503020202020204"/>
                <a:cs typeface="Adobe Devanagari" panose="02040503050201020203" pitchFamily="18" charset="0"/>
              </a:rPr>
              <a:t> </a:t>
            </a:r>
            <a:r>
              <a:rPr lang="en-ID" sz="3200" dirty="0" err="1">
                <a:latin typeface="Avenir Next" panose="020B0503020202020204"/>
                <a:cs typeface="Adobe Devanagari" panose="02040503050201020203" pitchFamily="18" charset="0"/>
              </a:rPr>
              <a:t>kekayaan</a:t>
            </a:r>
            <a:r>
              <a:rPr lang="en-ID" sz="3200" dirty="0">
                <a:latin typeface="Avenir Next" panose="020B0503020202020204"/>
                <a:cs typeface="Adobe Devanagari" panose="02040503050201020203" pitchFamily="18" charset="0"/>
              </a:rPr>
              <a:t> negara, </a:t>
            </a:r>
            <a:r>
              <a:rPr lang="en-ID" sz="3200" dirty="0" err="1">
                <a:latin typeface="Avenir Next" panose="020B0503020202020204"/>
                <a:cs typeface="Adobe Devanagari" panose="02040503050201020203" pitchFamily="18" charset="0"/>
              </a:rPr>
              <a:t>mau</a:t>
            </a:r>
            <a:r>
              <a:rPr lang="en-ID" sz="3200" dirty="0">
                <a:latin typeface="Avenir Next" panose="020B0503020202020204"/>
                <a:cs typeface="Adobe Devanagari" panose="02040503050201020203" pitchFamily="18" charset="0"/>
              </a:rPr>
              <a:t> </a:t>
            </a:r>
            <a:r>
              <a:rPr lang="en-ID" sz="3200" dirty="0" err="1">
                <a:latin typeface="Avenir Next" panose="020B0503020202020204"/>
                <a:cs typeface="Adobe Devanagari" panose="02040503050201020203" pitchFamily="18" charset="0"/>
              </a:rPr>
              <a:t>tidak</a:t>
            </a:r>
            <a:r>
              <a:rPr lang="en-ID" sz="3200" dirty="0">
                <a:latin typeface="Avenir Next" panose="020B0503020202020204"/>
                <a:cs typeface="Adobe Devanagari" panose="02040503050201020203" pitchFamily="18" charset="0"/>
              </a:rPr>
              <a:t> </a:t>
            </a:r>
            <a:r>
              <a:rPr lang="en-ID" sz="3200" dirty="0" err="1">
                <a:latin typeface="Avenir Next" panose="020B0503020202020204"/>
                <a:cs typeface="Adobe Devanagari" panose="02040503050201020203" pitchFamily="18" charset="0"/>
              </a:rPr>
              <a:t>mau</a:t>
            </a:r>
            <a:r>
              <a:rPr lang="en-ID" sz="3200" dirty="0">
                <a:latin typeface="Avenir Next" panose="020B0503020202020204"/>
                <a:cs typeface="Adobe Devanagari" panose="02040503050201020203" pitchFamily="18" charset="0"/>
              </a:rPr>
              <a:t>, </a:t>
            </a:r>
            <a:r>
              <a:rPr lang="en-ID" sz="3200" dirty="0" err="1">
                <a:latin typeface="Avenir Next" panose="020B0503020202020204"/>
                <a:cs typeface="Adobe Devanagari" panose="02040503050201020203" pitchFamily="18" charset="0"/>
              </a:rPr>
              <a:t>suka</a:t>
            </a:r>
            <a:r>
              <a:rPr lang="en-ID" sz="3200" dirty="0">
                <a:latin typeface="Avenir Next" panose="020B0503020202020204"/>
                <a:cs typeface="Adobe Devanagari" panose="02040503050201020203" pitchFamily="18" charset="0"/>
              </a:rPr>
              <a:t> </a:t>
            </a:r>
            <a:r>
              <a:rPr lang="en-ID" sz="3200" dirty="0" err="1">
                <a:latin typeface="Avenir Next" panose="020B0503020202020204"/>
                <a:cs typeface="Adobe Devanagari" panose="02040503050201020203" pitchFamily="18" charset="0"/>
              </a:rPr>
              <a:t>tidak</a:t>
            </a:r>
            <a:r>
              <a:rPr lang="en-ID" sz="3200" dirty="0">
                <a:latin typeface="Avenir Next" panose="020B0503020202020204"/>
                <a:cs typeface="Adobe Devanagari" panose="02040503050201020203" pitchFamily="18" charset="0"/>
              </a:rPr>
              <a:t> </a:t>
            </a:r>
            <a:r>
              <a:rPr lang="en-ID" sz="3200" dirty="0" err="1">
                <a:latin typeface="Avenir Next" panose="020B0503020202020204"/>
                <a:cs typeface="Adobe Devanagari" panose="02040503050201020203" pitchFamily="18" charset="0"/>
              </a:rPr>
              <a:t>suka</a:t>
            </a:r>
            <a:r>
              <a:rPr lang="en-ID" sz="3200" dirty="0">
                <a:latin typeface="Avenir Next" panose="020B0503020202020204"/>
                <a:cs typeface="Adobe Devanagari" panose="02040503050201020203" pitchFamily="18" charset="0"/>
              </a:rPr>
              <a:t>, </a:t>
            </a:r>
            <a:r>
              <a:rPr lang="en-ID" sz="3200" dirty="0" err="1">
                <a:latin typeface="Avenir Next" panose="020B0503020202020204"/>
                <a:cs typeface="Adobe Devanagari" panose="02040503050201020203" pitchFamily="18" charset="0"/>
              </a:rPr>
              <a:t>meskipun</a:t>
            </a:r>
            <a:r>
              <a:rPr lang="en-ID" sz="3200" dirty="0">
                <a:latin typeface="Avenir Next" panose="020B0503020202020204"/>
                <a:cs typeface="Adobe Devanagari" panose="02040503050201020203" pitchFamily="18" charset="0"/>
              </a:rPr>
              <a:t> </a:t>
            </a:r>
            <a:r>
              <a:rPr lang="en-ID" sz="3200" dirty="0" err="1">
                <a:latin typeface="Avenir Next" panose="020B0503020202020204"/>
                <a:cs typeface="Adobe Devanagari" panose="02040503050201020203" pitchFamily="18" charset="0"/>
              </a:rPr>
              <a:t>dari</a:t>
            </a:r>
            <a:r>
              <a:rPr lang="en-ID" sz="3200" dirty="0">
                <a:latin typeface="Avenir Next" panose="020B0503020202020204"/>
                <a:cs typeface="Adobe Devanagari" panose="02040503050201020203" pitchFamily="18" charset="0"/>
              </a:rPr>
              <a:t> </a:t>
            </a:r>
            <a:r>
              <a:rPr lang="en-ID" sz="3200" dirty="0" err="1">
                <a:latin typeface="Avenir Next" panose="020B0503020202020204"/>
                <a:cs typeface="Adobe Devanagari" panose="02040503050201020203" pitchFamily="18" charset="0"/>
              </a:rPr>
              <a:t>perspektif</a:t>
            </a:r>
            <a:r>
              <a:rPr lang="en-ID" sz="3200" dirty="0">
                <a:latin typeface="Avenir Next" panose="020B0503020202020204"/>
                <a:cs typeface="Adobe Devanagari" panose="02040503050201020203" pitchFamily="18" charset="0"/>
              </a:rPr>
              <a:t> </a:t>
            </a:r>
            <a:r>
              <a:rPr lang="en-ID" sz="3200" dirty="0" err="1">
                <a:latin typeface="Avenir Next" panose="020B0503020202020204"/>
                <a:cs typeface="Adobe Devanagari" panose="02040503050201020203" pitchFamily="18" charset="0"/>
              </a:rPr>
              <a:t>teoretis</a:t>
            </a:r>
            <a:r>
              <a:rPr lang="en-ID" sz="3200" dirty="0">
                <a:latin typeface="Avenir Next" panose="020B0503020202020204"/>
                <a:cs typeface="Adobe Devanagari" panose="02040503050201020203" pitchFamily="18" charset="0"/>
              </a:rPr>
              <a:t> </a:t>
            </a:r>
            <a:r>
              <a:rPr lang="en-ID" sz="3200" dirty="0" err="1">
                <a:latin typeface="Avenir Next" panose="020B0503020202020204"/>
                <a:cs typeface="Adobe Devanagari" panose="02040503050201020203" pitchFamily="18" charset="0"/>
              </a:rPr>
              <a:t>bisa</a:t>
            </a:r>
            <a:r>
              <a:rPr lang="en-ID" sz="3200" dirty="0">
                <a:latin typeface="Avenir Next" panose="020B0503020202020204"/>
                <a:cs typeface="Adobe Devanagari" panose="02040503050201020203" pitchFamily="18" charset="0"/>
              </a:rPr>
              <a:t> </a:t>
            </a:r>
            <a:r>
              <a:rPr lang="en-ID" sz="3200" dirty="0" err="1">
                <a:latin typeface="Avenir Next" panose="020B0503020202020204"/>
                <a:cs typeface="Adobe Devanagari" panose="02040503050201020203" pitchFamily="18" charset="0"/>
              </a:rPr>
              <a:t>dikatakan</a:t>
            </a:r>
            <a:r>
              <a:rPr lang="en-ID" sz="3200" dirty="0">
                <a:latin typeface="Avenir Next" panose="020B0503020202020204"/>
                <a:cs typeface="Adobe Devanagari" panose="02040503050201020203" pitchFamily="18" charset="0"/>
              </a:rPr>
              <a:t> </a:t>
            </a:r>
            <a:r>
              <a:rPr lang="en-ID" sz="3200" dirty="0" err="1">
                <a:latin typeface="Avenir Next" panose="020B0503020202020204"/>
                <a:cs typeface="Adobe Devanagari" panose="02040503050201020203" pitchFamily="18" charset="0"/>
              </a:rPr>
              <a:t>bahwa</a:t>
            </a:r>
            <a:r>
              <a:rPr lang="en-ID" sz="3200" dirty="0">
                <a:latin typeface="Avenir Next" panose="020B0503020202020204"/>
                <a:cs typeface="Adobe Devanagari" panose="02040503050201020203" pitchFamily="18" charset="0"/>
              </a:rPr>
              <a:t> </a:t>
            </a:r>
            <a:r>
              <a:rPr lang="en-ID" sz="3200" dirty="0" err="1">
                <a:latin typeface="Avenir Next" panose="020B0503020202020204"/>
                <a:cs typeface="Adobe Devanagari" panose="02040503050201020203" pitchFamily="18" charset="0"/>
              </a:rPr>
              <a:t>kekayaan</a:t>
            </a:r>
            <a:r>
              <a:rPr lang="en-ID" sz="3200" dirty="0">
                <a:latin typeface="Avenir Next" panose="020B0503020202020204"/>
                <a:cs typeface="Adobe Devanagari" panose="02040503050201020203" pitchFamily="18" charset="0"/>
              </a:rPr>
              <a:t> negara yang </a:t>
            </a:r>
            <a:r>
              <a:rPr lang="en-ID" sz="3200" dirty="0" err="1">
                <a:latin typeface="Avenir Next" panose="020B0503020202020204"/>
                <a:cs typeface="Adobe Devanagari" panose="02040503050201020203" pitchFamily="18" charset="0"/>
              </a:rPr>
              <a:t>sudah</a:t>
            </a:r>
            <a:r>
              <a:rPr lang="en-ID" sz="3200" dirty="0">
                <a:latin typeface="Avenir Next" panose="020B0503020202020204"/>
                <a:cs typeface="Adobe Devanagari" panose="02040503050201020203" pitchFamily="18" charset="0"/>
              </a:rPr>
              <a:t> </a:t>
            </a:r>
            <a:r>
              <a:rPr lang="en-ID" sz="3200" dirty="0" err="1">
                <a:latin typeface="Avenir Next" panose="020B0503020202020204"/>
                <a:cs typeface="Adobe Devanagari" panose="02040503050201020203" pitchFamily="18" charset="0"/>
              </a:rPr>
              <a:t>dipisahkan</a:t>
            </a:r>
            <a:r>
              <a:rPr lang="en-ID" sz="3200" dirty="0">
                <a:latin typeface="Avenir Next" panose="020B0503020202020204"/>
                <a:cs typeface="Adobe Devanagari" panose="02040503050201020203" pitchFamily="18" charset="0"/>
              </a:rPr>
              <a:t> </a:t>
            </a:r>
            <a:r>
              <a:rPr lang="en-ID" sz="3200" dirty="0" err="1">
                <a:latin typeface="Avenir Next" panose="020B0503020202020204"/>
                <a:cs typeface="Adobe Devanagari" panose="02040503050201020203" pitchFamily="18" charset="0"/>
              </a:rPr>
              <a:t>menjadi</a:t>
            </a:r>
            <a:r>
              <a:rPr lang="en-ID" sz="3200" dirty="0">
                <a:latin typeface="Avenir Next" panose="020B0503020202020204"/>
                <a:cs typeface="Adobe Devanagari" panose="02040503050201020203" pitchFamily="18" charset="0"/>
              </a:rPr>
              <a:t> wilayah </a:t>
            </a:r>
            <a:r>
              <a:rPr lang="en-ID" sz="3200" dirty="0" err="1">
                <a:latin typeface="Avenir Next" panose="020B0503020202020204"/>
                <a:cs typeface="Adobe Devanagari" panose="02040503050201020203" pitchFamily="18" charset="0"/>
              </a:rPr>
              <a:t>privat</a:t>
            </a:r>
            <a:r>
              <a:rPr lang="en-ID" sz="3200" dirty="0">
                <a:latin typeface="Avenir Next" panose="020B0503020202020204"/>
                <a:cs typeface="Adobe Devanagari" panose="02040503050201020203" pitchFamily="18" charset="0"/>
              </a:rPr>
              <a:t>. </a:t>
            </a:r>
            <a:r>
              <a:rPr lang="en-ID" sz="3200" b="1" dirty="0" err="1">
                <a:highlight>
                  <a:srgbClr val="FF0000"/>
                </a:highlight>
                <a:latin typeface="Avenir Next" panose="020B0503020202020204"/>
                <a:cs typeface="Adobe Devanagari" panose="02040503050201020203" pitchFamily="18" charset="0"/>
              </a:rPr>
              <a:t>Tetapi</a:t>
            </a:r>
            <a:r>
              <a:rPr lang="en-ID" sz="3200" b="1" dirty="0">
                <a:highlight>
                  <a:srgbClr val="FF0000"/>
                </a:highlight>
                <a:latin typeface="Avenir Next" panose="020B0503020202020204"/>
                <a:cs typeface="Adobe Devanagari" panose="02040503050201020203" pitchFamily="18" charset="0"/>
              </a:rPr>
              <a:t>, </a:t>
            </a:r>
            <a:r>
              <a:rPr lang="en-ID" sz="3200" b="1" dirty="0" err="1">
                <a:highlight>
                  <a:srgbClr val="FF0000"/>
                </a:highlight>
                <a:latin typeface="Avenir Next" panose="020B0503020202020204"/>
                <a:cs typeface="Adobe Devanagari" panose="02040503050201020203" pitchFamily="18" charset="0"/>
              </a:rPr>
              <a:t>tidak</a:t>
            </a:r>
            <a:r>
              <a:rPr lang="en-ID" sz="3200" b="1" dirty="0">
                <a:highlight>
                  <a:srgbClr val="FF0000"/>
                </a:highlight>
                <a:latin typeface="Avenir Next" panose="020B0503020202020204"/>
                <a:cs typeface="Adobe Devanagari" panose="02040503050201020203" pitchFamily="18" charset="0"/>
              </a:rPr>
              <a:t> </a:t>
            </a:r>
            <a:r>
              <a:rPr lang="en-ID" sz="3200" b="1" dirty="0" err="1">
                <a:highlight>
                  <a:srgbClr val="FF0000"/>
                </a:highlight>
                <a:latin typeface="Avenir Next" panose="020B0503020202020204"/>
                <a:cs typeface="Adobe Devanagari" panose="02040503050201020203" pitchFamily="18" charset="0"/>
              </a:rPr>
              <a:t>demikian</a:t>
            </a:r>
            <a:r>
              <a:rPr lang="en-ID" sz="3200" b="1" dirty="0">
                <a:highlight>
                  <a:srgbClr val="FF0000"/>
                </a:highlight>
                <a:latin typeface="Avenir Next" panose="020B0503020202020204"/>
                <a:cs typeface="Adobe Devanagari" panose="02040503050201020203" pitchFamily="18" charset="0"/>
              </a:rPr>
              <a:t> </a:t>
            </a:r>
            <a:r>
              <a:rPr lang="en-ID" sz="3200" b="1" dirty="0" err="1">
                <a:highlight>
                  <a:srgbClr val="FF0000"/>
                </a:highlight>
                <a:latin typeface="Avenir Next" panose="020B0503020202020204"/>
                <a:cs typeface="Adobe Devanagari" panose="02040503050201020203" pitchFamily="18" charset="0"/>
              </a:rPr>
              <a:t>halnya</a:t>
            </a:r>
            <a:r>
              <a:rPr lang="en-ID" sz="3200" b="1" dirty="0">
                <a:highlight>
                  <a:srgbClr val="FF0000"/>
                </a:highlight>
                <a:latin typeface="Avenir Next" panose="020B0503020202020204"/>
                <a:cs typeface="Adobe Devanagari" panose="02040503050201020203" pitchFamily="18" charset="0"/>
              </a:rPr>
              <a:t> </a:t>
            </a:r>
            <a:r>
              <a:rPr lang="en-ID" sz="3200" b="1" dirty="0" err="1">
                <a:highlight>
                  <a:srgbClr val="FF0000"/>
                </a:highlight>
                <a:latin typeface="Avenir Next" panose="020B0503020202020204"/>
                <a:cs typeface="Adobe Devanagari" panose="02040503050201020203" pitchFamily="18" charset="0"/>
              </a:rPr>
              <a:t>jika</a:t>
            </a:r>
            <a:r>
              <a:rPr lang="en-ID" sz="3200" b="1" dirty="0">
                <a:highlight>
                  <a:srgbClr val="FF0000"/>
                </a:highlight>
                <a:latin typeface="Avenir Next" panose="020B0503020202020204"/>
                <a:cs typeface="Adobe Devanagari" panose="02040503050201020203" pitchFamily="18" charset="0"/>
              </a:rPr>
              <a:t> </a:t>
            </a:r>
            <a:r>
              <a:rPr lang="en-ID" sz="3200" b="1" dirty="0" err="1">
                <a:highlight>
                  <a:srgbClr val="FF0000"/>
                </a:highlight>
                <a:latin typeface="Avenir Next" panose="020B0503020202020204"/>
                <a:cs typeface="Adobe Devanagari" panose="02040503050201020203" pitchFamily="18" charset="0"/>
              </a:rPr>
              <a:t>dilihat</a:t>
            </a:r>
            <a:r>
              <a:rPr lang="en-ID" sz="3200" b="1" dirty="0">
                <a:highlight>
                  <a:srgbClr val="FF0000"/>
                </a:highlight>
                <a:latin typeface="Avenir Next" panose="020B0503020202020204"/>
                <a:cs typeface="Adobe Devanagari" panose="02040503050201020203" pitchFamily="18" charset="0"/>
              </a:rPr>
              <a:t> </a:t>
            </a:r>
            <a:r>
              <a:rPr lang="en-ID" sz="3200" b="1" dirty="0" err="1">
                <a:highlight>
                  <a:srgbClr val="FF0000"/>
                </a:highlight>
                <a:latin typeface="Avenir Next" panose="020B0503020202020204"/>
                <a:cs typeface="Adobe Devanagari" panose="02040503050201020203" pitchFamily="18" charset="0"/>
              </a:rPr>
              <a:t>dari</a:t>
            </a:r>
            <a:r>
              <a:rPr lang="en-ID" sz="3200" b="1" dirty="0">
                <a:highlight>
                  <a:srgbClr val="FF0000"/>
                </a:highlight>
                <a:latin typeface="Avenir Next" panose="020B0503020202020204"/>
                <a:cs typeface="Adobe Devanagari" panose="02040503050201020203" pitchFamily="18" charset="0"/>
              </a:rPr>
              <a:t> </a:t>
            </a:r>
            <a:r>
              <a:rPr lang="en-ID" sz="3200" b="1" dirty="0" err="1">
                <a:highlight>
                  <a:srgbClr val="FF0000"/>
                </a:highlight>
                <a:latin typeface="Avenir Next" panose="020B0503020202020204"/>
                <a:cs typeface="Adobe Devanagari" panose="02040503050201020203" pitchFamily="18" charset="0"/>
              </a:rPr>
              <a:t>perspektif</a:t>
            </a:r>
            <a:r>
              <a:rPr lang="en-ID" sz="3200" b="1" dirty="0">
                <a:highlight>
                  <a:srgbClr val="FF0000"/>
                </a:highlight>
                <a:latin typeface="Avenir Next" panose="020B0503020202020204"/>
                <a:cs typeface="Adobe Devanagari" panose="02040503050201020203" pitchFamily="18" charset="0"/>
              </a:rPr>
              <a:t> </a:t>
            </a:r>
            <a:r>
              <a:rPr lang="en-ID" sz="3200" b="1" dirty="0" err="1">
                <a:highlight>
                  <a:srgbClr val="FF0000"/>
                </a:highlight>
                <a:latin typeface="Avenir Next" panose="020B0503020202020204"/>
                <a:cs typeface="Adobe Devanagari" panose="02040503050201020203" pitchFamily="18" charset="0"/>
              </a:rPr>
              <a:t>Undang-Undang</a:t>
            </a:r>
            <a:r>
              <a:rPr lang="en-ID" sz="3200" b="1" dirty="0">
                <a:highlight>
                  <a:srgbClr val="FF0000"/>
                </a:highlight>
                <a:latin typeface="Avenir Next" panose="020B0503020202020204"/>
                <a:cs typeface="Adobe Devanagari" panose="02040503050201020203" pitchFamily="18" charset="0"/>
              </a:rPr>
              <a:t> </a:t>
            </a:r>
            <a:r>
              <a:rPr lang="en-ID" sz="3200" b="1" dirty="0" err="1">
                <a:highlight>
                  <a:srgbClr val="FF0000"/>
                </a:highlight>
                <a:latin typeface="Avenir Next" panose="020B0503020202020204"/>
                <a:cs typeface="Adobe Devanagari" panose="02040503050201020203" pitchFamily="18" charset="0"/>
              </a:rPr>
              <a:t>Keuangan</a:t>
            </a:r>
            <a:r>
              <a:rPr lang="en-ID" sz="3200" b="1" dirty="0">
                <a:highlight>
                  <a:srgbClr val="FF0000"/>
                </a:highlight>
                <a:latin typeface="Avenir Next" panose="020B0503020202020204"/>
                <a:cs typeface="Adobe Devanagari" panose="02040503050201020203" pitchFamily="18" charset="0"/>
              </a:rPr>
              <a:t> Negara.</a:t>
            </a:r>
          </a:p>
        </p:txBody>
      </p:sp>
      <p:sp>
        <p:nvSpPr>
          <p:cNvPr id="5" name="TextBox 4">
            <a:extLst>
              <a:ext uri="{FF2B5EF4-FFF2-40B4-BE49-F238E27FC236}">
                <a16:creationId xmlns:a16="http://schemas.microsoft.com/office/drawing/2014/main" id="{111D5D64-1710-844C-D346-76D5EA118BF6}"/>
              </a:ext>
            </a:extLst>
          </p:cNvPr>
          <p:cNvSpPr txBox="1"/>
          <p:nvPr/>
        </p:nvSpPr>
        <p:spPr>
          <a:xfrm>
            <a:off x="4551870" y="9843941"/>
            <a:ext cx="9207062" cy="369332"/>
          </a:xfrm>
          <a:prstGeom prst="rect">
            <a:avLst/>
          </a:prstGeom>
          <a:noFill/>
        </p:spPr>
        <p:txBody>
          <a:bodyPr wrap="square">
            <a:spAutoFit/>
          </a:bodyPr>
          <a:lstStyle/>
          <a:p>
            <a:pPr algn="ctr" defTabSz="914490">
              <a:spcAft>
                <a:spcPts val="600"/>
              </a:spcAft>
              <a:defRPr/>
            </a:pPr>
            <a:r>
              <a:rPr lang="en-US" sz="1800" dirty="0">
                <a:solidFill>
                  <a:schemeClr val="tx1"/>
                </a:solidFill>
              </a:rPr>
              <a:t>denny@integritylawfirm.id</a:t>
            </a:r>
          </a:p>
        </p:txBody>
      </p:sp>
    </p:spTree>
    <p:extLst>
      <p:ext uri="{BB962C8B-B14F-4D97-AF65-F5344CB8AC3E}">
        <p14:creationId xmlns:p14="http://schemas.microsoft.com/office/powerpoint/2010/main" val="5186739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D43267B-B259-FCF0-29FA-21724F63F6C2}"/>
              </a:ext>
            </a:extLst>
          </p:cNvPr>
          <p:cNvPicPr>
            <a:picLocks noChangeAspect="1"/>
          </p:cNvPicPr>
          <p:nvPr/>
        </p:nvPicPr>
        <p:blipFill>
          <a:blip r:embed="rId3"/>
          <a:stretch>
            <a:fillRect/>
          </a:stretch>
        </p:blipFill>
        <p:spPr>
          <a:xfrm>
            <a:off x="16992600" y="371870"/>
            <a:ext cx="1097375" cy="916005"/>
          </a:xfrm>
          <a:prstGeom prst="rect">
            <a:avLst/>
          </a:prstGeom>
        </p:spPr>
      </p:pic>
      <p:sp>
        <p:nvSpPr>
          <p:cNvPr id="18" name="Slide Number Placeholder 15">
            <a:extLst>
              <a:ext uri="{FF2B5EF4-FFF2-40B4-BE49-F238E27FC236}">
                <a16:creationId xmlns:a16="http://schemas.microsoft.com/office/drawing/2014/main" id="{DD46BE5E-8575-8311-A7F4-A3088AE3E950}"/>
              </a:ext>
            </a:extLst>
          </p:cNvPr>
          <p:cNvSpPr txBox="1">
            <a:spLocks/>
          </p:cNvSpPr>
          <p:nvPr/>
        </p:nvSpPr>
        <p:spPr>
          <a:xfrm>
            <a:off x="17469349" y="9662456"/>
            <a:ext cx="565802" cy="304778"/>
          </a:xfrm>
          <a:prstGeom prst="callout1">
            <a:avLst>
              <a:gd name="adj1" fmla="val 48702"/>
              <a:gd name="adj2" fmla="val 84708"/>
              <a:gd name="adj3" fmla="val 48210"/>
              <a:gd name="adj4" fmla="val 162974"/>
            </a:avLst>
          </a:prstGeom>
          <a:ln w="38100">
            <a:solidFill>
              <a:schemeClr val="tx1"/>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B42DF2D7-30B4-D046-BCCB-386CF9A49E74}" type="slidenum">
              <a:rPr lang="en-US" sz="2400" b="1" smtClean="0"/>
              <a:pPr algn="ctr"/>
              <a:t>27</a:t>
            </a:fld>
            <a:endParaRPr lang="en-US" sz="2400" b="1" dirty="0"/>
          </a:p>
        </p:txBody>
      </p:sp>
      <p:sp>
        <p:nvSpPr>
          <p:cNvPr id="26" name="object 16"/>
          <p:cNvSpPr/>
          <p:nvPr/>
        </p:nvSpPr>
        <p:spPr>
          <a:xfrm>
            <a:off x="0" y="742950"/>
            <a:ext cx="472440" cy="8881110"/>
          </a:xfrm>
          <a:custGeom>
            <a:avLst/>
            <a:gdLst/>
            <a:ahLst/>
            <a:cxnLst/>
            <a:rect l="l" t="t" r="r" b="b"/>
            <a:pathLst>
              <a:path w="314960" h="5920740">
                <a:moveTo>
                  <a:pt x="314960" y="0"/>
                </a:moveTo>
                <a:lnTo>
                  <a:pt x="0" y="0"/>
                </a:lnTo>
                <a:lnTo>
                  <a:pt x="0" y="5920740"/>
                </a:lnTo>
                <a:lnTo>
                  <a:pt x="314960" y="5920740"/>
                </a:lnTo>
                <a:lnTo>
                  <a:pt x="314960" y="0"/>
                </a:lnTo>
                <a:close/>
              </a:path>
            </a:pathLst>
          </a:custGeom>
          <a:solidFill>
            <a:srgbClr val="700104"/>
          </a:solidFill>
        </p:spPr>
        <p:txBody>
          <a:bodyPr wrap="square" lIns="0" tIns="0" rIns="0" bIns="0" rtlCol="0">
            <a:noAutofit/>
          </a:bodyPr>
          <a:lstStyle/>
          <a:p>
            <a:endParaRPr sz="2700"/>
          </a:p>
        </p:txBody>
      </p:sp>
      <p:sp>
        <p:nvSpPr>
          <p:cNvPr id="5" name="TextBox 4">
            <a:extLst>
              <a:ext uri="{FF2B5EF4-FFF2-40B4-BE49-F238E27FC236}">
                <a16:creationId xmlns:a16="http://schemas.microsoft.com/office/drawing/2014/main" id="{CAC5660D-5FAB-3395-96AD-06B10E40737B}"/>
              </a:ext>
            </a:extLst>
          </p:cNvPr>
          <p:cNvSpPr txBox="1"/>
          <p:nvPr/>
        </p:nvSpPr>
        <p:spPr>
          <a:xfrm>
            <a:off x="1181100" y="579267"/>
            <a:ext cx="15163800" cy="1323439"/>
          </a:xfrm>
          <a:prstGeom prst="rect">
            <a:avLst/>
          </a:prstGeom>
          <a:solidFill>
            <a:srgbClr val="640505"/>
          </a:solidFill>
          <a:ln>
            <a:solidFill>
              <a:srgbClr val="640505"/>
            </a:solidFill>
          </a:ln>
        </p:spPr>
        <p:txBody>
          <a:bodyPr wrap="square" rtlCol="0">
            <a:spAutoFit/>
          </a:bodyPr>
          <a:lstStyle/>
          <a:p>
            <a:pPr algn="just"/>
            <a:r>
              <a:rPr lang="en-US" sz="4000" b="1" dirty="0" err="1">
                <a:solidFill>
                  <a:schemeClr val="bg1"/>
                </a:solidFill>
                <a:latin typeface="Avenir Next" panose="020B0503020202020204"/>
                <a:cs typeface="Adobe Devanagari" panose="02040503050201020203" pitchFamily="18" charset="0"/>
              </a:rPr>
              <a:t>Butuh</a:t>
            </a:r>
            <a:r>
              <a:rPr lang="en-US" sz="4000" b="1" dirty="0">
                <a:solidFill>
                  <a:schemeClr val="bg1"/>
                </a:solidFill>
                <a:latin typeface="Avenir Next" panose="020B0503020202020204"/>
                <a:cs typeface="Adobe Devanagari" panose="02040503050201020203" pitchFamily="18" charset="0"/>
              </a:rPr>
              <a:t> </a:t>
            </a:r>
            <a:r>
              <a:rPr lang="en-US" sz="4000" b="1" i="1" dirty="0" err="1">
                <a:solidFill>
                  <a:schemeClr val="bg1"/>
                </a:solidFill>
                <a:latin typeface="Avenir Next" panose="020B0503020202020204"/>
                <a:cs typeface="Adobe Devanagari" panose="02040503050201020203" pitchFamily="18" charset="0"/>
              </a:rPr>
              <a:t>Unitarisme</a:t>
            </a:r>
            <a:r>
              <a:rPr lang="en-US" sz="4000" b="1" dirty="0">
                <a:solidFill>
                  <a:schemeClr val="bg1"/>
                </a:solidFill>
                <a:latin typeface="Avenir Next" panose="020B0503020202020204"/>
                <a:cs typeface="Adobe Devanagari" panose="02040503050201020203" pitchFamily="18" charset="0"/>
              </a:rPr>
              <a:t>/</a:t>
            </a:r>
            <a:r>
              <a:rPr lang="en-US" sz="4000" b="1" dirty="0" err="1">
                <a:solidFill>
                  <a:schemeClr val="bg1"/>
                </a:solidFill>
                <a:latin typeface="Avenir Next" panose="020B0503020202020204"/>
                <a:cs typeface="Adobe Devanagari" panose="02040503050201020203" pitchFamily="18" charset="0"/>
              </a:rPr>
              <a:t>Penyatuatapan</a:t>
            </a:r>
            <a:r>
              <a:rPr lang="en-US" sz="4000" b="1" dirty="0">
                <a:solidFill>
                  <a:schemeClr val="bg1"/>
                </a:solidFill>
                <a:latin typeface="Avenir Next" panose="020B0503020202020204"/>
                <a:cs typeface="Adobe Devanagari" panose="02040503050201020203" pitchFamily="18" charset="0"/>
              </a:rPr>
              <a:t> </a:t>
            </a:r>
            <a:r>
              <a:rPr lang="en-US" sz="4000" b="1" dirty="0" err="1">
                <a:solidFill>
                  <a:schemeClr val="bg1"/>
                </a:solidFill>
                <a:latin typeface="Avenir Next" panose="020B0503020202020204"/>
                <a:cs typeface="Adobe Devanagari" panose="02040503050201020203" pitchFamily="18" charset="0"/>
              </a:rPr>
              <a:t>pengaturan</a:t>
            </a:r>
            <a:r>
              <a:rPr lang="en-US" sz="4000" b="1" dirty="0">
                <a:solidFill>
                  <a:schemeClr val="bg1"/>
                </a:solidFill>
                <a:latin typeface="Avenir Next" panose="020B0503020202020204"/>
                <a:cs typeface="Adobe Devanagari" panose="02040503050201020203" pitchFamily="18" charset="0"/>
              </a:rPr>
              <a:t> PBJ di </a:t>
            </a:r>
            <a:r>
              <a:rPr lang="en-US" sz="4000" b="1" dirty="0" err="1">
                <a:solidFill>
                  <a:schemeClr val="bg1"/>
                </a:solidFill>
                <a:latin typeface="Avenir Next" panose="020B0503020202020204"/>
                <a:cs typeface="Adobe Devanagari" panose="02040503050201020203" pitchFamily="18" charset="0"/>
              </a:rPr>
              <a:t>Pemerintah</a:t>
            </a:r>
            <a:r>
              <a:rPr lang="en-US" sz="4000" b="1" dirty="0">
                <a:solidFill>
                  <a:schemeClr val="bg1"/>
                </a:solidFill>
                <a:latin typeface="Avenir Next" panose="020B0503020202020204"/>
                <a:cs typeface="Adobe Devanagari" panose="02040503050201020203" pitchFamily="18" charset="0"/>
              </a:rPr>
              <a:t> dan BUMN  </a:t>
            </a:r>
            <a:endParaRPr lang="en-ID" sz="4000" b="1" dirty="0">
              <a:solidFill>
                <a:schemeClr val="bg1"/>
              </a:solidFill>
              <a:latin typeface="Avenir Next" panose="020B0503020202020204"/>
              <a:cs typeface="Adobe Devanagari" panose="02040503050201020203" pitchFamily="18" charset="0"/>
            </a:endParaRPr>
          </a:p>
        </p:txBody>
      </p:sp>
      <p:sp>
        <p:nvSpPr>
          <p:cNvPr id="7" name="TextBox 6">
            <a:extLst>
              <a:ext uri="{FF2B5EF4-FFF2-40B4-BE49-F238E27FC236}">
                <a16:creationId xmlns:a16="http://schemas.microsoft.com/office/drawing/2014/main" id="{0EAEED44-4674-D8C3-6FB9-662E72FE3B6F}"/>
              </a:ext>
            </a:extLst>
          </p:cNvPr>
          <p:cNvSpPr txBox="1"/>
          <p:nvPr/>
        </p:nvSpPr>
        <p:spPr>
          <a:xfrm>
            <a:off x="715029" y="2220058"/>
            <a:ext cx="14249400" cy="3108543"/>
          </a:xfrm>
          <a:prstGeom prst="rect">
            <a:avLst/>
          </a:prstGeom>
          <a:noFill/>
        </p:spPr>
        <p:txBody>
          <a:bodyPr wrap="square" rtlCol="0">
            <a:spAutoFit/>
          </a:bodyPr>
          <a:lstStyle/>
          <a:p>
            <a:pPr algn="just"/>
            <a:r>
              <a:rPr lang="fi-FI" sz="2800" dirty="0">
                <a:highlight>
                  <a:srgbClr val="FFFF00"/>
                </a:highlight>
                <a:latin typeface="Avenir Next" panose="020B0503020202020204"/>
                <a:cs typeface="Adobe Devanagari" panose="02040503050201020203" pitchFamily="18" charset="0"/>
              </a:rPr>
              <a:t>Putusan MK Nomor 48/PUU-XI/2013 </a:t>
            </a:r>
            <a:r>
              <a:rPr lang="fi-FI" sz="2800" dirty="0">
                <a:highlight>
                  <a:srgbClr val="FFFF00"/>
                </a:highlight>
                <a:latin typeface="Avenir Next" panose="020B0503020202020204"/>
                <a:cs typeface="Adobe Devanagari" panose="02040503050201020203" pitchFamily="18" charset="0"/>
                <a:sym typeface="Wingdings" panose="05000000000000000000" pitchFamily="2" charset="2"/>
              </a:rPr>
              <a:t> </a:t>
            </a:r>
            <a:r>
              <a:rPr lang="en-ID" sz="2800" b="0" i="0" dirty="0" err="1">
                <a:effectLst/>
                <a:latin typeface="Avenir Next" panose="020B0503020202020204"/>
                <a:cs typeface="Adobe Devanagari" panose="02040503050201020203" pitchFamily="18" charset="0"/>
              </a:rPr>
              <a:t>adanya</a:t>
            </a:r>
            <a:r>
              <a:rPr lang="en-ID" sz="2800" b="0" i="0" dirty="0">
                <a:effectLst/>
                <a:latin typeface="Avenir Next" panose="020B0503020202020204"/>
                <a:cs typeface="Adobe Devanagari" panose="02040503050201020203" pitchFamily="18" charset="0"/>
              </a:rPr>
              <a:t> </a:t>
            </a:r>
            <a:r>
              <a:rPr lang="en-ID" sz="2800" b="0" i="0" dirty="0" err="1">
                <a:effectLst/>
                <a:latin typeface="Avenir Next" panose="020B0503020202020204"/>
                <a:cs typeface="Adobe Devanagari" panose="02040503050201020203" pitchFamily="18" charset="0"/>
              </a:rPr>
              <a:t>ketentuan</a:t>
            </a:r>
            <a:r>
              <a:rPr lang="en-ID" sz="2800" b="0" i="0" dirty="0">
                <a:effectLst/>
                <a:latin typeface="Avenir Next" panose="020B0503020202020204"/>
                <a:cs typeface="Adobe Devanagari" panose="02040503050201020203" pitchFamily="18" charset="0"/>
              </a:rPr>
              <a:t> </a:t>
            </a:r>
            <a:r>
              <a:rPr lang="en-ID" sz="2800" b="0" i="0" dirty="0" err="1">
                <a:effectLst/>
                <a:latin typeface="Avenir Next" panose="020B0503020202020204"/>
                <a:cs typeface="Adobe Devanagari" panose="02040503050201020203" pitchFamily="18" charset="0"/>
              </a:rPr>
              <a:t>Pasal</a:t>
            </a:r>
            <a:r>
              <a:rPr lang="en-ID" sz="2800" b="0" i="0" dirty="0">
                <a:effectLst/>
                <a:latin typeface="Avenir Next" panose="020B0503020202020204"/>
                <a:cs typeface="Adobe Devanagari" panose="02040503050201020203" pitchFamily="18" charset="0"/>
              </a:rPr>
              <a:t> 2 </a:t>
            </a:r>
            <a:r>
              <a:rPr lang="en-ID" sz="2800" b="0" i="0" dirty="0" err="1">
                <a:effectLst/>
                <a:latin typeface="Avenir Next" panose="020B0503020202020204"/>
                <a:cs typeface="Adobe Devanagari" panose="02040503050201020203" pitchFamily="18" charset="0"/>
              </a:rPr>
              <a:t>huruf</a:t>
            </a:r>
            <a:r>
              <a:rPr lang="en-ID" sz="2800" b="0" i="0" dirty="0">
                <a:effectLst/>
                <a:latin typeface="Avenir Next" panose="020B0503020202020204"/>
                <a:cs typeface="Adobe Devanagari" panose="02040503050201020203" pitchFamily="18" charset="0"/>
              </a:rPr>
              <a:t> g dan </a:t>
            </a:r>
            <a:r>
              <a:rPr lang="en-ID" sz="2800" b="0" i="0" dirty="0" err="1">
                <a:effectLst/>
                <a:latin typeface="Avenir Next" panose="020B0503020202020204"/>
                <a:cs typeface="Adobe Devanagari" panose="02040503050201020203" pitchFamily="18" charset="0"/>
              </a:rPr>
              <a:t>huruf</a:t>
            </a:r>
            <a:r>
              <a:rPr lang="en-ID" sz="2800" b="0" i="0" dirty="0">
                <a:effectLst/>
                <a:latin typeface="Avenir Next" panose="020B0503020202020204"/>
                <a:cs typeface="Adobe Devanagari" panose="02040503050201020203" pitchFamily="18" charset="0"/>
              </a:rPr>
              <a:t> </a:t>
            </a:r>
            <a:r>
              <a:rPr lang="en-ID" sz="2800" b="0" i="0" dirty="0" err="1">
                <a:effectLst/>
                <a:latin typeface="Avenir Next" panose="020B0503020202020204"/>
                <a:cs typeface="Adobe Devanagari" panose="02040503050201020203" pitchFamily="18" charset="0"/>
              </a:rPr>
              <a:t>i</a:t>
            </a:r>
            <a:r>
              <a:rPr lang="en-ID" sz="2800" b="0" i="0" dirty="0">
                <a:effectLst/>
                <a:latin typeface="Avenir Next" panose="020B0503020202020204"/>
                <a:cs typeface="Adobe Devanagari" panose="02040503050201020203" pitchFamily="18" charset="0"/>
              </a:rPr>
              <a:t> UU 17/2003 </a:t>
            </a:r>
            <a:r>
              <a:rPr lang="en-ID" sz="2800" b="0" i="0" dirty="0" err="1">
                <a:effectLst/>
                <a:latin typeface="Avenir Next" panose="020B0503020202020204"/>
                <a:cs typeface="Adobe Devanagari" panose="02040503050201020203" pitchFamily="18" charset="0"/>
              </a:rPr>
              <a:t>bertujuan</a:t>
            </a:r>
            <a:r>
              <a:rPr lang="en-ID" sz="2800" b="0" i="0" dirty="0">
                <a:effectLst/>
                <a:latin typeface="Avenir Next" panose="020B0503020202020204"/>
                <a:cs typeface="Adobe Devanagari" panose="02040503050201020203" pitchFamily="18" charset="0"/>
              </a:rPr>
              <a:t> agar negara </a:t>
            </a:r>
            <a:r>
              <a:rPr lang="en-ID" sz="2800" b="0" i="0" dirty="0" err="1">
                <a:effectLst/>
                <a:latin typeface="Avenir Next" panose="020B0503020202020204"/>
                <a:cs typeface="Adobe Devanagari" panose="02040503050201020203" pitchFamily="18" charset="0"/>
              </a:rPr>
              <a:t>dapat</a:t>
            </a:r>
            <a:r>
              <a:rPr lang="en-ID" sz="2800" b="0" i="0" dirty="0">
                <a:effectLst/>
                <a:latin typeface="Avenir Next" panose="020B0503020202020204"/>
                <a:cs typeface="Adobe Devanagari" panose="02040503050201020203" pitchFamily="18" charset="0"/>
              </a:rPr>
              <a:t> </a:t>
            </a:r>
            <a:r>
              <a:rPr lang="en-ID" sz="2800" b="0" i="0" dirty="0" err="1">
                <a:effectLst/>
                <a:latin typeface="Avenir Next" panose="020B0503020202020204"/>
                <a:cs typeface="Adobe Devanagari" panose="02040503050201020203" pitchFamily="18" charset="0"/>
              </a:rPr>
              <a:t>mengawasi</a:t>
            </a:r>
            <a:r>
              <a:rPr lang="en-ID" sz="2800" b="0" i="0" dirty="0">
                <a:effectLst/>
                <a:latin typeface="Avenir Next" panose="020B0503020202020204"/>
                <a:cs typeface="Adobe Devanagari" panose="02040503050201020203" pitchFamily="18" charset="0"/>
              </a:rPr>
              <a:t> </a:t>
            </a:r>
            <a:r>
              <a:rPr lang="en-ID" sz="2800" b="0" i="0" dirty="0" err="1">
                <a:effectLst/>
                <a:latin typeface="Avenir Next" panose="020B0503020202020204"/>
                <a:cs typeface="Adobe Devanagari" panose="02040503050201020203" pitchFamily="18" charset="0"/>
              </a:rPr>
              <a:t>pengelolaan</a:t>
            </a:r>
            <a:r>
              <a:rPr lang="en-ID" sz="2800" b="0" i="0" dirty="0">
                <a:effectLst/>
                <a:latin typeface="Avenir Next" panose="020B0503020202020204"/>
                <a:cs typeface="Adobe Devanagari" panose="02040503050201020203" pitchFamily="18" charset="0"/>
              </a:rPr>
              <a:t> </a:t>
            </a:r>
            <a:r>
              <a:rPr lang="en-ID" sz="2800" b="0" i="0" dirty="0" err="1">
                <a:effectLst/>
                <a:latin typeface="Avenir Next" panose="020B0503020202020204"/>
                <a:cs typeface="Adobe Devanagari" panose="02040503050201020203" pitchFamily="18" charset="0"/>
              </a:rPr>
              <a:t>keuangan</a:t>
            </a:r>
            <a:r>
              <a:rPr lang="en-ID" sz="2800" b="0" i="0" dirty="0">
                <a:effectLst/>
                <a:latin typeface="Avenir Next" panose="020B0503020202020204"/>
                <a:cs typeface="Adobe Devanagari" panose="02040503050201020203" pitchFamily="18" charset="0"/>
              </a:rPr>
              <a:t> negara </a:t>
            </a:r>
            <a:r>
              <a:rPr lang="en-ID" sz="2800" b="0" i="0" dirty="0" err="1">
                <a:effectLst/>
                <a:highlight>
                  <a:srgbClr val="FF0000"/>
                </a:highlight>
                <a:latin typeface="Avenir Next" panose="020B0503020202020204"/>
                <a:cs typeface="Adobe Devanagari" panose="02040503050201020203" pitchFamily="18" charset="0"/>
              </a:rPr>
              <a:t>dilaksanakan</a:t>
            </a:r>
            <a:r>
              <a:rPr lang="en-ID" sz="2800" b="0" i="0" dirty="0">
                <a:effectLst/>
                <a:highlight>
                  <a:srgbClr val="FF0000"/>
                </a:highlight>
                <a:latin typeface="Avenir Next" panose="020B0503020202020204"/>
                <a:cs typeface="Adobe Devanagari" panose="02040503050201020203" pitchFamily="18" charset="0"/>
              </a:rPr>
              <a:t> </a:t>
            </a:r>
            <a:r>
              <a:rPr lang="en-ID" sz="2800" b="0" i="0" dirty="0" err="1">
                <a:effectLst/>
                <a:highlight>
                  <a:srgbClr val="FF0000"/>
                </a:highlight>
                <a:latin typeface="Avenir Next" panose="020B0503020202020204"/>
                <a:cs typeface="Adobe Devanagari" panose="02040503050201020203" pitchFamily="18" charset="0"/>
              </a:rPr>
              <a:t>secara</a:t>
            </a:r>
            <a:r>
              <a:rPr lang="en-ID" sz="2800" b="0" i="0" dirty="0">
                <a:effectLst/>
                <a:highlight>
                  <a:srgbClr val="FF0000"/>
                </a:highlight>
                <a:latin typeface="Avenir Next" panose="020B0503020202020204"/>
                <a:cs typeface="Adobe Devanagari" panose="02040503050201020203" pitchFamily="18" charset="0"/>
              </a:rPr>
              <a:t> </a:t>
            </a:r>
            <a:r>
              <a:rPr lang="en-ID" sz="2800" b="0" i="0" dirty="0" err="1">
                <a:effectLst/>
                <a:highlight>
                  <a:srgbClr val="FF0000"/>
                </a:highlight>
                <a:latin typeface="Avenir Next" panose="020B0503020202020204"/>
                <a:cs typeface="Adobe Devanagari" panose="02040503050201020203" pitchFamily="18" charset="0"/>
              </a:rPr>
              <a:t>terbuka</a:t>
            </a:r>
            <a:r>
              <a:rPr lang="en-ID" sz="2800" b="0" i="0" dirty="0">
                <a:effectLst/>
                <a:highlight>
                  <a:srgbClr val="FF0000"/>
                </a:highlight>
                <a:latin typeface="Avenir Next" panose="020B0503020202020204"/>
                <a:cs typeface="Adobe Devanagari" panose="02040503050201020203" pitchFamily="18" charset="0"/>
              </a:rPr>
              <a:t> </a:t>
            </a:r>
            <a:r>
              <a:rPr lang="en-ID" sz="2800" b="0" i="0" dirty="0">
                <a:effectLst/>
                <a:latin typeface="Avenir Next" panose="020B0503020202020204"/>
                <a:cs typeface="Adobe Devanagari" panose="02040503050201020203" pitchFamily="18" charset="0"/>
              </a:rPr>
              <a:t>dan </a:t>
            </a:r>
            <a:r>
              <a:rPr lang="en-ID" sz="2800" b="0" i="0" dirty="0" err="1">
                <a:effectLst/>
                <a:highlight>
                  <a:srgbClr val="FF0000"/>
                </a:highlight>
                <a:latin typeface="Avenir Next" panose="020B0503020202020204"/>
                <a:cs typeface="Adobe Devanagari" panose="02040503050201020203" pitchFamily="18" charset="0"/>
              </a:rPr>
              <a:t>bertanggung</a:t>
            </a:r>
            <a:r>
              <a:rPr lang="en-ID" sz="2800" b="0" i="0" dirty="0">
                <a:effectLst/>
                <a:highlight>
                  <a:srgbClr val="FF0000"/>
                </a:highlight>
                <a:latin typeface="Avenir Next" panose="020B0503020202020204"/>
                <a:cs typeface="Adobe Devanagari" panose="02040503050201020203" pitchFamily="18" charset="0"/>
              </a:rPr>
              <a:t> </a:t>
            </a:r>
            <a:r>
              <a:rPr lang="en-ID" sz="2800" b="0" i="0" dirty="0" err="1">
                <a:effectLst/>
                <a:highlight>
                  <a:srgbClr val="FF0000"/>
                </a:highlight>
                <a:latin typeface="Avenir Next" panose="020B0503020202020204"/>
                <a:cs typeface="Adobe Devanagari" panose="02040503050201020203" pitchFamily="18" charset="0"/>
              </a:rPr>
              <a:t>jawab</a:t>
            </a:r>
            <a:r>
              <a:rPr lang="en-ID" sz="2800" b="0" i="0" dirty="0">
                <a:effectLst/>
                <a:highlight>
                  <a:srgbClr val="FF0000"/>
                </a:highlight>
                <a:latin typeface="Avenir Next" panose="020B0503020202020204"/>
                <a:cs typeface="Adobe Devanagari" panose="02040503050201020203" pitchFamily="18" charset="0"/>
              </a:rPr>
              <a:t> </a:t>
            </a:r>
            <a:r>
              <a:rPr lang="en-ID" sz="2800" b="0" i="0" dirty="0" err="1">
                <a:effectLst/>
                <a:latin typeface="Avenir Next" panose="020B0503020202020204"/>
                <a:cs typeface="Adobe Devanagari" panose="02040503050201020203" pitchFamily="18" charset="0"/>
              </a:rPr>
              <a:t>untuk</a:t>
            </a:r>
            <a:r>
              <a:rPr lang="en-ID" sz="2800" b="0" i="0" dirty="0">
                <a:effectLst/>
                <a:latin typeface="Avenir Next" panose="020B0503020202020204"/>
                <a:cs typeface="Adobe Devanagari" panose="02040503050201020203" pitchFamily="18" charset="0"/>
              </a:rPr>
              <a:t> </a:t>
            </a:r>
            <a:r>
              <a:rPr lang="en-ID" sz="2800" b="0" i="0" dirty="0" err="1">
                <a:effectLst/>
                <a:latin typeface="Avenir Next" panose="020B0503020202020204"/>
                <a:cs typeface="Adobe Devanagari" panose="02040503050201020203" pitchFamily="18" charset="0"/>
              </a:rPr>
              <a:t>sebesar-besarnya</a:t>
            </a:r>
            <a:r>
              <a:rPr lang="en-ID" sz="2800" b="0" i="0" dirty="0">
                <a:effectLst/>
                <a:latin typeface="Avenir Next" panose="020B0503020202020204"/>
                <a:cs typeface="Adobe Devanagari" panose="02040503050201020203" pitchFamily="18" charset="0"/>
              </a:rPr>
              <a:t> </a:t>
            </a:r>
            <a:r>
              <a:rPr lang="en-ID" sz="2800" b="0" i="0" dirty="0" err="1">
                <a:effectLst/>
                <a:latin typeface="Avenir Next" panose="020B0503020202020204"/>
                <a:cs typeface="Adobe Devanagari" panose="02040503050201020203" pitchFamily="18" charset="0"/>
              </a:rPr>
              <a:t>kemakmuran</a:t>
            </a:r>
            <a:r>
              <a:rPr lang="en-ID" sz="2800" b="0" i="0" dirty="0">
                <a:effectLst/>
                <a:latin typeface="Avenir Next" panose="020B0503020202020204"/>
                <a:cs typeface="Adobe Devanagari" panose="02040503050201020203" pitchFamily="18" charset="0"/>
              </a:rPr>
              <a:t> </a:t>
            </a:r>
            <a:r>
              <a:rPr lang="en-ID" sz="2800" b="0" i="0" dirty="0" err="1">
                <a:effectLst/>
                <a:latin typeface="Avenir Next" panose="020B0503020202020204"/>
                <a:cs typeface="Adobe Devanagari" panose="02040503050201020203" pitchFamily="18" charset="0"/>
              </a:rPr>
              <a:t>rakyat</a:t>
            </a:r>
            <a:r>
              <a:rPr lang="en-ID" sz="2800" b="0" i="0" dirty="0">
                <a:effectLst/>
                <a:latin typeface="Avenir Next" panose="020B0503020202020204"/>
                <a:cs typeface="Adobe Devanagari" panose="02040503050201020203" pitchFamily="18" charset="0"/>
              </a:rPr>
              <a:t> </a:t>
            </a:r>
            <a:r>
              <a:rPr lang="en-ID" sz="2800" b="0" i="0" dirty="0" err="1">
                <a:effectLst/>
                <a:latin typeface="Avenir Next" panose="020B0503020202020204"/>
                <a:cs typeface="Adobe Devanagari" panose="02040503050201020203" pitchFamily="18" charset="0"/>
              </a:rPr>
              <a:t>sesuai</a:t>
            </a:r>
            <a:r>
              <a:rPr lang="en-ID" sz="2800" b="0" i="0" dirty="0">
                <a:effectLst/>
                <a:latin typeface="Avenir Next" panose="020B0503020202020204"/>
                <a:cs typeface="Adobe Devanagari" panose="02040503050201020203" pitchFamily="18" charset="0"/>
              </a:rPr>
              <a:t> </a:t>
            </a:r>
            <a:r>
              <a:rPr lang="en-ID" sz="2800" b="0" i="0" dirty="0" err="1">
                <a:effectLst/>
                <a:latin typeface="Avenir Next" panose="020B0503020202020204"/>
                <a:cs typeface="Adobe Devanagari" panose="02040503050201020203" pitchFamily="18" charset="0"/>
              </a:rPr>
              <a:t>dengan</a:t>
            </a:r>
            <a:r>
              <a:rPr lang="en-ID" sz="2800" b="0" i="0" dirty="0">
                <a:effectLst/>
                <a:latin typeface="Avenir Next" panose="020B0503020202020204"/>
                <a:cs typeface="Adobe Devanagari" panose="02040503050201020203" pitchFamily="18" charset="0"/>
              </a:rPr>
              <a:t> </a:t>
            </a:r>
            <a:r>
              <a:rPr lang="en-ID" sz="2800" b="0" i="0" dirty="0" err="1">
                <a:effectLst/>
                <a:latin typeface="Avenir Next" panose="020B0503020202020204"/>
                <a:cs typeface="Adobe Devanagari" panose="02040503050201020203" pitchFamily="18" charset="0"/>
              </a:rPr>
              <a:t>amanat</a:t>
            </a:r>
            <a:r>
              <a:rPr lang="en-ID" sz="2800" b="0" i="0" dirty="0">
                <a:effectLst/>
                <a:latin typeface="Avenir Next" panose="020B0503020202020204"/>
                <a:cs typeface="Adobe Devanagari" panose="02040503050201020203" pitchFamily="18" charset="0"/>
              </a:rPr>
              <a:t> </a:t>
            </a:r>
            <a:r>
              <a:rPr lang="en-ID" sz="2800" b="0" i="0" dirty="0" err="1">
                <a:effectLst/>
                <a:latin typeface="Avenir Next" panose="020B0503020202020204"/>
                <a:cs typeface="Adobe Devanagari" panose="02040503050201020203" pitchFamily="18" charset="0"/>
              </a:rPr>
              <a:t>Pasal</a:t>
            </a:r>
            <a:r>
              <a:rPr lang="en-ID" sz="2800" b="0" i="0" dirty="0">
                <a:effectLst/>
                <a:latin typeface="Avenir Next" panose="020B0503020202020204"/>
                <a:cs typeface="Adobe Devanagari" panose="02040503050201020203" pitchFamily="18" charset="0"/>
              </a:rPr>
              <a:t> 23 UUD 1945. </a:t>
            </a:r>
            <a:r>
              <a:rPr lang="en-ID" sz="2800" b="0" i="0" dirty="0" err="1">
                <a:effectLst/>
                <a:latin typeface="Avenir Next" panose="020B0503020202020204"/>
                <a:cs typeface="Adobe Devanagari" panose="02040503050201020203" pitchFamily="18" charset="0"/>
              </a:rPr>
              <a:t>Konsekuensi</a:t>
            </a:r>
            <a:r>
              <a:rPr lang="en-ID" sz="2800" b="0" i="0" dirty="0">
                <a:effectLst/>
                <a:latin typeface="Avenir Next" panose="020B0503020202020204"/>
                <a:cs typeface="Adobe Devanagari" panose="02040503050201020203" pitchFamily="18" charset="0"/>
              </a:rPr>
              <a:t> </a:t>
            </a:r>
            <a:r>
              <a:rPr lang="en-ID" sz="2800" b="0" i="0" dirty="0" err="1">
                <a:effectLst/>
                <a:latin typeface="Avenir Next" panose="020B0503020202020204"/>
                <a:cs typeface="Adobe Devanagari" panose="02040503050201020203" pitchFamily="18" charset="0"/>
              </a:rPr>
              <a:t>dari</a:t>
            </a:r>
            <a:r>
              <a:rPr lang="en-ID" sz="2800" b="0" i="0" dirty="0">
                <a:effectLst/>
                <a:latin typeface="Avenir Next" panose="020B0503020202020204"/>
                <a:cs typeface="Adobe Devanagari" panose="02040503050201020203" pitchFamily="18" charset="0"/>
              </a:rPr>
              <a:t> </a:t>
            </a:r>
            <a:r>
              <a:rPr lang="en-ID" sz="2800" b="0" i="0" dirty="0" err="1">
                <a:effectLst/>
                <a:latin typeface="Avenir Next" panose="020B0503020202020204"/>
                <a:cs typeface="Adobe Devanagari" panose="02040503050201020203" pitchFamily="18" charset="0"/>
              </a:rPr>
              <a:t>hal</a:t>
            </a:r>
            <a:r>
              <a:rPr lang="en-ID" sz="2800" b="0" i="0" dirty="0">
                <a:effectLst/>
                <a:latin typeface="Avenir Next" panose="020B0503020202020204"/>
                <a:cs typeface="Adobe Devanagari" panose="02040503050201020203" pitchFamily="18" charset="0"/>
              </a:rPr>
              <a:t> </a:t>
            </a:r>
            <a:r>
              <a:rPr lang="en-ID" sz="2800" b="0" i="0" dirty="0" err="1">
                <a:effectLst/>
                <a:latin typeface="Avenir Next" panose="020B0503020202020204"/>
                <a:cs typeface="Adobe Devanagari" panose="02040503050201020203" pitchFamily="18" charset="0"/>
              </a:rPr>
              <a:t>tersebut</a:t>
            </a:r>
            <a:r>
              <a:rPr lang="en-ID" sz="2800" b="0" i="0" dirty="0">
                <a:effectLst/>
                <a:latin typeface="Avenir Next" panose="020B0503020202020204"/>
                <a:cs typeface="Adobe Devanagari" panose="02040503050201020203" pitchFamily="18" charset="0"/>
              </a:rPr>
              <a:t> </a:t>
            </a:r>
            <a:r>
              <a:rPr lang="en-ID" sz="2800" b="0" i="0" dirty="0" err="1">
                <a:effectLst/>
                <a:latin typeface="Avenir Next" panose="020B0503020202020204"/>
                <a:cs typeface="Adobe Devanagari" panose="02040503050201020203" pitchFamily="18" charset="0"/>
              </a:rPr>
              <a:t>adalah</a:t>
            </a:r>
            <a:r>
              <a:rPr lang="en-ID" sz="2800" b="0" i="0" dirty="0">
                <a:effectLst/>
                <a:latin typeface="Avenir Next" panose="020B0503020202020204"/>
                <a:cs typeface="Adobe Devanagari" panose="02040503050201020203" pitchFamily="18" charset="0"/>
              </a:rPr>
              <a:t> </a:t>
            </a:r>
            <a:r>
              <a:rPr lang="en-ID" sz="2800" b="1" i="0" dirty="0" err="1">
                <a:effectLst/>
                <a:highlight>
                  <a:srgbClr val="FF0000"/>
                </a:highlight>
                <a:latin typeface="Avenir Next" panose="020B0503020202020204"/>
                <a:cs typeface="Adobe Devanagari" panose="02040503050201020203" pitchFamily="18" charset="0"/>
              </a:rPr>
              <a:t>bahwa</a:t>
            </a:r>
            <a:r>
              <a:rPr lang="en-ID" sz="2800" b="1" i="0" dirty="0">
                <a:effectLst/>
                <a:highlight>
                  <a:srgbClr val="FF0000"/>
                </a:highlight>
                <a:latin typeface="Avenir Next" panose="020B0503020202020204"/>
                <a:cs typeface="Adobe Devanagari" panose="02040503050201020203" pitchFamily="18" charset="0"/>
              </a:rPr>
              <a:t> BUMN yang </a:t>
            </a:r>
            <a:r>
              <a:rPr lang="en-ID" sz="2800" b="1" i="0" dirty="0" err="1">
                <a:effectLst/>
                <a:highlight>
                  <a:srgbClr val="FF0000"/>
                </a:highlight>
                <a:latin typeface="Avenir Next" panose="020B0503020202020204"/>
                <a:cs typeface="Adobe Devanagari" panose="02040503050201020203" pitchFamily="18" charset="0"/>
              </a:rPr>
              <a:t>berbentuk</a:t>
            </a:r>
            <a:r>
              <a:rPr lang="en-ID" sz="2800" b="1" i="0" dirty="0">
                <a:effectLst/>
                <a:highlight>
                  <a:srgbClr val="FF0000"/>
                </a:highlight>
                <a:latin typeface="Avenir Next" panose="020B0503020202020204"/>
                <a:cs typeface="Adobe Devanagari" panose="02040503050201020203" pitchFamily="18" charset="0"/>
              </a:rPr>
              <a:t> </a:t>
            </a:r>
            <a:r>
              <a:rPr lang="en-ID" sz="2800" b="1" i="0" dirty="0" err="1">
                <a:effectLst/>
                <a:highlight>
                  <a:srgbClr val="FF0000"/>
                </a:highlight>
                <a:latin typeface="Avenir Next" panose="020B0503020202020204"/>
                <a:cs typeface="Adobe Devanagari" panose="02040503050201020203" pitchFamily="18" charset="0"/>
              </a:rPr>
              <a:t>perseroan</a:t>
            </a:r>
            <a:r>
              <a:rPr lang="en-ID" sz="2800" b="1" i="0" dirty="0">
                <a:effectLst/>
                <a:highlight>
                  <a:srgbClr val="FF0000"/>
                </a:highlight>
                <a:latin typeface="Avenir Next" panose="020B0503020202020204"/>
                <a:cs typeface="Adobe Devanagari" panose="02040503050201020203" pitchFamily="18" charset="0"/>
              </a:rPr>
              <a:t> </a:t>
            </a:r>
            <a:r>
              <a:rPr lang="en-ID" sz="2800" b="1" i="0" dirty="0" err="1">
                <a:effectLst/>
                <a:highlight>
                  <a:srgbClr val="FF0000"/>
                </a:highlight>
                <a:latin typeface="Avenir Next" panose="020B0503020202020204"/>
                <a:cs typeface="Adobe Devanagari" panose="02040503050201020203" pitchFamily="18" charset="0"/>
              </a:rPr>
              <a:t>terbatas</a:t>
            </a:r>
            <a:r>
              <a:rPr lang="en-ID" sz="2800" b="1" i="0" dirty="0">
                <a:effectLst/>
                <a:highlight>
                  <a:srgbClr val="FF0000"/>
                </a:highlight>
                <a:latin typeface="Avenir Next" panose="020B0503020202020204"/>
                <a:cs typeface="Adobe Devanagari" panose="02040503050201020203" pitchFamily="18" charset="0"/>
              </a:rPr>
              <a:t> </a:t>
            </a:r>
            <a:r>
              <a:rPr lang="en-ID" sz="2800" b="1" i="0" dirty="0" err="1">
                <a:effectLst/>
                <a:highlight>
                  <a:srgbClr val="FF0000"/>
                </a:highlight>
                <a:latin typeface="Avenir Next" panose="020B0503020202020204"/>
                <a:cs typeface="Adobe Devanagari" panose="02040503050201020203" pitchFamily="18" charset="0"/>
              </a:rPr>
              <a:t>atau</a:t>
            </a:r>
            <a:r>
              <a:rPr lang="en-ID" sz="2800" b="1" i="0" dirty="0">
                <a:effectLst/>
                <a:highlight>
                  <a:srgbClr val="FF0000"/>
                </a:highlight>
                <a:latin typeface="Avenir Next" panose="020B0503020202020204"/>
                <a:cs typeface="Adobe Devanagari" panose="02040503050201020203" pitchFamily="18" charset="0"/>
              </a:rPr>
              <a:t> badan lain yang </a:t>
            </a:r>
            <a:r>
              <a:rPr lang="en-ID" sz="2800" b="1" i="0" dirty="0" err="1">
                <a:effectLst/>
                <a:highlight>
                  <a:srgbClr val="FF0000"/>
                </a:highlight>
                <a:latin typeface="Avenir Next" panose="020B0503020202020204"/>
                <a:cs typeface="Adobe Devanagari" panose="02040503050201020203" pitchFamily="18" charset="0"/>
              </a:rPr>
              <a:t>menggunakan</a:t>
            </a:r>
            <a:r>
              <a:rPr lang="en-ID" sz="2800" b="1" i="0" dirty="0">
                <a:effectLst/>
                <a:highlight>
                  <a:srgbClr val="FF0000"/>
                </a:highlight>
                <a:latin typeface="Avenir Next" panose="020B0503020202020204"/>
                <a:cs typeface="Adobe Devanagari" panose="02040503050201020203" pitchFamily="18" charset="0"/>
              </a:rPr>
              <a:t> </a:t>
            </a:r>
            <a:r>
              <a:rPr lang="en-ID" sz="2800" b="1" i="0" dirty="0" err="1">
                <a:effectLst/>
                <a:highlight>
                  <a:srgbClr val="FF0000"/>
                </a:highlight>
                <a:latin typeface="Avenir Next" panose="020B0503020202020204"/>
                <a:cs typeface="Adobe Devanagari" panose="02040503050201020203" pitchFamily="18" charset="0"/>
              </a:rPr>
              <a:t>fasilitas</a:t>
            </a:r>
            <a:r>
              <a:rPr lang="en-ID" sz="2800" b="1" i="0" dirty="0">
                <a:effectLst/>
                <a:highlight>
                  <a:srgbClr val="FF0000"/>
                </a:highlight>
                <a:latin typeface="Avenir Next" panose="020B0503020202020204"/>
                <a:cs typeface="Adobe Devanagari" panose="02040503050201020203" pitchFamily="18" charset="0"/>
              </a:rPr>
              <a:t> yang </a:t>
            </a:r>
            <a:r>
              <a:rPr lang="en-ID" sz="2800" b="1" i="0" dirty="0" err="1">
                <a:effectLst/>
                <a:highlight>
                  <a:srgbClr val="FF0000"/>
                </a:highlight>
                <a:latin typeface="Avenir Next" panose="020B0503020202020204"/>
                <a:cs typeface="Adobe Devanagari" panose="02040503050201020203" pitchFamily="18" charset="0"/>
              </a:rPr>
              <a:t>diberikan</a:t>
            </a:r>
            <a:r>
              <a:rPr lang="en-ID" sz="2800" b="1" i="0" dirty="0">
                <a:effectLst/>
                <a:highlight>
                  <a:srgbClr val="FF0000"/>
                </a:highlight>
                <a:latin typeface="Avenir Next" panose="020B0503020202020204"/>
                <a:cs typeface="Adobe Devanagari" panose="02040503050201020203" pitchFamily="18" charset="0"/>
              </a:rPr>
              <a:t> </a:t>
            </a:r>
            <a:r>
              <a:rPr lang="en-ID" sz="2800" b="1" i="0" dirty="0" err="1">
                <a:effectLst/>
                <a:highlight>
                  <a:srgbClr val="FF0000"/>
                </a:highlight>
                <a:latin typeface="Avenir Next" panose="020B0503020202020204"/>
                <a:cs typeface="Adobe Devanagari" panose="02040503050201020203" pitchFamily="18" charset="0"/>
              </a:rPr>
              <a:t>pemerintah</a:t>
            </a:r>
            <a:r>
              <a:rPr lang="en-ID" sz="2800" b="1" i="0" dirty="0">
                <a:effectLst/>
                <a:highlight>
                  <a:srgbClr val="FF0000"/>
                </a:highlight>
                <a:latin typeface="Avenir Next" panose="020B0503020202020204"/>
                <a:cs typeface="Adobe Devanagari" panose="02040503050201020203" pitchFamily="18" charset="0"/>
              </a:rPr>
              <a:t> </a:t>
            </a:r>
            <a:r>
              <a:rPr lang="en-ID" sz="2800" b="1" i="0" dirty="0" err="1">
                <a:effectLst/>
                <a:highlight>
                  <a:srgbClr val="FF0000"/>
                </a:highlight>
                <a:latin typeface="Avenir Next" panose="020B0503020202020204"/>
                <a:cs typeface="Adobe Devanagari" panose="02040503050201020203" pitchFamily="18" charset="0"/>
              </a:rPr>
              <a:t>atau</a:t>
            </a:r>
            <a:r>
              <a:rPr lang="en-ID" sz="2800" b="1" i="0" dirty="0">
                <a:effectLst/>
                <a:highlight>
                  <a:srgbClr val="FF0000"/>
                </a:highlight>
                <a:latin typeface="Avenir Next" panose="020B0503020202020204"/>
                <a:cs typeface="Adobe Devanagari" panose="02040503050201020203" pitchFamily="18" charset="0"/>
              </a:rPr>
              <a:t> </a:t>
            </a:r>
            <a:r>
              <a:rPr lang="en-ID" sz="2800" b="1" i="0" dirty="0" err="1">
                <a:effectLst/>
                <a:highlight>
                  <a:srgbClr val="FF0000"/>
                </a:highlight>
                <a:latin typeface="Avenir Next" panose="020B0503020202020204"/>
                <a:cs typeface="Adobe Devanagari" panose="02040503050201020203" pitchFamily="18" charset="0"/>
              </a:rPr>
              <a:t>menggunakan</a:t>
            </a:r>
            <a:r>
              <a:rPr lang="en-ID" sz="2800" b="1" i="0" dirty="0">
                <a:effectLst/>
                <a:highlight>
                  <a:srgbClr val="FF0000"/>
                </a:highlight>
                <a:latin typeface="Avenir Next" panose="020B0503020202020204"/>
                <a:cs typeface="Adobe Devanagari" panose="02040503050201020203" pitchFamily="18" charset="0"/>
              </a:rPr>
              <a:t> </a:t>
            </a:r>
            <a:r>
              <a:rPr lang="en-ID" sz="2800" b="1" i="0" dirty="0" err="1">
                <a:effectLst/>
                <a:highlight>
                  <a:srgbClr val="FF0000"/>
                </a:highlight>
                <a:latin typeface="Avenir Next" panose="020B0503020202020204"/>
                <a:cs typeface="Adobe Devanagari" panose="02040503050201020203" pitchFamily="18" charset="0"/>
              </a:rPr>
              <a:t>kekayaan</a:t>
            </a:r>
            <a:r>
              <a:rPr lang="en-ID" sz="2800" b="1" i="0" dirty="0">
                <a:effectLst/>
                <a:highlight>
                  <a:srgbClr val="FF0000"/>
                </a:highlight>
                <a:latin typeface="Avenir Next" panose="020B0503020202020204"/>
                <a:cs typeface="Adobe Devanagari" panose="02040503050201020203" pitchFamily="18" charset="0"/>
              </a:rPr>
              <a:t> negara </a:t>
            </a:r>
            <a:r>
              <a:rPr lang="en-ID" sz="2800" b="1" i="0" dirty="0" err="1">
                <a:effectLst/>
                <a:highlight>
                  <a:srgbClr val="FF0000"/>
                </a:highlight>
                <a:latin typeface="Avenir Next" panose="020B0503020202020204"/>
                <a:cs typeface="Adobe Devanagari" panose="02040503050201020203" pitchFamily="18" charset="0"/>
              </a:rPr>
              <a:t>haruslah</a:t>
            </a:r>
            <a:r>
              <a:rPr lang="en-ID" sz="2800" b="1" i="0" dirty="0">
                <a:effectLst/>
                <a:highlight>
                  <a:srgbClr val="FF0000"/>
                </a:highlight>
                <a:latin typeface="Avenir Next" panose="020B0503020202020204"/>
                <a:cs typeface="Adobe Devanagari" panose="02040503050201020203" pitchFamily="18" charset="0"/>
              </a:rPr>
              <a:t> </a:t>
            </a:r>
            <a:r>
              <a:rPr lang="en-ID" sz="2800" b="1" i="0" dirty="0" err="1">
                <a:effectLst/>
                <a:highlight>
                  <a:srgbClr val="FF0000"/>
                </a:highlight>
                <a:latin typeface="Avenir Next" panose="020B0503020202020204"/>
                <a:cs typeface="Adobe Devanagari" panose="02040503050201020203" pitchFamily="18" charset="0"/>
              </a:rPr>
              <a:t>tetap</a:t>
            </a:r>
            <a:r>
              <a:rPr lang="en-ID" sz="2800" b="1" i="0" dirty="0">
                <a:effectLst/>
                <a:highlight>
                  <a:srgbClr val="FF0000"/>
                </a:highlight>
                <a:latin typeface="Avenir Next" panose="020B0503020202020204"/>
                <a:cs typeface="Adobe Devanagari" panose="02040503050201020203" pitchFamily="18" charset="0"/>
              </a:rPr>
              <a:t> </a:t>
            </a:r>
            <a:r>
              <a:rPr lang="en-ID" sz="2800" b="1" i="0" dirty="0" err="1">
                <a:effectLst/>
                <a:highlight>
                  <a:srgbClr val="FF0000"/>
                </a:highlight>
                <a:latin typeface="Avenir Next" panose="020B0503020202020204"/>
                <a:cs typeface="Adobe Devanagari" panose="02040503050201020203" pitchFamily="18" charset="0"/>
              </a:rPr>
              <a:t>dapat</a:t>
            </a:r>
            <a:r>
              <a:rPr lang="en-ID" sz="2800" b="1" i="0" dirty="0">
                <a:effectLst/>
                <a:highlight>
                  <a:srgbClr val="FF0000"/>
                </a:highlight>
                <a:latin typeface="Avenir Next" panose="020B0503020202020204"/>
                <a:cs typeface="Adobe Devanagari" panose="02040503050201020203" pitchFamily="18" charset="0"/>
              </a:rPr>
              <a:t> </a:t>
            </a:r>
            <a:r>
              <a:rPr lang="en-ID" sz="2800" b="1" i="0" dirty="0" err="1">
                <a:effectLst/>
                <a:highlight>
                  <a:srgbClr val="FF0000"/>
                </a:highlight>
                <a:latin typeface="Avenir Next" panose="020B0503020202020204"/>
                <a:cs typeface="Adobe Devanagari" panose="02040503050201020203" pitchFamily="18" charset="0"/>
              </a:rPr>
              <a:t>diawasi</a:t>
            </a:r>
            <a:r>
              <a:rPr lang="en-ID" sz="2800" b="1" i="0" dirty="0">
                <a:effectLst/>
                <a:highlight>
                  <a:srgbClr val="FF0000"/>
                </a:highlight>
                <a:latin typeface="Avenir Next" panose="020B0503020202020204"/>
                <a:cs typeface="Adobe Devanagari" panose="02040503050201020203" pitchFamily="18" charset="0"/>
              </a:rPr>
              <a:t> </a:t>
            </a:r>
            <a:r>
              <a:rPr lang="en-ID" sz="2800" b="1" i="0" dirty="0" err="1">
                <a:effectLst/>
                <a:highlight>
                  <a:srgbClr val="FF0000"/>
                </a:highlight>
                <a:latin typeface="Avenir Next" panose="020B0503020202020204"/>
                <a:cs typeface="Adobe Devanagari" panose="02040503050201020203" pitchFamily="18" charset="0"/>
              </a:rPr>
              <a:t>sebagai</a:t>
            </a:r>
            <a:r>
              <a:rPr lang="en-ID" sz="2800" b="1" i="0" dirty="0">
                <a:effectLst/>
                <a:highlight>
                  <a:srgbClr val="FF0000"/>
                </a:highlight>
                <a:latin typeface="Avenir Next" panose="020B0503020202020204"/>
                <a:cs typeface="Adobe Devanagari" panose="02040503050201020203" pitchFamily="18" charset="0"/>
              </a:rPr>
              <a:t> </a:t>
            </a:r>
            <a:r>
              <a:rPr lang="en-ID" sz="2800" b="1" i="0" dirty="0" err="1">
                <a:effectLst/>
                <a:highlight>
                  <a:srgbClr val="FF0000"/>
                </a:highlight>
                <a:latin typeface="Avenir Next" panose="020B0503020202020204"/>
                <a:cs typeface="Adobe Devanagari" panose="02040503050201020203" pitchFamily="18" charset="0"/>
              </a:rPr>
              <a:t>konsekuensi</a:t>
            </a:r>
            <a:r>
              <a:rPr lang="en-ID" sz="2800" b="1" i="0" dirty="0">
                <a:effectLst/>
                <a:highlight>
                  <a:srgbClr val="FF0000"/>
                </a:highlight>
                <a:latin typeface="Avenir Next" panose="020B0503020202020204"/>
                <a:cs typeface="Adobe Devanagari" panose="02040503050201020203" pitchFamily="18" charset="0"/>
              </a:rPr>
              <a:t> </a:t>
            </a:r>
            <a:r>
              <a:rPr lang="en-ID" sz="2800" b="1" i="0" dirty="0" err="1">
                <a:effectLst/>
                <a:highlight>
                  <a:srgbClr val="FF0000"/>
                </a:highlight>
                <a:latin typeface="Avenir Next" panose="020B0503020202020204"/>
                <a:cs typeface="Adobe Devanagari" panose="02040503050201020203" pitchFamily="18" charset="0"/>
              </a:rPr>
              <a:t>dari</a:t>
            </a:r>
            <a:r>
              <a:rPr lang="en-ID" sz="2800" b="1" i="0" dirty="0">
                <a:effectLst/>
                <a:highlight>
                  <a:srgbClr val="FF0000"/>
                </a:highlight>
                <a:latin typeface="Avenir Next" panose="020B0503020202020204"/>
                <a:cs typeface="Adobe Devanagari" panose="02040503050201020203" pitchFamily="18" charset="0"/>
              </a:rPr>
              <a:t> </a:t>
            </a:r>
            <a:r>
              <a:rPr lang="en-ID" sz="2800" b="1" i="0" dirty="0" err="1">
                <a:effectLst/>
                <a:highlight>
                  <a:srgbClr val="FF0000"/>
                </a:highlight>
                <a:latin typeface="Avenir Next" panose="020B0503020202020204"/>
                <a:cs typeface="Adobe Devanagari" panose="02040503050201020203" pitchFamily="18" charset="0"/>
              </a:rPr>
              <a:t>bentuk</a:t>
            </a:r>
            <a:r>
              <a:rPr lang="en-ID" sz="2800" b="1" i="0" dirty="0">
                <a:effectLst/>
                <a:highlight>
                  <a:srgbClr val="FF0000"/>
                </a:highlight>
                <a:latin typeface="Avenir Next" panose="020B0503020202020204"/>
                <a:cs typeface="Adobe Devanagari" panose="02040503050201020203" pitchFamily="18" charset="0"/>
              </a:rPr>
              <a:t> </a:t>
            </a:r>
            <a:r>
              <a:rPr lang="en-ID" sz="2800" b="1" i="0" dirty="0" err="1">
                <a:effectLst/>
                <a:highlight>
                  <a:srgbClr val="FF0000"/>
                </a:highlight>
                <a:latin typeface="Avenir Next" panose="020B0503020202020204"/>
                <a:cs typeface="Adobe Devanagari" panose="02040503050201020203" pitchFamily="18" charset="0"/>
              </a:rPr>
              <a:t>pengelolaan</a:t>
            </a:r>
            <a:r>
              <a:rPr lang="en-ID" sz="2800" b="1" i="0" dirty="0">
                <a:effectLst/>
                <a:highlight>
                  <a:srgbClr val="FF0000"/>
                </a:highlight>
                <a:latin typeface="Avenir Next" panose="020B0503020202020204"/>
                <a:cs typeface="Adobe Devanagari" panose="02040503050201020203" pitchFamily="18" charset="0"/>
              </a:rPr>
              <a:t> </a:t>
            </a:r>
            <a:r>
              <a:rPr lang="en-ID" sz="2800" b="1" i="0" dirty="0" err="1">
                <a:effectLst/>
                <a:highlight>
                  <a:srgbClr val="FF0000"/>
                </a:highlight>
                <a:latin typeface="Avenir Next" panose="020B0503020202020204"/>
                <a:cs typeface="Adobe Devanagari" panose="02040503050201020203" pitchFamily="18" charset="0"/>
              </a:rPr>
              <a:t>keuangan</a:t>
            </a:r>
            <a:r>
              <a:rPr lang="en-ID" sz="2800" b="1" i="0" dirty="0">
                <a:effectLst/>
                <a:highlight>
                  <a:srgbClr val="FF0000"/>
                </a:highlight>
                <a:latin typeface="Avenir Next" panose="020B0503020202020204"/>
                <a:cs typeface="Adobe Devanagari" panose="02040503050201020203" pitchFamily="18" charset="0"/>
              </a:rPr>
              <a:t> negara yang </a:t>
            </a:r>
            <a:r>
              <a:rPr lang="en-ID" sz="2800" b="1" i="0" dirty="0" err="1">
                <a:effectLst/>
                <a:highlight>
                  <a:srgbClr val="FF0000"/>
                </a:highlight>
                <a:latin typeface="Avenir Next" panose="020B0503020202020204"/>
                <a:cs typeface="Adobe Devanagari" panose="02040503050201020203" pitchFamily="18" charset="0"/>
              </a:rPr>
              <a:t>baik</a:t>
            </a:r>
            <a:r>
              <a:rPr lang="en-ID" sz="2800" b="1" i="0" dirty="0">
                <a:effectLst/>
                <a:highlight>
                  <a:srgbClr val="FF0000"/>
                </a:highlight>
                <a:latin typeface="Avenir Next" panose="020B0503020202020204"/>
                <a:cs typeface="Adobe Devanagari" panose="02040503050201020203" pitchFamily="18" charset="0"/>
              </a:rPr>
              <a:t> dan </a:t>
            </a:r>
            <a:r>
              <a:rPr lang="en-ID" sz="2800" b="1" i="0" dirty="0" err="1">
                <a:effectLst/>
                <a:highlight>
                  <a:srgbClr val="FF0000"/>
                </a:highlight>
                <a:latin typeface="Avenir Next" panose="020B0503020202020204"/>
                <a:cs typeface="Adobe Devanagari" panose="02040503050201020203" pitchFamily="18" charset="0"/>
              </a:rPr>
              <a:t>akuntabel</a:t>
            </a:r>
            <a:r>
              <a:rPr lang="en-ID" sz="2800" b="1" i="0" dirty="0">
                <a:effectLst/>
                <a:highlight>
                  <a:srgbClr val="FF0000"/>
                </a:highlight>
                <a:latin typeface="Avenir Next" panose="020B0503020202020204"/>
                <a:cs typeface="Adobe Devanagari" panose="02040503050201020203" pitchFamily="18" charset="0"/>
              </a:rPr>
              <a:t>.</a:t>
            </a:r>
            <a:endParaRPr lang="en-ID" sz="2800" b="1" dirty="0">
              <a:highlight>
                <a:srgbClr val="FF0000"/>
              </a:highlight>
              <a:latin typeface="Avenir Next" panose="020B0503020202020204"/>
              <a:cs typeface="Adobe Devanagari" panose="02040503050201020203" pitchFamily="18" charset="0"/>
            </a:endParaRPr>
          </a:p>
        </p:txBody>
      </p:sp>
      <p:pic>
        <p:nvPicPr>
          <p:cNvPr id="2050" name="Picture 2" descr="Kementerian Badan Usaha Milik Negara Republik Indonesia - Wikipedia bahasa  Indonesia, ensiklopedia bebas">
            <a:extLst>
              <a:ext uri="{FF2B5EF4-FFF2-40B4-BE49-F238E27FC236}">
                <a16:creationId xmlns:a16="http://schemas.microsoft.com/office/drawing/2014/main" id="{73BE4A95-6AAD-E449-8DCD-651D2ADED81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6842"/>
          <a:stretch/>
        </p:blipFill>
        <p:spPr bwMode="auto">
          <a:xfrm>
            <a:off x="15163800" y="2400300"/>
            <a:ext cx="3124200" cy="6743722"/>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97D0517B-0482-5A88-0F30-1CC5A259FFD0}"/>
              </a:ext>
            </a:extLst>
          </p:cNvPr>
          <p:cNvSpPr/>
          <p:nvPr/>
        </p:nvSpPr>
        <p:spPr>
          <a:xfrm>
            <a:off x="15240000" y="6743722"/>
            <a:ext cx="2590800" cy="45717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solidFill>
                <a:schemeClr val="bg1"/>
              </a:solidFill>
            </a:endParaRPr>
          </a:p>
        </p:txBody>
      </p:sp>
      <p:sp>
        <p:nvSpPr>
          <p:cNvPr id="2" name="TextBox 1">
            <a:extLst>
              <a:ext uri="{FF2B5EF4-FFF2-40B4-BE49-F238E27FC236}">
                <a16:creationId xmlns:a16="http://schemas.microsoft.com/office/drawing/2014/main" id="{186DC310-CEE5-5971-8861-63A89B1A8771}"/>
              </a:ext>
            </a:extLst>
          </p:cNvPr>
          <p:cNvSpPr txBox="1"/>
          <p:nvPr/>
        </p:nvSpPr>
        <p:spPr>
          <a:xfrm>
            <a:off x="715029" y="5574203"/>
            <a:ext cx="14249400" cy="2246769"/>
          </a:xfrm>
          <a:prstGeom prst="rect">
            <a:avLst/>
          </a:prstGeom>
          <a:noFill/>
        </p:spPr>
        <p:txBody>
          <a:bodyPr wrap="square" rtlCol="0">
            <a:spAutoFit/>
          </a:bodyPr>
          <a:lstStyle/>
          <a:p>
            <a:pPr algn="just"/>
            <a:r>
              <a:rPr lang="en-ID" sz="2800" b="0" i="0" dirty="0" err="1">
                <a:solidFill>
                  <a:srgbClr val="000000"/>
                </a:solidFill>
                <a:effectLst/>
                <a:latin typeface="Avenir Next" panose="020B0503020202020204"/>
                <a:ea typeface="Nirmala UI Semilight" panose="020B0402040204020203" pitchFamily="34" charset="0"/>
                <a:cs typeface="Nirmala UI Semilight" panose="020B0402040204020203" pitchFamily="34" charset="0"/>
              </a:rPr>
              <a:t>Dalam</a:t>
            </a:r>
            <a:r>
              <a:rPr lang="en-ID" sz="2800" b="0" i="0" dirty="0">
                <a:solidFill>
                  <a:srgbClr val="000000"/>
                </a:solidFill>
                <a:effectLst/>
                <a:latin typeface="Avenir Next" panose="020B0503020202020204"/>
                <a:ea typeface="Nirmala UI Semilight" panose="020B0402040204020203" pitchFamily="34" charset="0"/>
                <a:cs typeface="Nirmala UI Semilight" panose="020B0402040204020203" pitchFamily="34" charset="0"/>
              </a:rPr>
              <a:t> </a:t>
            </a:r>
            <a:r>
              <a:rPr lang="en-ID" sz="2800" b="0" i="0" dirty="0" err="1">
                <a:solidFill>
                  <a:srgbClr val="000000"/>
                </a:solidFill>
                <a:effectLst/>
                <a:latin typeface="Avenir Next" panose="020B0503020202020204"/>
                <a:ea typeface="Nirmala UI Semilight" panose="020B0402040204020203" pitchFamily="34" charset="0"/>
                <a:cs typeface="Nirmala UI Semilight" panose="020B0402040204020203" pitchFamily="34" charset="0"/>
              </a:rPr>
              <a:t>batang</a:t>
            </a:r>
            <a:r>
              <a:rPr lang="en-ID" sz="2800" b="0" i="0" dirty="0">
                <a:solidFill>
                  <a:srgbClr val="000000"/>
                </a:solidFill>
                <a:effectLst/>
                <a:latin typeface="Avenir Next" panose="020B0503020202020204"/>
                <a:ea typeface="Nirmala UI Semilight" panose="020B0402040204020203" pitchFamily="34" charset="0"/>
                <a:cs typeface="Nirmala UI Semilight" panose="020B0402040204020203" pitchFamily="34" charset="0"/>
              </a:rPr>
              <a:t> </a:t>
            </a:r>
            <a:r>
              <a:rPr lang="en-ID" sz="2800" b="0" i="0" dirty="0" err="1">
                <a:solidFill>
                  <a:srgbClr val="000000"/>
                </a:solidFill>
                <a:effectLst/>
                <a:latin typeface="Avenir Next" panose="020B0503020202020204"/>
                <a:ea typeface="Nirmala UI Semilight" panose="020B0402040204020203" pitchFamily="34" charset="0"/>
                <a:cs typeface="Nirmala UI Semilight" panose="020B0402040204020203" pitchFamily="34" charset="0"/>
              </a:rPr>
              <a:t>tubuh</a:t>
            </a:r>
            <a:r>
              <a:rPr lang="en-ID" sz="2800" b="0" i="0" dirty="0">
                <a:solidFill>
                  <a:srgbClr val="000000"/>
                </a:solidFill>
                <a:effectLst/>
                <a:latin typeface="Avenir Next" panose="020B0503020202020204"/>
                <a:ea typeface="Nirmala UI Semilight" panose="020B0402040204020203" pitchFamily="34" charset="0"/>
                <a:cs typeface="Nirmala UI Semilight" panose="020B0402040204020203" pitchFamily="34" charset="0"/>
              </a:rPr>
              <a:t> </a:t>
            </a:r>
            <a:r>
              <a:rPr lang="en-ID" sz="2800" b="0" i="0" dirty="0" err="1">
                <a:solidFill>
                  <a:srgbClr val="000000"/>
                </a:solidFill>
                <a:effectLst/>
                <a:latin typeface="Avenir Next" panose="020B0503020202020204"/>
                <a:ea typeface="Nirmala UI Semilight" panose="020B0402040204020203" pitchFamily="34" charset="0"/>
                <a:cs typeface="Nirmala UI Semilight" panose="020B0402040204020203" pitchFamily="34" charset="0"/>
              </a:rPr>
              <a:t>Peraturan</a:t>
            </a:r>
            <a:r>
              <a:rPr lang="en-ID" sz="2800" b="0" i="0" dirty="0">
                <a:solidFill>
                  <a:srgbClr val="000000"/>
                </a:solidFill>
                <a:effectLst/>
                <a:latin typeface="Avenir Next" panose="020B0503020202020204"/>
                <a:ea typeface="Nirmala UI Semilight" panose="020B0402040204020203" pitchFamily="34" charset="0"/>
                <a:cs typeface="Nirmala UI Semilight" panose="020B0402040204020203" pitchFamily="34" charset="0"/>
              </a:rPr>
              <a:t> </a:t>
            </a:r>
            <a:r>
              <a:rPr lang="en-ID" sz="2800" b="0" i="0" dirty="0" err="1">
                <a:solidFill>
                  <a:srgbClr val="000000"/>
                </a:solidFill>
                <a:effectLst/>
                <a:latin typeface="Avenir Next" panose="020B0503020202020204"/>
                <a:ea typeface="Nirmala UI Semilight" panose="020B0402040204020203" pitchFamily="34" charset="0"/>
                <a:cs typeface="Nirmala UI Semilight" panose="020B0402040204020203" pitchFamily="34" charset="0"/>
              </a:rPr>
              <a:t>Presiden</a:t>
            </a:r>
            <a:r>
              <a:rPr lang="en-ID" sz="2800" b="0" i="0" dirty="0">
                <a:solidFill>
                  <a:srgbClr val="000000"/>
                </a:solidFill>
                <a:effectLst/>
                <a:latin typeface="Avenir Next" panose="020B0503020202020204"/>
                <a:ea typeface="Nirmala UI Semilight" panose="020B0402040204020203" pitchFamily="34" charset="0"/>
                <a:cs typeface="Nirmala UI Semilight" panose="020B0402040204020203" pitchFamily="34" charset="0"/>
              </a:rPr>
              <a:t> (</a:t>
            </a:r>
            <a:r>
              <a:rPr lang="en-ID" sz="2800" b="0" i="0" dirty="0" err="1">
                <a:solidFill>
                  <a:srgbClr val="000000"/>
                </a:solidFill>
                <a:effectLst/>
                <a:latin typeface="Avenir Next" panose="020B0503020202020204"/>
                <a:ea typeface="Nirmala UI Semilight" panose="020B0402040204020203" pitchFamily="34" charset="0"/>
                <a:cs typeface="Nirmala UI Semilight" panose="020B0402040204020203" pitchFamily="34" charset="0"/>
              </a:rPr>
              <a:t>Perpres</a:t>
            </a:r>
            <a:r>
              <a:rPr lang="en-ID" sz="2800" b="0" i="0" dirty="0">
                <a:solidFill>
                  <a:srgbClr val="000000"/>
                </a:solidFill>
                <a:effectLst/>
                <a:latin typeface="Avenir Next" panose="020B0503020202020204"/>
                <a:ea typeface="Nirmala UI Semilight" panose="020B0402040204020203" pitchFamily="34" charset="0"/>
                <a:cs typeface="Nirmala UI Semilight" panose="020B0402040204020203" pitchFamily="34" charset="0"/>
              </a:rPr>
              <a:t>) </a:t>
            </a:r>
            <a:r>
              <a:rPr lang="en-ID" sz="2800" b="0" i="0" dirty="0" err="1">
                <a:solidFill>
                  <a:srgbClr val="000000"/>
                </a:solidFill>
                <a:effectLst/>
                <a:latin typeface="Avenir Next" panose="020B0503020202020204"/>
                <a:ea typeface="Nirmala UI Semilight" panose="020B0402040204020203" pitchFamily="34" charset="0"/>
                <a:cs typeface="Nirmala UI Semilight" panose="020B0402040204020203" pitchFamily="34" charset="0"/>
              </a:rPr>
              <a:t>Nomor</a:t>
            </a:r>
            <a:r>
              <a:rPr lang="en-ID" sz="2800" b="0" i="0" dirty="0">
                <a:solidFill>
                  <a:srgbClr val="000000"/>
                </a:solidFill>
                <a:effectLst/>
                <a:latin typeface="Avenir Next" panose="020B0503020202020204"/>
                <a:ea typeface="Nirmala UI Semilight" panose="020B0402040204020203" pitchFamily="34" charset="0"/>
                <a:cs typeface="Nirmala UI Semilight" panose="020B0402040204020203" pitchFamily="34" charset="0"/>
              </a:rPr>
              <a:t> 16 </a:t>
            </a:r>
            <a:r>
              <a:rPr lang="en-ID" sz="2800" b="0" i="0" dirty="0" err="1">
                <a:solidFill>
                  <a:srgbClr val="000000"/>
                </a:solidFill>
                <a:effectLst/>
                <a:latin typeface="Avenir Next" panose="020B0503020202020204"/>
                <a:ea typeface="Nirmala UI Semilight" panose="020B0402040204020203" pitchFamily="34" charset="0"/>
                <a:cs typeface="Nirmala UI Semilight" panose="020B0402040204020203" pitchFamily="34" charset="0"/>
              </a:rPr>
              <a:t>tahun</a:t>
            </a:r>
            <a:r>
              <a:rPr lang="en-ID" sz="2800" b="0" i="0" dirty="0">
                <a:solidFill>
                  <a:srgbClr val="000000"/>
                </a:solidFill>
                <a:effectLst/>
                <a:latin typeface="Avenir Next" panose="020B0503020202020204"/>
                <a:ea typeface="Nirmala UI Semilight" panose="020B0402040204020203" pitchFamily="34" charset="0"/>
                <a:cs typeface="Nirmala UI Semilight" panose="020B0402040204020203" pitchFamily="34" charset="0"/>
              </a:rPr>
              <a:t> 2018 </a:t>
            </a:r>
            <a:r>
              <a:rPr lang="en-ID" sz="2800" b="0" i="0" dirty="0" err="1">
                <a:solidFill>
                  <a:srgbClr val="000000"/>
                </a:solidFill>
                <a:effectLst/>
                <a:latin typeface="Avenir Next" panose="020B0503020202020204"/>
                <a:ea typeface="Nirmala UI Semilight" panose="020B0402040204020203" pitchFamily="34" charset="0"/>
                <a:cs typeface="Nirmala UI Semilight" panose="020B0402040204020203" pitchFamily="34" charset="0"/>
              </a:rPr>
              <a:t>sebagaimana</a:t>
            </a:r>
            <a:r>
              <a:rPr lang="en-ID" sz="2800" b="0" i="0" dirty="0">
                <a:solidFill>
                  <a:srgbClr val="000000"/>
                </a:solidFill>
                <a:effectLst/>
                <a:latin typeface="Avenir Next" panose="020B0503020202020204"/>
                <a:ea typeface="Nirmala UI Semilight" panose="020B0402040204020203" pitchFamily="34" charset="0"/>
                <a:cs typeface="Nirmala UI Semilight" panose="020B0402040204020203" pitchFamily="34" charset="0"/>
              </a:rPr>
              <a:t> </a:t>
            </a:r>
            <a:r>
              <a:rPr lang="en-ID" sz="2800" b="0" i="0" dirty="0" err="1">
                <a:solidFill>
                  <a:srgbClr val="000000"/>
                </a:solidFill>
                <a:effectLst/>
                <a:latin typeface="Avenir Next" panose="020B0503020202020204"/>
                <a:ea typeface="Nirmala UI Semilight" panose="020B0402040204020203" pitchFamily="34" charset="0"/>
                <a:cs typeface="Nirmala UI Semilight" panose="020B0402040204020203" pitchFamily="34" charset="0"/>
              </a:rPr>
              <a:t>telah</a:t>
            </a:r>
            <a:r>
              <a:rPr lang="en-ID" sz="2800" b="0" i="0" dirty="0">
                <a:solidFill>
                  <a:srgbClr val="000000"/>
                </a:solidFill>
                <a:effectLst/>
                <a:latin typeface="Avenir Next" panose="020B0503020202020204"/>
                <a:ea typeface="Nirmala UI Semilight" panose="020B0402040204020203" pitchFamily="34" charset="0"/>
                <a:cs typeface="Nirmala UI Semilight" panose="020B0402040204020203" pitchFamily="34" charset="0"/>
              </a:rPr>
              <a:t> </a:t>
            </a:r>
            <a:r>
              <a:rPr lang="en-ID" sz="2800" b="0" i="0" dirty="0" err="1">
                <a:solidFill>
                  <a:srgbClr val="000000"/>
                </a:solidFill>
                <a:effectLst/>
                <a:latin typeface="Avenir Next" panose="020B0503020202020204"/>
                <a:ea typeface="Nirmala UI Semilight" panose="020B0402040204020203" pitchFamily="34" charset="0"/>
                <a:cs typeface="Nirmala UI Semilight" panose="020B0402040204020203" pitchFamily="34" charset="0"/>
              </a:rPr>
              <a:t>diubah</a:t>
            </a:r>
            <a:r>
              <a:rPr lang="en-ID" sz="2800" b="0" i="0" dirty="0">
                <a:solidFill>
                  <a:srgbClr val="000000"/>
                </a:solidFill>
                <a:effectLst/>
                <a:latin typeface="Avenir Next" panose="020B0503020202020204"/>
                <a:ea typeface="Nirmala UI Semilight" panose="020B0402040204020203" pitchFamily="34" charset="0"/>
                <a:cs typeface="Nirmala UI Semilight" panose="020B0402040204020203" pitchFamily="34" charset="0"/>
              </a:rPr>
              <a:t> </a:t>
            </a:r>
            <a:r>
              <a:rPr lang="en-ID" sz="2800" b="0" i="0" dirty="0" err="1">
                <a:solidFill>
                  <a:srgbClr val="000000"/>
                </a:solidFill>
                <a:effectLst/>
                <a:latin typeface="Avenir Next" panose="020B0503020202020204"/>
                <a:ea typeface="Nirmala UI Semilight" panose="020B0402040204020203" pitchFamily="34" charset="0"/>
                <a:cs typeface="Nirmala UI Semilight" panose="020B0402040204020203" pitchFamily="34" charset="0"/>
              </a:rPr>
              <a:t>dengan</a:t>
            </a:r>
            <a:r>
              <a:rPr lang="en-ID" sz="2800" b="0" i="0" dirty="0">
                <a:solidFill>
                  <a:srgbClr val="000000"/>
                </a:solidFill>
                <a:effectLst/>
                <a:latin typeface="Avenir Next" panose="020B0503020202020204"/>
                <a:ea typeface="Nirmala UI Semilight" panose="020B0402040204020203" pitchFamily="34" charset="0"/>
                <a:cs typeface="Nirmala UI Semilight" panose="020B0402040204020203" pitchFamily="34" charset="0"/>
              </a:rPr>
              <a:t> </a:t>
            </a:r>
            <a:r>
              <a:rPr lang="en-ID" sz="2800" b="0" i="0" dirty="0" err="1">
                <a:solidFill>
                  <a:srgbClr val="000000"/>
                </a:solidFill>
                <a:effectLst/>
                <a:latin typeface="Avenir Next" panose="020B0503020202020204"/>
                <a:ea typeface="Nirmala UI Semilight" panose="020B0402040204020203" pitchFamily="34" charset="0"/>
                <a:cs typeface="Nirmala UI Semilight" panose="020B0402040204020203" pitchFamily="34" charset="0"/>
              </a:rPr>
              <a:t>Perpres</a:t>
            </a:r>
            <a:r>
              <a:rPr lang="en-ID" sz="2800" b="0" i="0" dirty="0">
                <a:solidFill>
                  <a:srgbClr val="000000"/>
                </a:solidFill>
                <a:effectLst/>
                <a:latin typeface="Avenir Next" panose="020B0503020202020204"/>
                <a:ea typeface="Nirmala UI Semilight" panose="020B0402040204020203" pitchFamily="34" charset="0"/>
                <a:cs typeface="Nirmala UI Semilight" panose="020B0402040204020203" pitchFamily="34" charset="0"/>
              </a:rPr>
              <a:t> </a:t>
            </a:r>
            <a:r>
              <a:rPr lang="en-ID" sz="2800" b="0" i="0" dirty="0" err="1">
                <a:solidFill>
                  <a:srgbClr val="000000"/>
                </a:solidFill>
                <a:effectLst/>
                <a:latin typeface="Avenir Next" panose="020B0503020202020204"/>
                <a:ea typeface="Nirmala UI Semilight" panose="020B0402040204020203" pitchFamily="34" charset="0"/>
                <a:cs typeface="Nirmala UI Semilight" panose="020B0402040204020203" pitchFamily="34" charset="0"/>
              </a:rPr>
              <a:t>Nomor</a:t>
            </a:r>
            <a:r>
              <a:rPr lang="en-ID" sz="2800" b="0" i="0" dirty="0">
                <a:solidFill>
                  <a:srgbClr val="000000"/>
                </a:solidFill>
                <a:effectLst/>
                <a:latin typeface="Avenir Next" panose="020B0503020202020204"/>
                <a:ea typeface="Nirmala UI Semilight" panose="020B0402040204020203" pitchFamily="34" charset="0"/>
                <a:cs typeface="Nirmala UI Semilight" panose="020B0402040204020203" pitchFamily="34" charset="0"/>
              </a:rPr>
              <a:t> 12 </a:t>
            </a:r>
            <a:r>
              <a:rPr lang="en-ID" sz="2800" b="0" i="0" dirty="0" err="1">
                <a:solidFill>
                  <a:srgbClr val="000000"/>
                </a:solidFill>
                <a:effectLst/>
                <a:latin typeface="Avenir Next" panose="020B0503020202020204"/>
                <a:ea typeface="Nirmala UI Semilight" panose="020B0402040204020203" pitchFamily="34" charset="0"/>
                <a:cs typeface="Nirmala UI Semilight" panose="020B0402040204020203" pitchFamily="34" charset="0"/>
              </a:rPr>
              <a:t>Tahun</a:t>
            </a:r>
            <a:r>
              <a:rPr lang="en-ID" sz="2800" b="0" i="0" dirty="0">
                <a:solidFill>
                  <a:srgbClr val="000000"/>
                </a:solidFill>
                <a:effectLst/>
                <a:latin typeface="Avenir Next" panose="020B0503020202020204"/>
                <a:ea typeface="Nirmala UI Semilight" panose="020B0402040204020203" pitchFamily="34" charset="0"/>
                <a:cs typeface="Nirmala UI Semilight" panose="020B0402040204020203" pitchFamily="34" charset="0"/>
              </a:rPr>
              <a:t> 2021: </a:t>
            </a:r>
          </a:p>
          <a:p>
            <a:pPr marL="342900" indent="-342900" algn="just">
              <a:buFont typeface="+mj-lt"/>
              <a:buAutoNum type="arabicParenR"/>
            </a:pPr>
            <a:r>
              <a:rPr lang="en-ID" sz="2800" dirty="0" err="1">
                <a:solidFill>
                  <a:srgbClr val="000000"/>
                </a:solidFill>
                <a:highlight>
                  <a:srgbClr val="FFFF00"/>
                </a:highlight>
                <a:latin typeface="Avenir Next" panose="020B0503020202020204"/>
                <a:ea typeface="Nirmala UI Semilight" panose="020B0402040204020203" pitchFamily="34" charset="0"/>
                <a:cs typeface="Nirmala UI Semilight" panose="020B0402040204020203" pitchFamily="34" charset="0"/>
              </a:rPr>
              <a:t>T</a:t>
            </a:r>
            <a:r>
              <a:rPr lang="en-ID" sz="2800" b="0" i="0" dirty="0" err="1">
                <a:solidFill>
                  <a:srgbClr val="000000"/>
                </a:solidFill>
                <a:effectLst/>
                <a:highlight>
                  <a:srgbClr val="FFFF00"/>
                </a:highlight>
                <a:latin typeface="Avenir Next" panose="020B0503020202020204"/>
                <a:ea typeface="Nirmala UI Semilight" panose="020B0402040204020203" pitchFamily="34" charset="0"/>
                <a:cs typeface="Nirmala UI Semilight" panose="020B0402040204020203" pitchFamily="34" charset="0"/>
              </a:rPr>
              <a:t>idak</a:t>
            </a:r>
            <a:r>
              <a:rPr lang="en-ID" sz="2800" b="0" i="0" dirty="0">
                <a:solidFill>
                  <a:srgbClr val="000000"/>
                </a:solidFill>
                <a:effectLst/>
                <a:highlight>
                  <a:srgbClr val="FFFF00"/>
                </a:highlight>
                <a:latin typeface="Avenir Next" panose="020B0503020202020204"/>
                <a:ea typeface="Nirmala UI Semilight" panose="020B0402040204020203" pitchFamily="34" charset="0"/>
                <a:cs typeface="Nirmala UI Semilight" panose="020B0402040204020203" pitchFamily="34" charset="0"/>
              </a:rPr>
              <a:t> </a:t>
            </a:r>
            <a:r>
              <a:rPr lang="en-ID" sz="2800" b="0" i="0" dirty="0" err="1">
                <a:solidFill>
                  <a:srgbClr val="000000"/>
                </a:solidFill>
                <a:effectLst/>
                <a:highlight>
                  <a:srgbClr val="FFFF00"/>
                </a:highlight>
                <a:latin typeface="Avenir Next" panose="020B0503020202020204"/>
                <a:ea typeface="Nirmala UI Semilight" panose="020B0402040204020203" pitchFamily="34" charset="0"/>
                <a:cs typeface="Nirmala UI Semilight" panose="020B0402040204020203" pitchFamily="34" charset="0"/>
              </a:rPr>
              <a:t>ada</a:t>
            </a:r>
            <a:r>
              <a:rPr lang="en-ID" sz="2800" b="0" i="0" dirty="0">
                <a:solidFill>
                  <a:srgbClr val="000000"/>
                </a:solidFill>
                <a:effectLst/>
                <a:highlight>
                  <a:srgbClr val="FFFF00"/>
                </a:highlight>
                <a:latin typeface="Avenir Next" panose="020B0503020202020204"/>
                <a:ea typeface="Nirmala UI Semilight" panose="020B0402040204020203" pitchFamily="34" charset="0"/>
                <a:cs typeface="Nirmala UI Semilight" panose="020B0402040204020203" pitchFamily="34" charset="0"/>
              </a:rPr>
              <a:t> </a:t>
            </a:r>
            <a:r>
              <a:rPr lang="en-ID" sz="2800" b="0" i="0" dirty="0" err="1">
                <a:solidFill>
                  <a:srgbClr val="000000"/>
                </a:solidFill>
                <a:effectLst/>
                <a:highlight>
                  <a:srgbClr val="FFFF00"/>
                </a:highlight>
                <a:latin typeface="Avenir Next" panose="020B0503020202020204"/>
                <a:ea typeface="Nirmala UI Semilight" panose="020B0402040204020203" pitchFamily="34" charset="0"/>
                <a:cs typeface="Nirmala UI Semilight" panose="020B0402040204020203" pitchFamily="34" charset="0"/>
              </a:rPr>
              <a:t>satupun</a:t>
            </a:r>
            <a:r>
              <a:rPr lang="en-ID" sz="2800" b="0" i="0" dirty="0">
                <a:solidFill>
                  <a:srgbClr val="000000"/>
                </a:solidFill>
                <a:effectLst/>
                <a:highlight>
                  <a:srgbClr val="FFFF00"/>
                </a:highlight>
                <a:latin typeface="Avenir Next" panose="020B0503020202020204"/>
                <a:ea typeface="Nirmala UI Semilight" panose="020B0402040204020203" pitchFamily="34" charset="0"/>
                <a:cs typeface="Nirmala UI Semilight" panose="020B0402040204020203" pitchFamily="34" charset="0"/>
              </a:rPr>
              <a:t> kata “BUMN/BUMD” </a:t>
            </a:r>
            <a:r>
              <a:rPr lang="en-ID" sz="2800" b="0" i="0" dirty="0" err="1">
                <a:solidFill>
                  <a:srgbClr val="000000"/>
                </a:solidFill>
                <a:effectLst/>
                <a:latin typeface="Avenir Next" panose="020B0503020202020204"/>
                <a:ea typeface="Nirmala UI Semilight" panose="020B0402040204020203" pitchFamily="34" charset="0"/>
                <a:cs typeface="Nirmala UI Semilight" panose="020B0402040204020203" pitchFamily="34" charset="0"/>
              </a:rPr>
              <a:t>khususnya</a:t>
            </a:r>
            <a:r>
              <a:rPr lang="en-ID" sz="2800" b="0" i="0" dirty="0">
                <a:solidFill>
                  <a:srgbClr val="000000"/>
                </a:solidFill>
                <a:effectLst/>
                <a:latin typeface="Avenir Next" panose="020B0503020202020204"/>
                <a:ea typeface="Nirmala UI Semilight" panose="020B0402040204020203" pitchFamily="34" charset="0"/>
                <a:cs typeface="Nirmala UI Semilight" panose="020B0402040204020203" pitchFamily="34" charset="0"/>
              </a:rPr>
              <a:t> pada </a:t>
            </a:r>
            <a:r>
              <a:rPr lang="en-ID" sz="2800" b="0" i="0" dirty="0" err="1">
                <a:solidFill>
                  <a:srgbClr val="000000"/>
                </a:solidFill>
                <a:effectLst/>
                <a:latin typeface="Avenir Next" panose="020B0503020202020204"/>
                <a:ea typeface="Nirmala UI Semilight" panose="020B0402040204020203" pitchFamily="34" charset="0"/>
                <a:cs typeface="Nirmala UI Semilight" panose="020B0402040204020203" pitchFamily="34" charset="0"/>
              </a:rPr>
              <a:t>bagian</a:t>
            </a:r>
            <a:r>
              <a:rPr lang="en-ID" sz="2800" b="0" i="0" dirty="0">
                <a:solidFill>
                  <a:srgbClr val="000000"/>
                </a:solidFill>
                <a:effectLst/>
                <a:latin typeface="Avenir Next" panose="020B0503020202020204"/>
                <a:ea typeface="Nirmala UI Semilight" panose="020B0402040204020203" pitchFamily="34" charset="0"/>
                <a:cs typeface="Nirmala UI Semilight" panose="020B0402040204020203" pitchFamily="34" charset="0"/>
              </a:rPr>
              <a:t> </a:t>
            </a:r>
            <a:r>
              <a:rPr lang="en-ID" sz="2800" b="0" i="0" dirty="0" err="1">
                <a:solidFill>
                  <a:srgbClr val="000000"/>
                </a:solidFill>
                <a:effectLst/>
                <a:latin typeface="Avenir Next" panose="020B0503020202020204"/>
                <a:ea typeface="Nirmala UI Semilight" panose="020B0402040204020203" pitchFamily="34" charset="0"/>
                <a:cs typeface="Nirmala UI Semilight" panose="020B0402040204020203" pitchFamily="34" charset="0"/>
              </a:rPr>
              <a:t>ruang</a:t>
            </a:r>
            <a:r>
              <a:rPr lang="en-ID" sz="2800" b="0" i="0" dirty="0">
                <a:solidFill>
                  <a:srgbClr val="000000"/>
                </a:solidFill>
                <a:effectLst/>
                <a:latin typeface="Avenir Next" panose="020B0503020202020204"/>
                <a:ea typeface="Nirmala UI Semilight" panose="020B0402040204020203" pitchFamily="34" charset="0"/>
                <a:cs typeface="Nirmala UI Semilight" panose="020B0402040204020203" pitchFamily="34" charset="0"/>
              </a:rPr>
              <a:t> </a:t>
            </a:r>
            <a:r>
              <a:rPr lang="en-ID" sz="2800" b="0" i="0" dirty="0" err="1">
                <a:solidFill>
                  <a:srgbClr val="000000"/>
                </a:solidFill>
                <a:effectLst/>
                <a:latin typeface="Avenir Next" panose="020B0503020202020204"/>
                <a:ea typeface="Nirmala UI Semilight" panose="020B0402040204020203" pitchFamily="34" charset="0"/>
                <a:cs typeface="Nirmala UI Semilight" panose="020B0402040204020203" pitchFamily="34" charset="0"/>
              </a:rPr>
              <a:t>lingkup</a:t>
            </a:r>
            <a:r>
              <a:rPr lang="en-ID" sz="2800" b="0" i="0" dirty="0">
                <a:solidFill>
                  <a:srgbClr val="000000"/>
                </a:solidFill>
                <a:effectLst/>
                <a:latin typeface="Avenir Next" panose="020B0503020202020204"/>
                <a:ea typeface="Nirmala UI Semilight" panose="020B0402040204020203" pitchFamily="34" charset="0"/>
                <a:cs typeface="Nirmala UI Semilight" panose="020B0402040204020203" pitchFamily="34" charset="0"/>
              </a:rPr>
              <a:t>; dan </a:t>
            </a:r>
            <a:r>
              <a:rPr lang="en-ID" sz="2800" b="0" i="0" dirty="0">
                <a:solidFill>
                  <a:srgbClr val="000000"/>
                </a:solidFill>
                <a:effectLst/>
                <a:latin typeface="Avenir Next" panose="020B0503020202020204"/>
                <a:ea typeface="Nirmala UI Semilight" panose="020B0402040204020203" pitchFamily="34" charset="0"/>
                <a:cs typeface="Nirmala UI Semilight" panose="020B0402040204020203" pitchFamily="34" charset="0"/>
                <a:sym typeface="Wingdings" panose="05000000000000000000" pitchFamily="2" charset="2"/>
              </a:rPr>
              <a:t></a:t>
            </a:r>
            <a:r>
              <a:rPr lang="en-ID" sz="2800" b="0" i="0" dirty="0">
                <a:solidFill>
                  <a:srgbClr val="000000"/>
                </a:solidFill>
                <a:effectLst/>
                <a:latin typeface="Avenir Next" panose="020B0503020202020204"/>
                <a:ea typeface="Nirmala UI Semilight" panose="020B0402040204020203" pitchFamily="34" charset="0"/>
                <a:cs typeface="Nirmala UI Semilight" panose="020B0402040204020203" pitchFamily="34" charset="0"/>
              </a:rPr>
              <a:t> (</a:t>
            </a:r>
            <a:r>
              <a:rPr lang="en-ID" sz="2800" b="0" i="0" dirty="0" err="1">
                <a:solidFill>
                  <a:srgbClr val="000000"/>
                </a:solidFill>
                <a:effectLst/>
                <a:latin typeface="Avenir Next" panose="020B0503020202020204"/>
                <a:ea typeface="Nirmala UI Semilight" panose="020B0402040204020203" pitchFamily="34" charset="0"/>
                <a:cs typeface="Nirmala UI Semilight" panose="020B0402040204020203" pitchFamily="34" charset="0"/>
              </a:rPr>
              <a:t>Pasal</a:t>
            </a:r>
            <a:r>
              <a:rPr lang="en-ID" sz="2800" b="0" i="0" dirty="0">
                <a:solidFill>
                  <a:srgbClr val="000000"/>
                </a:solidFill>
                <a:effectLst/>
                <a:latin typeface="Avenir Next" panose="020B0503020202020204"/>
                <a:ea typeface="Nirmala UI Semilight" panose="020B0402040204020203" pitchFamily="34" charset="0"/>
                <a:cs typeface="Nirmala UI Semilight" panose="020B0402040204020203" pitchFamily="34" charset="0"/>
              </a:rPr>
              <a:t> 2 </a:t>
            </a:r>
            <a:r>
              <a:rPr lang="en-ID" sz="2800" b="0" i="0" dirty="0" err="1">
                <a:solidFill>
                  <a:srgbClr val="000000"/>
                </a:solidFill>
                <a:effectLst/>
                <a:latin typeface="Avenir Next" panose="020B0503020202020204"/>
                <a:ea typeface="Nirmala UI Semilight" panose="020B0402040204020203" pitchFamily="34" charset="0"/>
                <a:cs typeface="Nirmala UI Semilight" panose="020B0402040204020203" pitchFamily="34" charset="0"/>
              </a:rPr>
              <a:t>Perpres</a:t>
            </a:r>
            <a:r>
              <a:rPr lang="en-ID" sz="2800" b="0" i="0" dirty="0">
                <a:solidFill>
                  <a:srgbClr val="000000"/>
                </a:solidFill>
                <a:effectLst/>
                <a:latin typeface="Avenir Next" panose="020B0503020202020204"/>
                <a:ea typeface="Nirmala UI Semilight" panose="020B0402040204020203" pitchFamily="34" charset="0"/>
                <a:cs typeface="Nirmala UI Semilight" panose="020B0402040204020203" pitchFamily="34" charset="0"/>
              </a:rPr>
              <a:t> 16/2018)</a:t>
            </a:r>
          </a:p>
          <a:p>
            <a:pPr marL="342900" indent="-342900" algn="just">
              <a:buFont typeface="+mj-lt"/>
              <a:buAutoNum type="arabicParenR"/>
            </a:pPr>
            <a:r>
              <a:rPr lang="en-ID" sz="2800" b="0" i="0" dirty="0" err="1">
                <a:solidFill>
                  <a:srgbClr val="000000"/>
                </a:solidFill>
                <a:effectLst/>
                <a:highlight>
                  <a:srgbClr val="FFFF00"/>
                </a:highlight>
                <a:latin typeface="Avenir Next" panose="020B0503020202020204"/>
                <a:ea typeface="Nirmala UI Semilight" panose="020B0402040204020203" pitchFamily="34" charset="0"/>
                <a:cs typeface="Nirmala UI Semilight" panose="020B0402040204020203" pitchFamily="34" charset="0"/>
              </a:rPr>
              <a:t>memberikan</a:t>
            </a:r>
            <a:r>
              <a:rPr lang="en-ID" sz="2800" b="0" i="0" dirty="0">
                <a:solidFill>
                  <a:srgbClr val="000000"/>
                </a:solidFill>
                <a:effectLst/>
                <a:highlight>
                  <a:srgbClr val="FFFF00"/>
                </a:highlight>
                <a:latin typeface="Avenir Next" panose="020B0503020202020204"/>
                <a:ea typeface="Nirmala UI Semilight" panose="020B0402040204020203" pitchFamily="34" charset="0"/>
                <a:cs typeface="Nirmala UI Semilight" panose="020B0402040204020203" pitchFamily="34" charset="0"/>
              </a:rPr>
              <a:t> </a:t>
            </a:r>
            <a:r>
              <a:rPr lang="en-ID" sz="2800" b="0" i="0" dirty="0" err="1">
                <a:solidFill>
                  <a:srgbClr val="000000"/>
                </a:solidFill>
                <a:effectLst/>
                <a:highlight>
                  <a:srgbClr val="FFFF00"/>
                </a:highlight>
                <a:latin typeface="Avenir Next" panose="020B0503020202020204"/>
                <a:ea typeface="Nirmala UI Semilight" panose="020B0402040204020203" pitchFamily="34" charset="0"/>
                <a:cs typeface="Nirmala UI Semilight" panose="020B0402040204020203" pitchFamily="34" charset="0"/>
              </a:rPr>
              <a:t>pengecualian</a:t>
            </a:r>
            <a:r>
              <a:rPr lang="en-ID" sz="2800" b="0" i="0" dirty="0">
                <a:solidFill>
                  <a:srgbClr val="000000"/>
                </a:solidFill>
                <a:effectLst/>
                <a:highlight>
                  <a:srgbClr val="FFFF00"/>
                </a:highlight>
                <a:latin typeface="Avenir Next" panose="020B0503020202020204"/>
                <a:ea typeface="Nirmala UI Semilight" panose="020B0402040204020203" pitchFamily="34" charset="0"/>
                <a:cs typeface="Nirmala UI Semilight" panose="020B0402040204020203" pitchFamily="34" charset="0"/>
              </a:rPr>
              <a:t> </a:t>
            </a:r>
            <a:r>
              <a:rPr lang="en-ID" sz="2800" b="0" i="0" dirty="0" err="1">
                <a:solidFill>
                  <a:srgbClr val="000000"/>
                </a:solidFill>
                <a:effectLst/>
                <a:highlight>
                  <a:srgbClr val="FFFF00"/>
                </a:highlight>
                <a:latin typeface="Avenir Next" panose="020B0503020202020204"/>
                <a:ea typeface="Nirmala UI Semilight" panose="020B0402040204020203" pitchFamily="34" charset="0"/>
                <a:cs typeface="Nirmala UI Semilight" panose="020B0402040204020203" pitchFamily="34" charset="0"/>
              </a:rPr>
              <a:t>kepada</a:t>
            </a:r>
            <a:r>
              <a:rPr lang="en-ID" sz="2800" b="0" i="0" dirty="0">
                <a:solidFill>
                  <a:srgbClr val="000000"/>
                </a:solidFill>
                <a:effectLst/>
                <a:highlight>
                  <a:srgbClr val="FFFF00"/>
                </a:highlight>
                <a:latin typeface="Avenir Next" panose="020B0503020202020204"/>
                <a:ea typeface="Nirmala UI Semilight" panose="020B0402040204020203" pitchFamily="34" charset="0"/>
                <a:cs typeface="Nirmala UI Semilight" panose="020B0402040204020203" pitchFamily="34" charset="0"/>
              </a:rPr>
              <a:t> Badan </a:t>
            </a:r>
            <a:r>
              <a:rPr lang="en-ID" sz="2800" b="0" i="0" dirty="0" err="1">
                <a:solidFill>
                  <a:srgbClr val="000000"/>
                </a:solidFill>
                <a:effectLst/>
                <a:highlight>
                  <a:srgbClr val="FFFF00"/>
                </a:highlight>
                <a:latin typeface="Avenir Next" panose="020B0503020202020204"/>
                <a:ea typeface="Nirmala UI Semilight" panose="020B0402040204020203" pitchFamily="34" charset="0"/>
                <a:cs typeface="Nirmala UI Semilight" panose="020B0402040204020203" pitchFamily="34" charset="0"/>
              </a:rPr>
              <a:t>Layanan</a:t>
            </a:r>
            <a:r>
              <a:rPr lang="en-ID" sz="2800" b="0" i="0" dirty="0">
                <a:solidFill>
                  <a:srgbClr val="000000"/>
                </a:solidFill>
                <a:effectLst/>
                <a:highlight>
                  <a:srgbClr val="FFFF00"/>
                </a:highlight>
                <a:latin typeface="Avenir Next" panose="020B0503020202020204"/>
                <a:ea typeface="Nirmala UI Semilight" panose="020B0402040204020203" pitchFamily="34" charset="0"/>
                <a:cs typeface="Nirmala UI Semilight" panose="020B0402040204020203" pitchFamily="34" charset="0"/>
              </a:rPr>
              <a:t> </a:t>
            </a:r>
            <a:r>
              <a:rPr lang="en-ID" sz="2800" b="0" i="0" dirty="0" err="1">
                <a:solidFill>
                  <a:srgbClr val="000000"/>
                </a:solidFill>
                <a:effectLst/>
                <a:highlight>
                  <a:srgbClr val="FFFF00"/>
                </a:highlight>
                <a:latin typeface="Avenir Next" panose="020B0503020202020204"/>
                <a:ea typeface="Nirmala UI Semilight" panose="020B0402040204020203" pitchFamily="34" charset="0"/>
                <a:cs typeface="Nirmala UI Semilight" panose="020B0402040204020203" pitchFamily="34" charset="0"/>
              </a:rPr>
              <a:t>Umum</a:t>
            </a:r>
            <a:r>
              <a:rPr lang="en-ID" sz="2800" b="0" i="0" dirty="0">
                <a:solidFill>
                  <a:srgbClr val="000000"/>
                </a:solidFill>
                <a:effectLst/>
                <a:highlight>
                  <a:srgbClr val="FFFF00"/>
                </a:highlight>
                <a:latin typeface="Avenir Next" panose="020B0503020202020204"/>
                <a:ea typeface="Nirmala UI Semilight" panose="020B0402040204020203" pitchFamily="34" charset="0"/>
                <a:cs typeface="Nirmala UI Semilight" panose="020B0402040204020203" pitchFamily="34" charset="0"/>
              </a:rPr>
              <a:t> (BLU)</a:t>
            </a:r>
            <a:r>
              <a:rPr lang="en-ID" sz="2800" b="0" i="0" dirty="0">
                <a:solidFill>
                  <a:srgbClr val="000000"/>
                </a:solidFill>
                <a:effectLst/>
                <a:latin typeface="Avenir Next" panose="020B0503020202020204"/>
                <a:ea typeface="Nirmala UI Semilight" panose="020B0402040204020203" pitchFamily="34" charset="0"/>
                <a:cs typeface="Nirmala UI Semilight" panose="020B0402040204020203" pitchFamily="34" charset="0"/>
              </a:rPr>
              <a:t> </a:t>
            </a:r>
            <a:r>
              <a:rPr lang="en-ID" sz="2800" b="0" i="0" dirty="0">
                <a:solidFill>
                  <a:srgbClr val="000000"/>
                </a:solidFill>
                <a:effectLst/>
                <a:latin typeface="Avenir Next" panose="020B0503020202020204"/>
                <a:ea typeface="Nirmala UI Semilight" panose="020B0402040204020203" pitchFamily="34" charset="0"/>
                <a:cs typeface="Nirmala UI Semilight" panose="020B0402040204020203" pitchFamily="34" charset="0"/>
                <a:sym typeface="Wingdings" panose="05000000000000000000" pitchFamily="2" charset="2"/>
              </a:rPr>
              <a:t> (</a:t>
            </a:r>
            <a:r>
              <a:rPr lang="en-ID" sz="2800" b="0" i="0" dirty="0" err="1">
                <a:solidFill>
                  <a:srgbClr val="000000"/>
                </a:solidFill>
                <a:effectLst/>
                <a:latin typeface="Avenir Next" panose="020B0503020202020204"/>
                <a:ea typeface="Nirmala UI Semilight" panose="020B0402040204020203" pitchFamily="34" charset="0"/>
                <a:cs typeface="Nirmala UI Semilight" panose="020B0402040204020203" pitchFamily="34" charset="0"/>
                <a:sym typeface="Wingdings" panose="05000000000000000000" pitchFamily="2" charset="2"/>
              </a:rPr>
              <a:t>Pasal</a:t>
            </a:r>
            <a:r>
              <a:rPr lang="en-ID" sz="2800" b="0" i="0" dirty="0">
                <a:solidFill>
                  <a:srgbClr val="000000"/>
                </a:solidFill>
                <a:effectLst/>
                <a:latin typeface="Avenir Next" panose="020B0503020202020204"/>
                <a:ea typeface="Nirmala UI Semilight" panose="020B0402040204020203" pitchFamily="34" charset="0"/>
                <a:cs typeface="Nirmala UI Semilight" panose="020B0402040204020203" pitchFamily="34" charset="0"/>
                <a:sym typeface="Wingdings" panose="05000000000000000000" pitchFamily="2" charset="2"/>
              </a:rPr>
              <a:t> 61 </a:t>
            </a:r>
            <a:r>
              <a:rPr lang="en-ID" sz="2800" b="0" i="0" dirty="0" err="1">
                <a:solidFill>
                  <a:srgbClr val="000000"/>
                </a:solidFill>
                <a:effectLst/>
                <a:latin typeface="Avenir Next" panose="020B0503020202020204"/>
                <a:ea typeface="Nirmala UI Semilight" panose="020B0402040204020203" pitchFamily="34" charset="0"/>
                <a:cs typeface="Nirmala UI Semilight" panose="020B0402040204020203" pitchFamily="34" charset="0"/>
                <a:sym typeface="Wingdings" panose="05000000000000000000" pitchFamily="2" charset="2"/>
              </a:rPr>
              <a:t>Perpres</a:t>
            </a:r>
            <a:r>
              <a:rPr lang="en-ID" sz="2800" b="0" i="0" dirty="0">
                <a:solidFill>
                  <a:srgbClr val="000000"/>
                </a:solidFill>
                <a:effectLst/>
                <a:latin typeface="Avenir Next" panose="020B0503020202020204"/>
                <a:ea typeface="Nirmala UI Semilight" panose="020B0402040204020203" pitchFamily="34" charset="0"/>
                <a:cs typeface="Nirmala UI Semilight" panose="020B0402040204020203" pitchFamily="34" charset="0"/>
                <a:sym typeface="Wingdings" panose="05000000000000000000" pitchFamily="2" charset="2"/>
              </a:rPr>
              <a:t> 16/2018)</a:t>
            </a:r>
            <a:endParaRPr lang="en-ID" sz="2800" dirty="0">
              <a:latin typeface="Avenir Next" panose="020B0503020202020204"/>
              <a:ea typeface="Nirmala UI Semilight" panose="020B0402040204020203" pitchFamily="34" charset="0"/>
              <a:cs typeface="Nirmala UI Semilight" panose="020B0402040204020203" pitchFamily="34" charset="0"/>
            </a:endParaRPr>
          </a:p>
        </p:txBody>
      </p:sp>
      <p:sp>
        <p:nvSpPr>
          <p:cNvPr id="4" name="TextBox 3">
            <a:extLst>
              <a:ext uri="{FF2B5EF4-FFF2-40B4-BE49-F238E27FC236}">
                <a16:creationId xmlns:a16="http://schemas.microsoft.com/office/drawing/2014/main" id="{1441652B-2161-9AE7-4A2E-C3A15EB4A1AB}"/>
              </a:ext>
            </a:extLst>
          </p:cNvPr>
          <p:cNvSpPr txBox="1"/>
          <p:nvPr/>
        </p:nvSpPr>
        <p:spPr>
          <a:xfrm>
            <a:off x="1676400" y="8170737"/>
            <a:ext cx="12573000" cy="1323439"/>
          </a:xfrm>
          <a:prstGeom prst="rect">
            <a:avLst/>
          </a:prstGeom>
          <a:noFill/>
        </p:spPr>
        <p:txBody>
          <a:bodyPr wrap="square" rtlCol="0">
            <a:spAutoFit/>
          </a:bodyPr>
          <a:lstStyle/>
          <a:p>
            <a:pPr algn="just"/>
            <a:r>
              <a:rPr lang="en-US" sz="2000" b="1" dirty="0">
                <a:latin typeface="Avenir Next" panose="020B0503020202020204"/>
                <a:ea typeface="Nirmala UI Semilight" panose="020B0402040204020203" pitchFamily="34" charset="0"/>
                <a:cs typeface="Nirmala UI Semilight" panose="020B0402040204020203" pitchFamily="34" charset="0"/>
              </a:rPr>
              <a:t>Note: </a:t>
            </a:r>
            <a:r>
              <a:rPr lang="en-US" sz="2000" b="1" dirty="0" err="1">
                <a:latin typeface="Avenir Next" panose="020B0503020202020204"/>
                <a:ea typeface="Nirmala UI Semilight" panose="020B0402040204020203" pitchFamily="34" charset="0"/>
                <a:cs typeface="Nirmala UI Semilight" panose="020B0402040204020203" pitchFamily="34" charset="0"/>
              </a:rPr>
              <a:t>Sudah</a:t>
            </a:r>
            <a:r>
              <a:rPr lang="en-US" sz="2000" b="1" dirty="0">
                <a:latin typeface="Avenir Next" panose="020B0503020202020204"/>
                <a:ea typeface="Nirmala UI Semilight" panose="020B0402040204020203" pitchFamily="34" charset="0"/>
                <a:cs typeface="Nirmala UI Semilight" panose="020B0402040204020203" pitchFamily="34" charset="0"/>
              </a:rPr>
              <a:t> </a:t>
            </a:r>
            <a:r>
              <a:rPr lang="en-US" sz="2000" b="1" dirty="0" err="1">
                <a:latin typeface="Avenir Next" panose="020B0503020202020204"/>
                <a:ea typeface="Nirmala UI Semilight" panose="020B0402040204020203" pitchFamily="34" charset="0"/>
                <a:cs typeface="Nirmala UI Semilight" panose="020B0402040204020203" pitchFamily="34" charset="0"/>
              </a:rPr>
              <a:t>semestinya</a:t>
            </a:r>
            <a:r>
              <a:rPr lang="en-US" sz="2000" b="1" dirty="0">
                <a:latin typeface="Avenir Next" panose="020B0503020202020204"/>
                <a:ea typeface="Nirmala UI Semilight" panose="020B0402040204020203" pitchFamily="34" charset="0"/>
                <a:cs typeface="Nirmala UI Semilight" panose="020B0402040204020203" pitchFamily="34" charset="0"/>
              </a:rPr>
              <a:t>, </a:t>
            </a:r>
            <a:r>
              <a:rPr lang="en-US" sz="2000" b="1" dirty="0" err="1">
                <a:latin typeface="Avenir Next" panose="020B0503020202020204"/>
                <a:ea typeface="Nirmala UI Semilight" panose="020B0402040204020203" pitchFamily="34" charset="0"/>
                <a:cs typeface="Nirmala UI Semilight" panose="020B0402040204020203" pitchFamily="34" charset="0"/>
              </a:rPr>
              <a:t>pengaturan</a:t>
            </a:r>
            <a:r>
              <a:rPr lang="en-US" sz="2000" b="1" dirty="0">
                <a:latin typeface="Avenir Next" panose="020B0503020202020204"/>
                <a:ea typeface="Nirmala UI Semilight" panose="020B0402040204020203" pitchFamily="34" charset="0"/>
                <a:cs typeface="Nirmala UI Semilight" panose="020B0402040204020203" pitchFamily="34" charset="0"/>
              </a:rPr>
              <a:t> </a:t>
            </a:r>
            <a:r>
              <a:rPr lang="en-US" sz="2000" b="1" dirty="0" err="1">
                <a:latin typeface="Avenir Next" panose="020B0503020202020204"/>
                <a:ea typeface="Nirmala UI Semilight" panose="020B0402040204020203" pitchFamily="34" charset="0"/>
                <a:cs typeface="Nirmala UI Semilight" panose="020B0402040204020203" pitchFamily="34" charset="0"/>
              </a:rPr>
              <a:t>mengenai</a:t>
            </a:r>
            <a:r>
              <a:rPr lang="en-US" sz="2000" b="1" dirty="0">
                <a:latin typeface="Avenir Next" panose="020B0503020202020204"/>
                <a:ea typeface="Nirmala UI Semilight" panose="020B0402040204020203" pitchFamily="34" charset="0"/>
                <a:cs typeface="Nirmala UI Semilight" panose="020B0402040204020203" pitchFamily="34" charset="0"/>
              </a:rPr>
              <a:t> PBJ di </a:t>
            </a:r>
            <a:r>
              <a:rPr lang="en-US" sz="2000" b="1" dirty="0" err="1">
                <a:latin typeface="Avenir Next" panose="020B0503020202020204"/>
                <a:ea typeface="Nirmala UI Semilight" panose="020B0402040204020203" pitchFamily="34" charset="0"/>
                <a:cs typeface="Nirmala UI Semilight" panose="020B0402040204020203" pitchFamily="34" charset="0"/>
              </a:rPr>
              <a:t>Pemerintah</a:t>
            </a:r>
            <a:r>
              <a:rPr lang="en-US" sz="2000" b="1" dirty="0">
                <a:latin typeface="Avenir Next" panose="020B0503020202020204"/>
                <a:ea typeface="Nirmala UI Semilight" panose="020B0402040204020203" pitchFamily="34" charset="0"/>
                <a:cs typeface="Nirmala UI Semilight" panose="020B0402040204020203" pitchFamily="34" charset="0"/>
              </a:rPr>
              <a:t> dan BUMN </a:t>
            </a:r>
            <a:r>
              <a:rPr lang="en-US" sz="2000" b="1" dirty="0" err="1">
                <a:latin typeface="Avenir Next" panose="020B0503020202020204"/>
                <a:ea typeface="Nirmala UI Semilight" panose="020B0402040204020203" pitchFamily="34" charset="0"/>
                <a:cs typeface="Nirmala UI Semilight" panose="020B0402040204020203" pitchFamily="34" charset="0"/>
              </a:rPr>
              <a:t>dibuat</a:t>
            </a:r>
            <a:r>
              <a:rPr lang="en-US" sz="2000" b="1" dirty="0">
                <a:latin typeface="Avenir Next" panose="020B0503020202020204"/>
                <a:ea typeface="Nirmala UI Semilight" panose="020B0402040204020203" pitchFamily="34" charset="0"/>
                <a:cs typeface="Nirmala UI Semilight" panose="020B0402040204020203" pitchFamily="34" charset="0"/>
              </a:rPr>
              <a:t> </a:t>
            </a:r>
            <a:r>
              <a:rPr lang="en-US" sz="2000" b="1" dirty="0" err="1">
                <a:latin typeface="Avenir Next" panose="020B0503020202020204"/>
                <a:ea typeface="Nirmala UI Semilight" panose="020B0402040204020203" pitchFamily="34" charset="0"/>
                <a:cs typeface="Nirmala UI Semilight" panose="020B0402040204020203" pitchFamily="34" charset="0"/>
              </a:rPr>
              <a:t>secara</a:t>
            </a:r>
            <a:r>
              <a:rPr lang="en-US" sz="2000" b="1" dirty="0">
                <a:latin typeface="Avenir Next" panose="020B0503020202020204"/>
                <a:ea typeface="Nirmala UI Semilight" panose="020B0402040204020203" pitchFamily="34" charset="0"/>
                <a:cs typeface="Nirmala UI Semilight" panose="020B0402040204020203" pitchFamily="34" charset="0"/>
              </a:rPr>
              <a:t> </a:t>
            </a:r>
            <a:r>
              <a:rPr lang="en-US" sz="2000" b="1" dirty="0" err="1">
                <a:latin typeface="Avenir Next" panose="020B0503020202020204"/>
                <a:ea typeface="Nirmala UI Semilight" panose="020B0402040204020203" pitchFamily="34" charset="0"/>
                <a:cs typeface="Nirmala UI Semilight" panose="020B0402040204020203" pitchFamily="34" charset="0"/>
              </a:rPr>
              <a:t>holistik</a:t>
            </a:r>
            <a:r>
              <a:rPr lang="en-US" sz="2000" b="1" dirty="0">
                <a:latin typeface="Avenir Next" panose="020B0503020202020204"/>
                <a:ea typeface="Nirmala UI Semilight" panose="020B0402040204020203" pitchFamily="34" charset="0"/>
                <a:cs typeface="Nirmala UI Semilight" panose="020B0402040204020203" pitchFamily="34" charset="0"/>
              </a:rPr>
              <a:t> dan </a:t>
            </a:r>
            <a:r>
              <a:rPr lang="en-US" sz="2000" b="1" dirty="0" err="1">
                <a:latin typeface="Avenir Next" panose="020B0503020202020204"/>
                <a:ea typeface="Nirmala UI Semilight" panose="020B0402040204020203" pitchFamily="34" charset="0"/>
                <a:cs typeface="Nirmala UI Semilight" panose="020B0402040204020203" pitchFamily="34" charset="0"/>
              </a:rPr>
              <a:t>komprehensif</a:t>
            </a:r>
            <a:r>
              <a:rPr lang="en-US" sz="2000" b="1" dirty="0">
                <a:latin typeface="Avenir Next" panose="020B0503020202020204"/>
                <a:ea typeface="Nirmala UI Semilight" panose="020B0402040204020203" pitchFamily="34" charset="0"/>
                <a:cs typeface="Nirmala UI Semilight" panose="020B0402040204020203" pitchFamily="34" charset="0"/>
              </a:rPr>
              <a:t> </a:t>
            </a:r>
            <a:r>
              <a:rPr lang="en-US" sz="2000" b="1" dirty="0" err="1">
                <a:latin typeface="Avenir Next" panose="020B0503020202020204"/>
                <a:ea typeface="Nirmala UI Semilight" panose="020B0402040204020203" pitchFamily="34" charset="0"/>
                <a:cs typeface="Nirmala UI Semilight" panose="020B0402040204020203" pitchFamily="34" charset="0"/>
              </a:rPr>
              <a:t>dengan</a:t>
            </a:r>
            <a:r>
              <a:rPr lang="en-US" sz="2000" b="1" dirty="0">
                <a:latin typeface="Avenir Next" panose="020B0503020202020204"/>
                <a:ea typeface="Nirmala UI Semilight" panose="020B0402040204020203" pitchFamily="34" charset="0"/>
                <a:cs typeface="Nirmala UI Semilight" panose="020B0402040204020203" pitchFamily="34" charset="0"/>
              </a:rPr>
              <a:t> </a:t>
            </a:r>
            <a:r>
              <a:rPr lang="en-US" sz="2000" b="1" dirty="0" err="1">
                <a:latin typeface="Avenir Next" panose="020B0503020202020204"/>
                <a:ea typeface="Nirmala UI Semilight" panose="020B0402040204020203" pitchFamily="34" charset="0"/>
                <a:cs typeface="Nirmala UI Semilight" panose="020B0402040204020203" pitchFamily="34" charset="0"/>
              </a:rPr>
              <a:t>menggunakan</a:t>
            </a:r>
            <a:r>
              <a:rPr lang="en-US" sz="2000" b="1" dirty="0">
                <a:latin typeface="Avenir Next" panose="020B0503020202020204"/>
                <a:ea typeface="Nirmala UI Semilight" panose="020B0402040204020203" pitchFamily="34" charset="0"/>
                <a:cs typeface="Nirmala UI Semilight" panose="020B0402040204020203" pitchFamily="34" charset="0"/>
              </a:rPr>
              <a:t> </a:t>
            </a:r>
            <a:r>
              <a:rPr lang="en-US" sz="2000" b="1" dirty="0" err="1">
                <a:latin typeface="Avenir Next" panose="020B0503020202020204"/>
                <a:ea typeface="Nirmala UI Semilight" panose="020B0402040204020203" pitchFamily="34" charset="0"/>
                <a:cs typeface="Nirmala UI Semilight" panose="020B0402040204020203" pitchFamily="34" charset="0"/>
              </a:rPr>
              <a:t>payung</a:t>
            </a:r>
            <a:r>
              <a:rPr lang="en-US" sz="2000" b="1" dirty="0">
                <a:latin typeface="Avenir Next" panose="020B0503020202020204"/>
                <a:ea typeface="Nirmala UI Semilight" panose="020B0402040204020203" pitchFamily="34" charset="0"/>
                <a:cs typeface="Nirmala UI Semilight" panose="020B0402040204020203" pitchFamily="34" charset="0"/>
              </a:rPr>
              <a:t> </a:t>
            </a:r>
            <a:r>
              <a:rPr lang="en-US" sz="2000" b="1" dirty="0" err="1">
                <a:latin typeface="Avenir Next" panose="020B0503020202020204"/>
                <a:ea typeface="Nirmala UI Semilight" panose="020B0402040204020203" pitchFamily="34" charset="0"/>
                <a:cs typeface="Nirmala UI Semilight" panose="020B0402040204020203" pitchFamily="34" charset="0"/>
              </a:rPr>
              <a:t>hukum</a:t>
            </a:r>
            <a:r>
              <a:rPr lang="en-US" sz="2000" b="1" dirty="0">
                <a:latin typeface="Avenir Next" panose="020B0503020202020204"/>
                <a:ea typeface="Nirmala UI Semilight" panose="020B0402040204020203" pitchFamily="34" charset="0"/>
                <a:cs typeface="Nirmala UI Semilight" panose="020B0402040204020203" pitchFamily="34" charset="0"/>
              </a:rPr>
              <a:t> yang </a:t>
            </a:r>
            <a:r>
              <a:rPr lang="en-US" sz="2000" b="1" dirty="0" err="1">
                <a:latin typeface="Avenir Next" panose="020B0503020202020204"/>
                <a:ea typeface="Nirmala UI Semilight" panose="020B0402040204020203" pitchFamily="34" charset="0"/>
                <a:cs typeface="Nirmala UI Semilight" panose="020B0402040204020203" pitchFamily="34" charset="0"/>
              </a:rPr>
              <a:t>sama</a:t>
            </a:r>
            <a:r>
              <a:rPr lang="en-US" sz="2000" b="1" dirty="0">
                <a:latin typeface="Avenir Next" panose="020B0503020202020204"/>
                <a:ea typeface="Nirmala UI Semilight" panose="020B0402040204020203" pitchFamily="34" charset="0"/>
                <a:cs typeface="Nirmala UI Semilight" panose="020B0402040204020203" pitchFamily="34" charset="0"/>
              </a:rPr>
              <a:t>, </a:t>
            </a:r>
            <a:r>
              <a:rPr lang="en-US" sz="2000" b="1" dirty="0" err="1">
                <a:latin typeface="Avenir Next" panose="020B0503020202020204"/>
                <a:ea typeface="Nirmala UI Semilight" panose="020B0402040204020203" pitchFamily="34" charset="0"/>
                <a:cs typeface="Nirmala UI Semilight" panose="020B0402040204020203" pitchFamily="34" charset="0"/>
              </a:rPr>
              <a:t>yaitu</a:t>
            </a:r>
            <a:r>
              <a:rPr lang="en-US" sz="2000" b="1" dirty="0">
                <a:latin typeface="Avenir Next" panose="020B0503020202020204"/>
                <a:ea typeface="Nirmala UI Semilight" panose="020B0402040204020203" pitchFamily="34" charset="0"/>
                <a:cs typeface="Nirmala UI Semilight" panose="020B0402040204020203" pitchFamily="34" charset="0"/>
              </a:rPr>
              <a:t> pada </a:t>
            </a:r>
            <a:r>
              <a:rPr lang="en-US" sz="2000" b="1" dirty="0" err="1">
                <a:latin typeface="Avenir Next" panose="020B0503020202020204"/>
                <a:ea typeface="Nirmala UI Semilight" panose="020B0402040204020203" pitchFamily="34" charset="0"/>
                <a:cs typeface="Nirmala UI Semilight" panose="020B0402040204020203" pitchFamily="34" charset="0"/>
              </a:rPr>
              <a:t>tataran</a:t>
            </a:r>
            <a:r>
              <a:rPr lang="en-US" sz="2000" b="1" dirty="0">
                <a:latin typeface="Avenir Next" panose="020B0503020202020204"/>
                <a:ea typeface="Nirmala UI Semilight" panose="020B0402040204020203" pitchFamily="34" charset="0"/>
                <a:cs typeface="Nirmala UI Semilight" panose="020B0402040204020203" pitchFamily="34" charset="0"/>
              </a:rPr>
              <a:t> </a:t>
            </a:r>
            <a:r>
              <a:rPr lang="en-US" sz="2000" b="1" dirty="0" err="1">
                <a:latin typeface="Avenir Next" panose="020B0503020202020204"/>
                <a:ea typeface="Nirmala UI Semilight" panose="020B0402040204020203" pitchFamily="34" charset="0"/>
                <a:cs typeface="Nirmala UI Semilight" panose="020B0402040204020203" pitchFamily="34" charset="0"/>
              </a:rPr>
              <a:t>norma</a:t>
            </a:r>
            <a:r>
              <a:rPr lang="en-US" sz="2000" b="1" dirty="0">
                <a:latin typeface="Avenir Next" panose="020B0503020202020204"/>
                <a:ea typeface="Nirmala UI Semilight" panose="020B0402040204020203" pitchFamily="34" charset="0"/>
                <a:cs typeface="Nirmala UI Semilight" panose="020B0402040204020203" pitchFamily="34" charset="0"/>
              </a:rPr>
              <a:t> </a:t>
            </a:r>
            <a:r>
              <a:rPr lang="en-US" sz="2000" b="1" dirty="0" err="1">
                <a:latin typeface="Avenir Next" panose="020B0503020202020204"/>
                <a:ea typeface="Nirmala UI Semilight" panose="020B0402040204020203" pitchFamily="34" charset="0"/>
                <a:cs typeface="Nirmala UI Semilight" panose="020B0402040204020203" pitchFamily="34" charset="0"/>
              </a:rPr>
              <a:t>Undang-Undang</a:t>
            </a:r>
            <a:r>
              <a:rPr lang="en-US" sz="2000" b="1" dirty="0">
                <a:latin typeface="Avenir Next" panose="020B0503020202020204"/>
                <a:ea typeface="Nirmala UI Semilight" panose="020B0402040204020203" pitchFamily="34" charset="0"/>
                <a:cs typeface="Nirmala UI Semilight" panose="020B0402040204020203" pitchFamily="34" charset="0"/>
              </a:rPr>
              <a:t> (UU). Hal </a:t>
            </a:r>
            <a:r>
              <a:rPr lang="en-US" sz="2000" b="1" dirty="0" err="1">
                <a:latin typeface="Avenir Next" panose="020B0503020202020204"/>
                <a:ea typeface="Nirmala UI Semilight" panose="020B0402040204020203" pitchFamily="34" charset="0"/>
                <a:cs typeface="Nirmala UI Semilight" panose="020B0402040204020203" pitchFamily="34" charset="0"/>
              </a:rPr>
              <a:t>demikian</a:t>
            </a:r>
            <a:r>
              <a:rPr lang="en-US" sz="2000" b="1" dirty="0">
                <a:latin typeface="Avenir Next" panose="020B0503020202020204"/>
                <a:ea typeface="Nirmala UI Semilight" panose="020B0402040204020203" pitchFamily="34" charset="0"/>
                <a:cs typeface="Nirmala UI Semilight" panose="020B0402040204020203" pitchFamily="34" charset="0"/>
              </a:rPr>
              <a:t> </a:t>
            </a:r>
            <a:r>
              <a:rPr lang="en-US" sz="2000" b="1" dirty="0" err="1">
                <a:latin typeface="Avenir Next" panose="020B0503020202020204"/>
                <a:ea typeface="Nirmala UI Semilight" panose="020B0402040204020203" pitchFamily="34" charset="0"/>
                <a:cs typeface="Nirmala UI Semilight" panose="020B0402040204020203" pitchFamily="34" charset="0"/>
              </a:rPr>
              <a:t>dimaksudkan</a:t>
            </a:r>
            <a:r>
              <a:rPr lang="en-US" sz="2000" b="1" dirty="0">
                <a:latin typeface="Avenir Next" panose="020B0503020202020204"/>
                <a:ea typeface="Nirmala UI Semilight" panose="020B0402040204020203" pitchFamily="34" charset="0"/>
                <a:cs typeface="Nirmala UI Semilight" panose="020B0402040204020203" pitchFamily="34" charset="0"/>
              </a:rPr>
              <a:t> </a:t>
            </a:r>
            <a:r>
              <a:rPr lang="en-US" sz="2000" b="1" dirty="0" err="1">
                <a:latin typeface="Avenir Next" panose="020B0503020202020204"/>
                <a:ea typeface="Nirmala UI Semilight" panose="020B0402040204020203" pitchFamily="34" charset="0"/>
                <a:cs typeface="Nirmala UI Semilight" panose="020B0402040204020203" pitchFamily="34" charset="0"/>
              </a:rPr>
              <a:t>untuk</a:t>
            </a:r>
            <a:r>
              <a:rPr lang="en-US" sz="2000" b="1" dirty="0">
                <a:latin typeface="Avenir Next" panose="020B0503020202020204"/>
                <a:ea typeface="Nirmala UI Semilight" panose="020B0402040204020203" pitchFamily="34" charset="0"/>
                <a:cs typeface="Nirmala UI Semilight" panose="020B0402040204020203" pitchFamily="34" charset="0"/>
              </a:rPr>
              <a:t> </a:t>
            </a:r>
            <a:r>
              <a:rPr lang="en-US" sz="2000" b="1" dirty="0" err="1">
                <a:latin typeface="Avenir Next" panose="020B0503020202020204"/>
                <a:ea typeface="Nirmala UI Semilight" panose="020B0402040204020203" pitchFamily="34" charset="0"/>
                <a:cs typeface="Nirmala UI Semilight" panose="020B0402040204020203" pitchFamily="34" charset="0"/>
              </a:rPr>
              <a:t>meningkatkan</a:t>
            </a:r>
            <a:r>
              <a:rPr lang="en-US" sz="2000" b="1" dirty="0">
                <a:latin typeface="Avenir Next" panose="020B0503020202020204"/>
                <a:ea typeface="Nirmala UI Semilight" panose="020B0402040204020203" pitchFamily="34" charset="0"/>
                <a:cs typeface="Nirmala UI Semilight" panose="020B0402040204020203" pitchFamily="34" charset="0"/>
              </a:rPr>
              <a:t> </a:t>
            </a:r>
            <a:r>
              <a:rPr lang="en-US" sz="2000" b="1" dirty="0" err="1">
                <a:latin typeface="Avenir Next" panose="020B0503020202020204"/>
                <a:ea typeface="Nirmala UI Semilight" panose="020B0402040204020203" pitchFamily="34" charset="0"/>
                <a:cs typeface="Nirmala UI Semilight" panose="020B0402040204020203" pitchFamily="34" charset="0"/>
              </a:rPr>
              <a:t>efisiensi</a:t>
            </a:r>
            <a:r>
              <a:rPr lang="en-US" sz="2000" b="1" dirty="0">
                <a:latin typeface="Avenir Next" panose="020B0503020202020204"/>
                <a:ea typeface="Nirmala UI Semilight" panose="020B0402040204020203" pitchFamily="34" charset="0"/>
                <a:cs typeface="Nirmala UI Semilight" panose="020B0402040204020203" pitchFamily="34" charset="0"/>
              </a:rPr>
              <a:t> dan </a:t>
            </a:r>
            <a:r>
              <a:rPr lang="en-US" sz="2000" b="1" dirty="0" err="1">
                <a:latin typeface="Avenir Next" panose="020B0503020202020204"/>
                <a:ea typeface="Nirmala UI Semilight" panose="020B0402040204020203" pitchFamily="34" charset="0"/>
                <a:cs typeface="Nirmala UI Semilight" panose="020B0402040204020203" pitchFamily="34" charset="0"/>
              </a:rPr>
              <a:t>efektifitas</a:t>
            </a:r>
            <a:r>
              <a:rPr lang="en-US" sz="2000" b="1" dirty="0">
                <a:latin typeface="Avenir Next" panose="020B0503020202020204"/>
                <a:ea typeface="Nirmala UI Semilight" panose="020B0402040204020203" pitchFamily="34" charset="0"/>
                <a:cs typeface="Nirmala UI Semilight" panose="020B0402040204020203" pitchFamily="34" charset="0"/>
              </a:rPr>
              <a:t> PBJ </a:t>
            </a:r>
            <a:r>
              <a:rPr lang="en-US" sz="2000" b="1" dirty="0" err="1">
                <a:latin typeface="Avenir Next" panose="020B0503020202020204"/>
                <a:ea typeface="Nirmala UI Semilight" panose="020B0402040204020203" pitchFamily="34" charset="0"/>
                <a:cs typeface="Nirmala UI Semilight" panose="020B0402040204020203" pitchFamily="34" charset="0"/>
              </a:rPr>
              <a:t>baik</a:t>
            </a:r>
            <a:r>
              <a:rPr lang="en-US" sz="2000" b="1" dirty="0">
                <a:latin typeface="Avenir Next" panose="020B0503020202020204"/>
                <a:ea typeface="Nirmala UI Semilight" panose="020B0402040204020203" pitchFamily="34" charset="0"/>
                <a:cs typeface="Nirmala UI Semilight" panose="020B0402040204020203" pitchFamily="34" charset="0"/>
              </a:rPr>
              <a:t> di </a:t>
            </a:r>
            <a:r>
              <a:rPr lang="en-US" sz="2000" b="1" dirty="0" err="1">
                <a:latin typeface="Avenir Next" panose="020B0503020202020204"/>
                <a:ea typeface="Nirmala UI Semilight" panose="020B0402040204020203" pitchFamily="34" charset="0"/>
                <a:cs typeface="Nirmala UI Semilight" panose="020B0402040204020203" pitchFamily="34" charset="0"/>
              </a:rPr>
              <a:t>Pemerintah</a:t>
            </a:r>
            <a:r>
              <a:rPr lang="en-US" sz="2000" b="1" dirty="0">
                <a:latin typeface="Avenir Next" panose="020B0503020202020204"/>
                <a:ea typeface="Nirmala UI Semilight" panose="020B0402040204020203" pitchFamily="34" charset="0"/>
                <a:cs typeface="Nirmala UI Semilight" panose="020B0402040204020203" pitchFamily="34" charset="0"/>
              </a:rPr>
              <a:t> </a:t>
            </a:r>
            <a:r>
              <a:rPr lang="en-US" sz="2000" b="1" dirty="0" err="1">
                <a:latin typeface="Avenir Next" panose="020B0503020202020204"/>
                <a:ea typeface="Nirmala UI Semilight" panose="020B0402040204020203" pitchFamily="34" charset="0"/>
                <a:cs typeface="Nirmala UI Semilight" panose="020B0402040204020203" pitchFamily="34" charset="0"/>
              </a:rPr>
              <a:t>maupun</a:t>
            </a:r>
            <a:r>
              <a:rPr lang="en-US" sz="2000" b="1" dirty="0">
                <a:latin typeface="Avenir Next" panose="020B0503020202020204"/>
                <a:ea typeface="Nirmala UI Semilight" panose="020B0402040204020203" pitchFamily="34" charset="0"/>
                <a:cs typeface="Nirmala UI Semilight" panose="020B0402040204020203" pitchFamily="34" charset="0"/>
              </a:rPr>
              <a:t> </a:t>
            </a:r>
            <a:r>
              <a:rPr lang="en-US" sz="2000" b="1" dirty="0" err="1">
                <a:latin typeface="Avenir Next" panose="020B0503020202020204"/>
                <a:ea typeface="Nirmala UI Semilight" panose="020B0402040204020203" pitchFamily="34" charset="0"/>
                <a:cs typeface="Nirmala UI Semilight" panose="020B0402040204020203" pitchFamily="34" charset="0"/>
              </a:rPr>
              <a:t>sektor</a:t>
            </a:r>
            <a:r>
              <a:rPr lang="en-US" sz="2000" b="1" dirty="0">
                <a:latin typeface="Avenir Next" panose="020B0503020202020204"/>
                <a:ea typeface="Nirmala UI Semilight" panose="020B0402040204020203" pitchFamily="34" charset="0"/>
                <a:cs typeface="Nirmala UI Semilight" panose="020B0402040204020203" pitchFamily="34" charset="0"/>
              </a:rPr>
              <a:t> BUMN/BUMD. </a:t>
            </a:r>
            <a:endParaRPr lang="en-ID" sz="2000" b="1" dirty="0">
              <a:latin typeface="Avenir Next" panose="020B0503020202020204"/>
              <a:ea typeface="Nirmala UI Semilight" panose="020B0402040204020203" pitchFamily="34" charset="0"/>
              <a:cs typeface="Nirmala UI Semilight" panose="020B0402040204020203" pitchFamily="34" charset="0"/>
            </a:endParaRPr>
          </a:p>
        </p:txBody>
      </p:sp>
      <p:sp>
        <p:nvSpPr>
          <p:cNvPr id="10" name="TextBox 9">
            <a:extLst>
              <a:ext uri="{FF2B5EF4-FFF2-40B4-BE49-F238E27FC236}">
                <a16:creationId xmlns:a16="http://schemas.microsoft.com/office/drawing/2014/main" id="{4C59CB09-84C6-51CA-4CCE-93ECC73B95F3}"/>
              </a:ext>
            </a:extLst>
          </p:cNvPr>
          <p:cNvSpPr txBox="1"/>
          <p:nvPr/>
        </p:nvSpPr>
        <p:spPr>
          <a:xfrm>
            <a:off x="4551870" y="9843941"/>
            <a:ext cx="9207062" cy="369332"/>
          </a:xfrm>
          <a:prstGeom prst="rect">
            <a:avLst/>
          </a:prstGeom>
          <a:noFill/>
        </p:spPr>
        <p:txBody>
          <a:bodyPr wrap="square">
            <a:spAutoFit/>
          </a:bodyPr>
          <a:lstStyle/>
          <a:p>
            <a:pPr algn="ctr" defTabSz="914490">
              <a:spcAft>
                <a:spcPts val="600"/>
              </a:spcAft>
              <a:defRPr/>
            </a:pPr>
            <a:r>
              <a:rPr lang="en-US" sz="1800" dirty="0">
                <a:solidFill>
                  <a:schemeClr val="tx1"/>
                </a:solidFill>
              </a:rPr>
              <a:t>denny@integritylawfirm.id</a:t>
            </a:r>
          </a:p>
        </p:txBody>
      </p:sp>
    </p:spTree>
    <p:extLst>
      <p:ext uri="{BB962C8B-B14F-4D97-AF65-F5344CB8AC3E}">
        <p14:creationId xmlns:p14="http://schemas.microsoft.com/office/powerpoint/2010/main" val="38122795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9"/>
          <p:cNvSpPr txBox="1"/>
          <p:nvPr/>
        </p:nvSpPr>
        <p:spPr>
          <a:xfrm>
            <a:off x="10365677" y="2774061"/>
            <a:ext cx="1067447" cy="571500"/>
          </a:xfrm>
          <a:prstGeom prst="rect">
            <a:avLst/>
          </a:prstGeom>
        </p:spPr>
        <p:txBody>
          <a:bodyPr wrap="square" lIns="0" tIns="27623" rIns="0" bIns="0" rtlCol="0">
            <a:noAutofit/>
          </a:bodyPr>
          <a:lstStyle/>
          <a:p>
            <a:pPr marL="19050">
              <a:lnSpc>
                <a:spcPts val="4350"/>
              </a:lnSpc>
            </a:pPr>
            <a:r>
              <a:rPr sz="4200" dirty="0">
                <a:solidFill>
                  <a:srgbClr val="212121"/>
                </a:solidFill>
                <a:latin typeface="Calibri"/>
                <a:cs typeface="Calibri"/>
              </a:rPr>
              <a:t>oleh</a:t>
            </a:r>
            <a:endParaRPr sz="4200">
              <a:latin typeface="Calibri"/>
              <a:cs typeface="Calibri"/>
            </a:endParaRPr>
          </a:p>
        </p:txBody>
      </p:sp>
      <p:sp>
        <p:nvSpPr>
          <p:cNvPr id="8" name="object 8"/>
          <p:cNvSpPr txBox="1"/>
          <p:nvPr/>
        </p:nvSpPr>
        <p:spPr>
          <a:xfrm>
            <a:off x="11435676" y="2774061"/>
            <a:ext cx="1130736" cy="571500"/>
          </a:xfrm>
          <a:prstGeom prst="rect">
            <a:avLst/>
          </a:prstGeom>
        </p:spPr>
        <p:txBody>
          <a:bodyPr wrap="square" lIns="0" tIns="27623" rIns="0" bIns="0" rtlCol="0">
            <a:noAutofit/>
          </a:bodyPr>
          <a:lstStyle/>
          <a:p>
            <a:pPr marL="19050">
              <a:lnSpc>
                <a:spcPts val="4350"/>
              </a:lnSpc>
            </a:pPr>
            <a:r>
              <a:rPr sz="4200" dirty="0">
                <a:solidFill>
                  <a:srgbClr val="212121"/>
                </a:solidFill>
                <a:latin typeface="Calibri"/>
                <a:cs typeface="Calibri"/>
              </a:rPr>
              <a:t>UUD</a:t>
            </a:r>
            <a:endParaRPr sz="4200">
              <a:latin typeface="Calibri"/>
              <a:cs typeface="Calibri"/>
            </a:endParaRPr>
          </a:p>
        </p:txBody>
      </p:sp>
      <p:sp>
        <p:nvSpPr>
          <p:cNvPr id="7" name="object 7"/>
          <p:cNvSpPr txBox="1"/>
          <p:nvPr/>
        </p:nvSpPr>
        <p:spPr>
          <a:xfrm>
            <a:off x="12570752" y="2774061"/>
            <a:ext cx="1199495" cy="571500"/>
          </a:xfrm>
          <a:prstGeom prst="rect">
            <a:avLst/>
          </a:prstGeom>
        </p:spPr>
        <p:txBody>
          <a:bodyPr wrap="square" lIns="0" tIns="27623" rIns="0" bIns="0" rtlCol="0">
            <a:noAutofit/>
          </a:bodyPr>
          <a:lstStyle/>
          <a:p>
            <a:pPr marL="19050">
              <a:lnSpc>
                <a:spcPts val="4350"/>
              </a:lnSpc>
            </a:pPr>
            <a:r>
              <a:rPr sz="4200" dirty="0">
                <a:solidFill>
                  <a:srgbClr val="212121"/>
                </a:solidFill>
                <a:latin typeface="Calibri"/>
                <a:cs typeface="Calibri"/>
              </a:rPr>
              <a:t>1945</a:t>
            </a:r>
            <a:endParaRPr sz="4200">
              <a:latin typeface="Calibri"/>
              <a:cs typeface="Calibri"/>
            </a:endParaRPr>
          </a:p>
        </p:txBody>
      </p:sp>
      <p:sp>
        <p:nvSpPr>
          <p:cNvPr id="6" name="object 6"/>
          <p:cNvSpPr txBox="1"/>
          <p:nvPr/>
        </p:nvSpPr>
        <p:spPr>
          <a:xfrm>
            <a:off x="13779818" y="2774061"/>
            <a:ext cx="2865863" cy="571500"/>
          </a:xfrm>
          <a:prstGeom prst="rect">
            <a:avLst/>
          </a:prstGeom>
        </p:spPr>
        <p:txBody>
          <a:bodyPr wrap="square" lIns="0" tIns="27623" rIns="0" bIns="0" rtlCol="0">
            <a:noAutofit/>
          </a:bodyPr>
          <a:lstStyle/>
          <a:p>
            <a:pPr marL="19050">
              <a:lnSpc>
                <a:spcPts val="4350"/>
              </a:lnSpc>
            </a:pPr>
            <a:r>
              <a:rPr sz="4200" dirty="0">
                <a:solidFill>
                  <a:srgbClr val="212121"/>
                </a:solidFill>
                <a:latin typeface="Calibri"/>
                <a:cs typeface="Calibri"/>
              </a:rPr>
              <a:t>memberikan</a:t>
            </a:r>
            <a:endParaRPr sz="4200">
              <a:latin typeface="Calibri"/>
              <a:cs typeface="Calibri"/>
            </a:endParaRPr>
          </a:p>
        </p:txBody>
      </p:sp>
      <p:sp>
        <p:nvSpPr>
          <p:cNvPr id="5" name="object 5"/>
          <p:cNvSpPr txBox="1"/>
          <p:nvPr/>
        </p:nvSpPr>
        <p:spPr>
          <a:xfrm>
            <a:off x="1375886" y="3956893"/>
            <a:ext cx="305037" cy="3381380"/>
          </a:xfrm>
          <a:prstGeom prst="rect">
            <a:avLst/>
          </a:prstGeom>
        </p:spPr>
        <p:txBody>
          <a:bodyPr wrap="square" lIns="0" tIns="28241" rIns="0" bIns="0" rtlCol="0">
            <a:noAutofit/>
          </a:bodyPr>
          <a:lstStyle/>
          <a:p>
            <a:pPr marL="19050">
              <a:lnSpc>
                <a:spcPts val="4448"/>
              </a:lnSpc>
            </a:pPr>
            <a:r>
              <a:rPr sz="4200" dirty="0">
                <a:solidFill>
                  <a:srgbClr val="C00000"/>
                </a:solidFill>
                <a:latin typeface="Arial"/>
                <a:cs typeface="Arial"/>
              </a:rPr>
              <a:t>•</a:t>
            </a:r>
            <a:endParaRPr sz="4200">
              <a:latin typeface="Arial"/>
              <a:cs typeface="Arial"/>
            </a:endParaRPr>
          </a:p>
          <a:p>
            <a:pPr marL="19050" marR="237">
              <a:lnSpc>
                <a:spcPct val="95825"/>
              </a:lnSpc>
              <a:spcBef>
                <a:spcPts val="467"/>
              </a:spcBef>
            </a:pPr>
            <a:r>
              <a:rPr sz="4200" dirty="0">
                <a:solidFill>
                  <a:srgbClr val="212121"/>
                </a:solidFill>
                <a:latin typeface="Arial"/>
                <a:cs typeface="Arial"/>
              </a:rPr>
              <a:t>•</a:t>
            </a:r>
            <a:endParaRPr sz="4200">
              <a:latin typeface="Arial"/>
              <a:cs typeface="Arial"/>
            </a:endParaRPr>
          </a:p>
          <a:p>
            <a:pPr marL="19050" marR="237">
              <a:lnSpc>
                <a:spcPct val="95825"/>
              </a:lnSpc>
              <a:spcBef>
                <a:spcPts val="689"/>
              </a:spcBef>
            </a:pPr>
            <a:r>
              <a:rPr sz="4200" dirty="0">
                <a:solidFill>
                  <a:srgbClr val="C00000"/>
                </a:solidFill>
                <a:latin typeface="Arial"/>
                <a:cs typeface="Arial"/>
              </a:rPr>
              <a:t>•</a:t>
            </a:r>
            <a:endParaRPr sz="4200">
              <a:latin typeface="Arial"/>
              <a:cs typeface="Arial"/>
            </a:endParaRPr>
          </a:p>
          <a:p>
            <a:pPr marL="19050">
              <a:lnSpc>
                <a:spcPct val="95825"/>
              </a:lnSpc>
              <a:spcBef>
                <a:spcPts val="720"/>
              </a:spcBef>
            </a:pPr>
            <a:r>
              <a:rPr sz="4200" dirty="0">
                <a:solidFill>
                  <a:srgbClr val="C00000"/>
                </a:solidFill>
                <a:latin typeface="Arial"/>
                <a:cs typeface="Arial"/>
              </a:rPr>
              <a:t>•</a:t>
            </a:r>
            <a:endParaRPr sz="4200">
              <a:latin typeface="Arial"/>
              <a:cs typeface="Arial"/>
            </a:endParaRPr>
          </a:p>
          <a:p>
            <a:pPr marL="19050" marR="237">
              <a:lnSpc>
                <a:spcPct val="95825"/>
              </a:lnSpc>
              <a:spcBef>
                <a:spcPts val="689"/>
              </a:spcBef>
            </a:pPr>
            <a:r>
              <a:rPr sz="4200" dirty="0">
                <a:solidFill>
                  <a:srgbClr val="C00000"/>
                </a:solidFill>
                <a:latin typeface="Arial"/>
                <a:cs typeface="Arial"/>
              </a:rPr>
              <a:t>•</a:t>
            </a:r>
            <a:endParaRPr sz="4200">
              <a:latin typeface="Arial"/>
              <a:cs typeface="Arial"/>
            </a:endParaRPr>
          </a:p>
        </p:txBody>
      </p:sp>
      <p:sp>
        <p:nvSpPr>
          <p:cNvPr id="2" name="object 2"/>
          <p:cNvSpPr txBox="1"/>
          <p:nvPr/>
        </p:nvSpPr>
        <p:spPr>
          <a:xfrm>
            <a:off x="11146727" y="8205311"/>
            <a:ext cx="1590072" cy="571500"/>
          </a:xfrm>
          <a:prstGeom prst="rect">
            <a:avLst/>
          </a:prstGeom>
        </p:spPr>
        <p:txBody>
          <a:bodyPr wrap="square" lIns="0" tIns="27623" rIns="0" bIns="0" rtlCol="0">
            <a:noAutofit/>
          </a:bodyPr>
          <a:lstStyle/>
          <a:p>
            <a:pPr marL="19050">
              <a:lnSpc>
                <a:spcPts val="4350"/>
              </a:lnSpc>
            </a:pPr>
            <a:r>
              <a:rPr sz="4200" spc="-24" dirty="0">
                <a:solidFill>
                  <a:srgbClr val="212121"/>
                </a:solidFill>
                <a:latin typeface="Calibri"/>
                <a:cs typeface="Calibri"/>
              </a:rPr>
              <a:t>rakyat.</a:t>
            </a:r>
            <a:endParaRPr sz="4200">
              <a:latin typeface="Calibri"/>
              <a:cs typeface="Calibri"/>
            </a:endParaRPr>
          </a:p>
        </p:txBody>
      </p:sp>
      <p:sp>
        <p:nvSpPr>
          <p:cNvPr id="13" name="object 12"/>
          <p:cNvSpPr/>
          <p:nvPr/>
        </p:nvSpPr>
        <p:spPr>
          <a:xfrm>
            <a:off x="0" y="-7620"/>
            <a:ext cx="18288000" cy="10294620"/>
          </a:xfrm>
          <a:prstGeom prst="rect">
            <a:avLst/>
          </a:prstGeom>
          <a:blipFill>
            <a:blip r:embed="rId2" cstate="print"/>
            <a:stretch>
              <a:fillRect/>
            </a:stretch>
          </a:blipFill>
        </p:spPr>
        <p:txBody>
          <a:bodyPr wrap="square" lIns="0" tIns="0" rIns="0" bIns="0" rtlCol="0">
            <a:noAutofit/>
          </a:bodyPr>
          <a:lstStyle/>
          <a:p>
            <a:endParaRPr sz="2700" dirty="0"/>
          </a:p>
        </p:txBody>
      </p:sp>
      <p:sp>
        <p:nvSpPr>
          <p:cNvPr id="10" name="object 10"/>
          <p:cNvSpPr txBox="1"/>
          <p:nvPr/>
        </p:nvSpPr>
        <p:spPr>
          <a:xfrm>
            <a:off x="5046604" y="168828"/>
            <a:ext cx="8610599" cy="1256444"/>
          </a:xfrm>
          <a:prstGeom prst="rect">
            <a:avLst/>
          </a:prstGeom>
        </p:spPr>
        <p:txBody>
          <a:bodyPr wrap="square" lIns="0" tIns="42863" rIns="0" bIns="0" rtlCol="0">
            <a:noAutofit/>
          </a:bodyPr>
          <a:lstStyle/>
          <a:p>
            <a:pPr marL="19050" marR="78618" algn="ctr"/>
            <a:r>
              <a:rPr lang="en-US" sz="5400" b="1" dirty="0" err="1">
                <a:latin typeface="Avenir Next" panose="020B0503020202020204"/>
              </a:rPr>
              <a:t>Korupsi</a:t>
            </a:r>
            <a:r>
              <a:rPr lang="en-US" sz="5400" b="1" dirty="0">
                <a:latin typeface="Avenir Next" panose="020B0503020202020204"/>
              </a:rPr>
              <a:t> PBJ di </a:t>
            </a:r>
            <a:r>
              <a:rPr lang="en-US" sz="5400" b="1" dirty="0" err="1">
                <a:latin typeface="Avenir Next" panose="020B0503020202020204"/>
              </a:rPr>
              <a:t>Sektor</a:t>
            </a:r>
            <a:r>
              <a:rPr lang="en-US" sz="5400" b="1" dirty="0">
                <a:latin typeface="Avenir Next" panose="020B0503020202020204"/>
              </a:rPr>
              <a:t> BUMN</a:t>
            </a:r>
          </a:p>
        </p:txBody>
      </p:sp>
      <p:sp>
        <p:nvSpPr>
          <p:cNvPr id="4" name="object 4"/>
          <p:cNvSpPr txBox="1"/>
          <p:nvPr/>
        </p:nvSpPr>
        <p:spPr>
          <a:xfrm>
            <a:off x="1718786" y="3989093"/>
            <a:ext cx="8323145" cy="3381351"/>
          </a:xfrm>
          <a:prstGeom prst="rect">
            <a:avLst/>
          </a:prstGeom>
        </p:spPr>
        <p:txBody>
          <a:bodyPr wrap="square" lIns="0" tIns="27623" rIns="0" bIns="0" rtlCol="0">
            <a:noAutofit/>
          </a:bodyPr>
          <a:lstStyle/>
          <a:p>
            <a:pPr marL="19050" marR="78618">
              <a:lnSpc>
                <a:spcPts val="4350"/>
              </a:lnSpc>
            </a:pPr>
            <a:endParaRPr sz="4200" dirty="0">
              <a:latin typeface="Calibri"/>
              <a:cs typeface="Calibri"/>
            </a:endParaRPr>
          </a:p>
        </p:txBody>
      </p:sp>
      <p:pic>
        <p:nvPicPr>
          <p:cNvPr id="12" name="Picture 11">
            <a:extLst>
              <a:ext uri="{FF2B5EF4-FFF2-40B4-BE49-F238E27FC236}">
                <a16:creationId xmlns:a16="http://schemas.microsoft.com/office/drawing/2014/main" id="{8592FFB0-1AF3-4458-8C33-9394C4A15DDE}"/>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7170287" y="64084"/>
            <a:ext cx="1047510" cy="1046276"/>
          </a:xfrm>
          <a:prstGeom prst="rect">
            <a:avLst/>
          </a:prstGeom>
        </p:spPr>
      </p:pic>
      <p:sp>
        <p:nvSpPr>
          <p:cNvPr id="18" name="Slide Number Placeholder 15">
            <a:extLst>
              <a:ext uri="{FF2B5EF4-FFF2-40B4-BE49-F238E27FC236}">
                <a16:creationId xmlns:a16="http://schemas.microsoft.com/office/drawing/2014/main" id="{38DA91C2-DAF8-73A2-1637-0AA38BD5444D}"/>
              </a:ext>
            </a:extLst>
          </p:cNvPr>
          <p:cNvSpPr txBox="1">
            <a:spLocks/>
          </p:cNvSpPr>
          <p:nvPr/>
        </p:nvSpPr>
        <p:spPr>
          <a:xfrm>
            <a:off x="17469349" y="9662456"/>
            <a:ext cx="565802" cy="304778"/>
          </a:xfrm>
          <a:prstGeom prst="callout1">
            <a:avLst>
              <a:gd name="adj1" fmla="val 48702"/>
              <a:gd name="adj2" fmla="val 84708"/>
              <a:gd name="adj3" fmla="val 48210"/>
              <a:gd name="adj4" fmla="val 162974"/>
            </a:avLst>
          </a:prstGeom>
          <a:ln w="38100">
            <a:solidFill>
              <a:schemeClr val="tx1"/>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B42DF2D7-30B4-D046-BCCB-386CF9A49E74}" type="slidenum">
              <a:rPr lang="en-US" sz="2400" b="1" smtClean="0"/>
              <a:pPr algn="ctr"/>
              <a:t>28</a:t>
            </a:fld>
            <a:endParaRPr lang="en-US" sz="2400" b="1" dirty="0"/>
          </a:p>
        </p:txBody>
      </p:sp>
      <p:sp>
        <p:nvSpPr>
          <p:cNvPr id="17" name="object 16"/>
          <p:cNvSpPr/>
          <p:nvPr/>
        </p:nvSpPr>
        <p:spPr>
          <a:xfrm>
            <a:off x="0" y="-7620"/>
            <a:ext cx="762000" cy="10294620"/>
          </a:xfrm>
          <a:custGeom>
            <a:avLst/>
            <a:gdLst/>
            <a:ahLst/>
            <a:cxnLst/>
            <a:rect l="l" t="t" r="r" b="b"/>
            <a:pathLst>
              <a:path w="314960" h="5920740">
                <a:moveTo>
                  <a:pt x="314960" y="0"/>
                </a:moveTo>
                <a:lnTo>
                  <a:pt x="0" y="0"/>
                </a:lnTo>
                <a:lnTo>
                  <a:pt x="0" y="5920740"/>
                </a:lnTo>
                <a:lnTo>
                  <a:pt x="314960" y="5920740"/>
                </a:lnTo>
                <a:lnTo>
                  <a:pt x="314960" y="0"/>
                </a:lnTo>
                <a:close/>
              </a:path>
            </a:pathLst>
          </a:custGeom>
          <a:solidFill>
            <a:srgbClr val="700104"/>
          </a:solidFill>
        </p:spPr>
        <p:txBody>
          <a:bodyPr wrap="square" lIns="0" tIns="0" rIns="0" bIns="0" rtlCol="0">
            <a:noAutofit/>
          </a:bodyPr>
          <a:lstStyle/>
          <a:p>
            <a:endParaRPr sz="2700"/>
          </a:p>
        </p:txBody>
      </p:sp>
      <p:sp>
        <p:nvSpPr>
          <p:cNvPr id="3" name="Rectangle 2">
            <a:extLst>
              <a:ext uri="{FF2B5EF4-FFF2-40B4-BE49-F238E27FC236}">
                <a16:creationId xmlns:a16="http://schemas.microsoft.com/office/drawing/2014/main" id="{33315313-F50E-C1BE-6293-4F7A1B9C5EC2}"/>
              </a:ext>
            </a:extLst>
          </p:cNvPr>
          <p:cNvSpPr/>
          <p:nvPr/>
        </p:nvSpPr>
        <p:spPr>
          <a:xfrm>
            <a:off x="5046603" y="75018"/>
            <a:ext cx="8610600" cy="1256444"/>
          </a:xfrm>
          <a:prstGeom prst="rect">
            <a:avLst/>
          </a:prstGeom>
          <a:noFill/>
          <a:ln w="57150">
            <a:solidFill>
              <a:srgbClr val="64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pic>
        <p:nvPicPr>
          <p:cNvPr id="14" name="Picture 13">
            <a:extLst>
              <a:ext uri="{FF2B5EF4-FFF2-40B4-BE49-F238E27FC236}">
                <a16:creationId xmlns:a16="http://schemas.microsoft.com/office/drawing/2014/main" id="{2B321B8D-E632-BA11-BC98-23557F32D9D2}"/>
              </a:ext>
            </a:extLst>
          </p:cNvPr>
          <p:cNvPicPr>
            <a:picLocks noChangeAspect="1"/>
          </p:cNvPicPr>
          <p:nvPr/>
        </p:nvPicPr>
        <p:blipFill>
          <a:blip r:embed="rId4"/>
          <a:stretch>
            <a:fillRect/>
          </a:stretch>
        </p:blipFill>
        <p:spPr>
          <a:xfrm>
            <a:off x="7581366" y="2286410"/>
            <a:ext cx="7832627" cy="4400002"/>
          </a:xfrm>
          <a:prstGeom prst="rect">
            <a:avLst/>
          </a:prstGeom>
        </p:spPr>
      </p:pic>
      <p:sp>
        <p:nvSpPr>
          <p:cNvPr id="15" name="TextBox 14">
            <a:extLst>
              <a:ext uri="{FF2B5EF4-FFF2-40B4-BE49-F238E27FC236}">
                <a16:creationId xmlns:a16="http://schemas.microsoft.com/office/drawing/2014/main" id="{997BC5F7-2E6F-F83A-DE2B-E94A1BA48B51}"/>
              </a:ext>
            </a:extLst>
          </p:cNvPr>
          <p:cNvSpPr txBox="1"/>
          <p:nvPr/>
        </p:nvSpPr>
        <p:spPr>
          <a:xfrm>
            <a:off x="1280868" y="1986895"/>
            <a:ext cx="5781629" cy="2677656"/>
          </a:xfrm>
          <a:prstGeom prst="rect">
            <a:avLst/>
          </a:prstGeom>
          <a:noFill/>
        </p:spPr>
        <p:txBody>
          <a:bodyPr wrap="square" rtlCol="0">
            <a:spAutoFit/>
          </a:bodyPr>
          <a:lstStyle/>
          <a:p>
            <a:pPr algn="just"/>
            <a:r>
              <a:rPr lang="en-ID" sz="2400" dirty="0" err="1">
                <a:latin typeface="Avenir Next" panose="020B0503020202020204"/>
                <a:cs typeface="Adobe Devanagari" panose="02040503050201020203" pitchFamily="18" charset="0"/>
              </a:rPr>
              <a:t>Dalam</a:t>
            </a:r>
            <a:r>
              <a:rPr lang="en-ID" sz="2400" dirty="0">
                <a:latin typeface="Avenir Next" panose="020B0503020202020204"/>
                <a:cs typeface="Adobe Devanagari" panose="02040503050201020203" pitchFamily="18" charset="0"/>
              </a:rPr>
              <a:t> </a:t>
            </a:r>
            <a:r>
              <a:rPr lang="en-ID" sz="2400" dirty="0" err="1">
                <a:latin typeface="Avenir Next" panose="020B0503020202020204"/>
                <a:cs typeface="Adobe Devanagari" panose="02040503050201020203" pitchFamily="18" charset="0"/>
              </a:rPr>
              <a:t>kurun</a:t>
            </a:r>
            <a:r>
              <a:rPr lang="en-ID" sz="2400" dirty="0">
                <a:latin typeface="Avenir Next" panose="020B0503020202020204"/>
                <a:cs typeface="Adobe Devanagari" panose="02040503050201020203" pitchFamily="18" charset="0"/>
              </a:rPr>
              <a:t> </a:t>
            </a:r>
            <a:r>
              <a:rPr lang="en-ID" sz="2400" dirty="0" err="1">
                <a:latin typeface="Avenir Next" panose="020B0503020202020204"/>
                <a:cs typeface="Adobe Devanagari" panose="02040503050201020203" pitchFamily="18" charset="0"/>
              </a:rPr>
              <a:t>waktu</a:t>
            </a:r>
            <a:r>
              <a:rPr lang="en-ID" sz="2400" dirty="0">
                <a:latin typeface="Avenir Next" panose="020B0503020202020204"/>
                <a:cs typeface="Adobe Devanagari" panose="02040503050201020203" pitchFamily="18" charset="0"/>
              </a:rPr>
              <a:t> </a:t>
            </a:r>
            <a:r>
              <a:rPr lang="en-ID" sz="2400" dirty="0" err="1">
                <a:latin typeface="Avenir Next" panose="020B0503020202020204"/>
                <a:cs typeface="Adobe Devanagari" panose="02040503050201020203" pitchFamily="18" charset="0"/>
              </a:rPr>
              <a:t>enam</a:t>
            </a:r>
            <a:r>
              <a:rPr lang="en-ID" sz="2400" dirty="0">
                <a:latin typeface="Avenir Next" panose="020B0503020202020204"/>
                <a:cs typeface="Adobe Devanagari" panose="02040503050201020203" pitchFamily="18" charset="0"/>
              </a:rPr>
              <a:t> </a:t>
            </a:r>
            <a:r>
              <a:rPr lang="en-ID" sz="2400" dirty="0" err="1">
                <a:latin typeface="Avenir Next" panose="020B0503020202020204"/>
                <a:cs typeface="Adobe Devanagari" panose="02040503050201020203" pitchFamily="18" charset="0"/>
              </a:rPr>
              <a:t>tahun</a:t>
            </a:r>
            <a:r>
              <a:rPr lang="en-ID" sz="2400" dirty="0">
                <a:latin typeface="Avenir Next" panose="020B0503020202020204"/>
                <a:cs typeface="Adobe Devanagari" panose="02040503050201020203" pitchFamily="18" charset="0"/>
              </a:rPr>
              <a:t> </a:t>
            </a:r>
            <a:r>
              <a:rPr lang="en-ID" sz="2400" dirty="0" err="1">
                <a:latin typeface="Avenir Next" panose="020B0503020202020204"/>
                <a:cs typeface="Adobe Devanagari" panose="02040503050201020203" pitchFamily="18" charset="0"/>
              </a:rPr>
              <a:t>ke</a:t>
            </a:r>
            <a:r>
              <a:rPr lang="en-ID" sz="2400" dirty="0">
                <a:latin typeface="Avenir Next" panose="020B0503020202020204"/>
                <a:cs typeface="Adobe Devanagari" panose="02040503050201020203" pitchFamily="18" charset="0"/>
              </a:rPr>
              <a:t> </a:t>
            </a:r>
            <a:r>
              <a:rPr lang="en-ID" sz="2400" dirty="0" err="1">
                <a:latin typeface="Avenir Next" panose="020B0503020202020204"/>
                <a:cs typeface="Adobe Devanagari" panose="02040503050201020203" pitchFamily="18" charset="0"/>
              </a:rPr>
              <a:t>belakang</a:t>
            </a:r>
            <a:r>
              <a:rPr lang="en-ID" sz="2400" dirty="0">
                <a:latin typeface="Avenir Next" panose="020B0503020202020204"/>
                <a:cs typeface="Adobe Devanagari" panose="02040503050201020203" pitchFamily="18" charset="0"/>
              </a:rPr>
              <a:t>, </a:t>
            </a:r>
            <a:r>
              <a:rPr lang="en-ID" sz="2400" dirty="0" err="1">
                <a:latin typeface="Avenir Next" panose="020B0503020202020204"/>
                <a:cs typeface="Adobe Devanagari" panose="02040503050201020203" pitchFamily="18" charset="0"/>
              </a:rPr>
              <a:t>dari</a:t>
            </a:r>
            <a:r>
              <a:rPr lang="en-ID" sz="2400" dirty="0">
                <a:latin typeface="Avenir Next" panose="020B0503020202020204"/>
                <a:cs typeface="Adobe Devanagari" panose="02040503050201020203" pitchFamily="18" charset="0"/>
              </a:rPr>
              <a:t> 2016 </a:t>
            </a:r>
            <a:r>
              <a:rPr lang="en-ID" sz="2400" dirty="0" err="1">
                <a:latin typeface="Avenir Next" panose="020B0503020202020204"/>
                <a:cs typeface="Adobe Devanagari" panose="02040503050201020203" pitchFamily="18" charset="0"/>
              </a:rPr>
              <a:t>hingga</a:t>
            </a:r>
            <a:r>
              <a:rPr lang="en-ID" sz="2400" dirty="0">
                <a:latin typeface="Avenir Next" panose="020B0503020202020204"/>
                <a:cs typeface="Adobe Devanagari" panose="02040503050201020203" pitchFamily="18" charset="0"/>
              </a:rPr>
              <a:t> 2021, </a:t>
            </a:r>
            <a:r>
              <a:rPr lang="en-ID" sz="2400" dirty="0" err="1">
                <a:latin typeface="Avenir Next" panose="020B0503020202020204"/>
                <a:cs typeface="Adobe Devanagari" panose="02040503050201020203" pitchFamily="18" charset="0"/>
              </a:rPr>
              <a:t>aparat</a:t>
            </a:r>
            <a:r>
              <a:rPr lang="en-ID" sz="2400" dirty="0">
                <a:latin typeface="Avenir Next" panose="020B0503020202020204"/>
                <a:cs typeface="Adobe Devanagari" panose="02040503050201020203" pitchFamily="18" charset="0"/>
              </a:rPr>
              <a:t> </a:t>
            </a:r>
            <a:r>
              <a:rPr lang="en-ID" sz="2400" dirty="0" err="1">
                <a:latin typeface="Avenir Next" panose="020B0503020202020204"/>
                <a:cs typeface="Adobe Devanagari" panose="02040503050201020203" pitchFamily="18" charset="0"/>
              </a:rPr>
              <a:t>penegak</a:t>
            </a:r>
            <a:r>
              <a:rPr lang="en-ID" sz="2400" dirty="0">
                <a:latin typeface="Avenir Next" panose="020B0503020202020204"/>
                <a:cs typeface="Adobe Devanagari" panose="02040503050201020203" pitchFamily="18" charset="0"/>
              </a:rPr>
              <a:t> </a:t>
            </a:r>
            <a:r>
              <a:rPr lang="en-ID" sz="2400" dirty="0" err="1">
                <a:latin typeface="Avenir Next" panose="020B0503020202020204"/>
                <a:cs typeface="Adobe Devanagari" panose="02040503050201020203" pitchFamily="18" charset="0"/>
              </a:rPr>
              <a:t>hukum</a:t>
            </a:r>
            <a:r>
              <a:rPr lang="en-ID" sz="2400" dirty="0">
                <a:latin typeface="Avenir Next" panose="020B0503020202020204"/>
                <a:cs typeface="Adobe Devanagari" panose="02040503050201020203" pitchFamily="18" charset="0"/>
              </a:rPr>
              <a:t> </a:t>
            </a:r>
            <a:r>
              <a:rPr lang="en-ID" sz="2400" dirty="0" err="1">
                <a:latin typeface="Avenir Next" panose="020B0503020202020204"/>
                <a:cs typeface="Adobe Devanagari" panose="02040503050201020203" pitchFamily="18" charset="0"/>
              </a:rPr>
              <a:t>telah</a:t>
            </a:r>
            <a:r>
              <a:rPr lang="en-ID" sz="2400" dirty="0">
                <a:latin typeface="Avenir Next" panose="020B0503020202020204"/>
                <a:cs typeface="Adobe Devanagari" panose="02040503050201020203" pitchFamily="18" charset="0"/>
              </a:rPr>
              <a:t> </a:t>
            </a:r>
            <a:r>
              <a:rPr lang="en-ID" sz="2400" dirty="0" err="1">
                <a:latin typeface="Avenir Next" panose="020B0503020202020204"/>
                <a:cs typeface="Adobe Devanagari" panose="02040503050201020203" pitchFamily="18" charset="0"/>
              </a:rPr>
              <a:t>menyidik</a:t>
            </a:r>
            <a:r>
              <a:rPr lang="en-ID" sz="2400" dirty="0">
                <a:latin typeface="Avenir Next" panose="020B0503020202020204"/>
                <a:cs typeface="Adobe Devanagari" panose="02040503050201020203" pitchFamily="18" charset="0"/>
              </a:rPr>
              <a:t> </a:t>
            </a:r>
            <a:r>
              <a:rPr lang="en-ID" sz="2400" dirty="0" err="1">
                <a:latin typeface="Avenir Next" panose="020B0503020202020204"/>
                <a:cs typeface="Adobe Devanagari" panose="02040503050201020203" pitchFamily="18" charset="0"/>
              </a:rPr>
              <a:t>sedikitnya</a:t>
            </a:r>
            <a:r>
              <a:rPr lang="en-ID" sz="2400" dirty="0">
                <a:latin typeface="Avenir Next" panose="020B0503020202020204"/>
                <a:cs typeface="Adobe Devanagari" panose="02040503050201020203" pitchFamily="18" charset="0"/>
              </a:rPr>
              <a:t> 119 </a:t>
            </a:r>
            <a:r>
              <a:rPr lang="en-ID" sz="2400" dirty="0" err="1">
                <a:latin typeface="Avenir Next" panose="020B0503020202020204"/>
                <a:cs typeface="Adobe Devanagari" panose="02040503050201020203" pitchFamily="18" charset="0"/>
              </a:rPr>
              <a:t>kasus</a:t>
            </a:r>
            <a:r>
              <a:rPr lang="en-ID" sz="2400" dirty="0">
                <a:latin typeface="Avenir Next" panose="020B0503020202020204"/>
                <a:cs typeface="Adobe Devanagari" panose="02040503050201020203" pitchFamily="18" charset="0"/>
              </a:rPr>
              <a:t> </a:t>
            </a:r>
            <a:r>
              <a:rPr lang="en-ID" sz="2400" dirty="0" err="1">
                <a:latin typeface="Avenir Next" panose="020B0503020202020204"/>
                <a:cs typeface="Adobe Devanagari" panose="02040503050201020203" pitchFamily="18" charset="0"/>
              </a:rPr>
              <a:t>korupsi</a:t>
            </a:r>
            <a:r>
              <a:rPr lang="en-ID" sz="2400" dirty="0">
                <a:latin typeface="Avenir Next" panose="020B0503020202020204"/>
                <a:cs typeface="Adobe Devanagari" panose="02040503050201020203" pitchFamily="18" charset="0"/>
              </a:rPr>
              <a:t> yang </a:t>
            </a:r>
            <a:r>
              <a:rPr lang="en-ID" sz="2400" dirty="0" err="1">
                <a:latin typeface="Avenir Next" panose="020B0503020202020204"/>
                <a:cs typeface="Adobe Devanagari" panose="02040503050201020203" pitchFamily="18" charset="0"/>
              </a:rPr>
              <a:t>terjadi</a:t>
            </a:r>
            <a:r>
              <a:rPr lang="en-ID" sz="2400" dirty="0">
                <a:latin typeface="Avenir Next" panose="020B0503020202020204"/>
                <a:cs typeface="Adobe Devanagari" panose="02040503050201020203" pitchFamily="18" charset="0"/>
              </a:rPr>
              <a:t> di </a:t>
            </a:r>
            <a:r>
              <a:rPr lang="en-ID" sz="2400" dirty="0" err="1">
                <a:latin typeface="Avenir Next" panose="020B0503020202020204"/>
                <a:cs typeface="Adobe Devanagari" panose="02040503050201020203" pitchFamily="18" charset="0"/>
              </a:rPr>
              <a:t>lingkungan</a:t>
            </a:r>
            <a:r>
              <a:rPr lang="en-ID" sz="2400" dirty="0">
                <a:latin typeface="Avenir Next" panose="020B0503020202020204"/>
                <a:cs typeface="Adobe Devanagari" panose="02040503050201020203" pitchFamily="18" charset="0"/>
              </a:rPr>
              <a:t> BUMN. </a:t>
            </a:r>
            <a:r>
              <a:rPr lang="en-ID" sz="2400" dirty="0" err="1">
                <a:latin typeface="Avenir Next" panose="020B0503020202020204"/>
                <a:cs typeface="Adobe Devanagari" panose="02040503050201020203" pitchFamily="18" charset="0"/>
              </a:rPr>
              <a:t>Kasus-kasus</a:t>
            </a:r>
            <a:r>
              <a:rPr lang="en-ID" sz="2400" dirty="0">
                <a:latin typeface="Avenir Next" panose="020B0503020202020204"/>
                <a:cs typeface="Adobe Devanagari" panose="02040503050201020203" pitchFamily="18" charset="0"/>
              </a:rPr>
              <a:t> </a:t>
            </a:r>
            <a:r>
              <a:rPr lang="en-ID" sz="2400" dirty="0" err="1">
                <a:latin typeface="Avenir Next" panose="020B0503020202020204"/>
                <a:cs typeface="Adobe Devanagari" panose="02040503050201020203" pitchFamily="18" charset="0"/>
              </a:rPr>
              <a:t>tersebut</a:t>
            </a:r>
            <a:r>
              <a:rPr lang="en-ID" sz="2400" dirty="0">
                <a:latin typeface="Avenir Next" panose="020B0503020202020204"/>
                <a:cs typeface="Adobe Devanagari" panose="02040503050201020203" pitchFamily="18" charset="0"/>
              </a:rPr>
              <a:t> </a:t>
            </a:r>
            <a:r>
              <a:rPr lang="en-ID" sz="2400" dirty="0" err="1">
                <a:latin typeface="Avenir Next" panose="020B0503020202020204"/>
                <a:cs typeface="Adobe Devanagari" panose="02040503050201020203" pitchFamily="18" charset="0"/>
              </a:rPr>
              <a:t>mengakibatkan</a:t>
            </a:r>
            <a:r>
              <a:rPr lang="en-ID" sz="2400" dirty="0">
                <a:latin typeface="Avenir Next" panose="020B0503020202020204"/>
                <a:cs typeface="Adobe Devanagari" panose="02040503050201020203" pitchFamily="18" charset="0"/>
              </a:rPr>
              <a:t> </a:t>
            </a:r>
            <a:r>
              <a:rPr lang="en-ID" sz="2400" b="1" dirty="0" err="1">
                <a:highlight>
                  <a:srgbClr val="FF0000"/>
                </a:highlight>
                <a:latin typeface="Avenir Next" panose="020B0503020202020204"/>
                <a:cs typeface="Adobe Devanagari" panose="02040503050201020203" pitchFamily="18" charset="0"/>
              </a:rPr>
              <a:t>kerugian</a:t>
            </a:r>
            <a:r>
              <a:rPr lang="en-ID" sz="2400" b="1" dirty="0">
                <a:highlight>
                  <a:srgbClr val="FF0000"/>
                </a:highlight>
                <a:latin typeface="Avenir Next" panose="020B0503020202020204"/>
                <a:cs typeface="Adobe Devanagari" panose="02040503050201020203" pitchFamily="18" charset="0"/>
              </a:rPr>
              <a:t> negara </a:t>
            </a:r>
            <a:r>
              <a:rPr lang="en-ID" sz="2400" b="1" dirty="0" err="1">
                <a:highlight>
                  <a:srgbClr val="FF0000"/>
                </a:highlight>
                <a:latin typeface="Avenir Next" panose="020B0503020202020204"/>
                <a:cs typeface="Adobe Devanagari" panose="02040503050201020203" pitchFamily="18" charset="0"/>
              </a:rPr>
              <a:t>setidaknya</a:t>
            </a:r>
            <a:r>
              <a:rPr lang="en-ID" sz="2400" b="1" dirty="0">
                <a:highlight>
                  <a:srgbClr val="FF0000"/>
                </a:highlight>
                <a:latin typeface="Avenir Next" panose="020B0503020202020204"/>
                <a:cs typeface="Adobe Devanagari" panose="02040503050201020203" pitchFamily="18" charset="0"/>
              </a:rPr>
              <a:t> </a:t>
            </a:r>
            <a:r>
              <a:rPr lang="en-ID" sz="2400" b="1" dirty="0" err="1">
                <a:highlight>
                  <a:srgbClr val="FF0000"/>
                </a:highlight>
                <a:latin typeface="Avenir Next" panose="020B0503020202020204"/>
                <a:cs typeface="Adobe Devanagari" panose="02040503050201020203" pitchFamily="18" charset="0"/>
              </a:rPr>
              <a:t>sebanyak</a:t>
            </a:r>
            <a:r>
              <a:rPr lang="en-ID" sz="2400" b="1" dirty="0">
                <a:highlight>
                  <a:srgbClr val="FF0000"/>
                </a:highlight>
                <a:latin typeface="Avenir Next" panose="020B0503020202020204"/>
                <a:cs typeface="Adobe Devanagari" panose="02040503050201020203" pitchFamily="18" charset="0"/>
              </a:rPr>
              <a:t> Rp. 47.926.674.165.808,-.</a:t>
            </a:r>
          </a:p>
        </p:txBody>
      </p:sp>
      <p:sp>
        <p:nvSpPr>
          <p:cNvPr id="16" name="TextBox 15">
            <a:extLst>
              <a:ext uri="{FF2B5EF4-FFF2-40B4-BE49-F238E27FC236}">
                <a16:creationId xmlns:a16="http://schemas.microsoft.com/office/drawing/2014/main" id="{9CC03338-8B83-A948-44AF-8E28490C50B9}"/>
              </a:ext>
            </a:extLst>
          </p:cNvPr>
          <p:cNvSpPr txBox="1"/>
          <p:nvPr/>
        </p:nvSpPr>
        <p:spPr>
          <a:xfrm>
            <a:off x="2785653" y="7051149"/>
            <a:ext cx="14588281" cy="2677656"/>
          </a:xfrm>
          <a:prstGeom prst="rect">
            <a:avLst/>
          </a:prstGeom>
          <a:noFill/>
        </p:spPr>
        <p:txBody>
          <a:bodyPr wrap="square" rtlCol="0">
            <a:spAutoFit/>
          </a:bodyPr>
          <a:lstStyle/>
          <a:p>
            <a:pPr algn="just"/>
            <a:r>
              <a:rPr lang="en-ID" sz="2400" dirty="0" err="1">
                <a:latin typeface="Avenir Next" panose="020B0503020202020204"/>
                <a:cs typeface="Adobe Devanagari" panose="02040503050201020203" pitchFamily="18" charset="0"/>
              </a:rPr>
              <a:t>Berdasarkan</a:t>
            </a:r>
            <a:r>
              <a:rPr lang="en-ID" sz="2400" dirty="0">
                <a:latin typeface="Avenir Next" panose="020B0503020202020204"/>
                <a:cs typeface="Adobe Devanagari" panose="02040503050201020203" pitchFamily="18" charset="0"/>
              </a:rPr>
              <a:t> data yang </a:t>
            </a:r>
            <a:r>
              <a:rPr lang="en-ID" sz="2400" dirty="0" err="1">
                <a:latin typeface="Avenir Next" panose="020B0503020202020204"/>
                <a:cs typeface="Adobe Devanagari" panose="02040503050201020203" pitchFamily="18" charset="0"/>
              </a:rPr>
              <a:t>dihimpun</a:t>
            </a:r>
            <a:r>
              <a:rPr lang="en-ID" sz="2400" dirty="0">
                <a:latin typeface="Avenir Next" panose="020B0503020202020204"/>
                <a:cs typeface="Adobe Devanagari" panose="02040503050201020203" pitchFamily="18" charset="0"/>
              </a:rPr>
              <a:t> oleh ICW, </a:t>
            </a:r>
            <a:r>
              <a:rPr lang="en-ID" sz="2400" dirty="0" err="1">
                <a:latin typeface="Avenir Next" panose="020B0503020202020204"/>
                <a:cs typeface="Adobe Devanagari" panose="02040503050201020203" pitchFamily="18" charset="0"/>
              </a:rPr>
              <a:t>kasus</a:t>
            </a:r>
            <a:r>
              <a:rPr lang="en-ID" sz="2400" dirty="0">
                <a:latin typeface="Avenir Next" panose="020B0503020202020204"/>
                <a:cs typeface="Adobe Devanagari" panose="02040503050201020203" pitchFamily="18" charset="0"/>
              </a:rPr>
              <a:t> </a:t>
            </a:r>
            <a:r>
              <a:rPr lang="en-ID" sz="2400" dirty="0" err="1">
                <a:latin typeface="Avenir Next" panose="020B0503020202020204"/>
                <a:cs typeface="Adobe Devanagari" panose="02040503050201020203" pitchFamily="18" charset="0"/>
              </a:rPr>
              <a:t>korupsi</a:t>
            </a:r>
            <a:r>
              <a:rPr lang="en-ID" sz="2400" dirty="0">
                <a:latin typeface="Avenir Next" panose="020B0503020202020204"/>
                <a:cs typeface="Adobe Devanagari" panose="02040503050201020203" pitchFamily="18" charset="0"/>
              </a:rPr>
              <a:t> yang </a:t>
            </a:r>
            <a:r>
              <a:rPr lang="en-ID" sz="2400" dirty="0" err="1">
                <a:latin typeface="Avenir Next" panose="020B0503020202020204"/>
                <a:cs typeface="Adobe Devanagari" panose="02040503050201020203" pitchFamily="18" charset="0"/>
              </a:rPr>
              <a:t>disidik</a:t>
            </a:r>
            <a:r>
              <a:rPr lang="en-ID" sz="2400" dirty="0">
                <a:latin typeface="Avenir Next" panose="020B0503020202020204"/>
                <a:cs typeface="Adobe Devanagari" panose="02040503050201020203" pitchFamily="18" charset="0"/>
              </a:rPr>
              <a:t> oleh </a:t>
            </a:r>
            <a:r>
              <a:rPr lang="en-ID" sz="2400" dirty="0" err="1">
                <a:latin typeface="Avenir Next" panose="020B0503020202020204"/>
                <a:cs typeface="Adobe Devanagari" panose="02040503050201020203" pitchFamily="18" charset="0"/>
              </a:rPr>
              <a:t>penegak</a:t>
            </a:r>
            <a:r>
              <a:rPr lang="en-ID" sz="2400" dirty="0">
                <a:latin typeface="Avenir Next" panose="020B0503020202020204"/>
                <a:cs typeface="Adobe Devanagari" panose="02040503050201020203" pitchFamily="18" charset="0"/>
              </a:rPr>
              <a:t> </a:t>
            </a:r>
            <a:r>
              <a:rPr lang="en-ID" sz="2400" dirty="0" err="1">
                <a:latin typeface="Avenir Next" panose="020B0503020202020204"/>
                <a:cs typeface="Adobe Devanagari" panose="02040503050201020203" pitchFamily="18" charset="0"/>
              </a:rPr>
              <a:t>hukum</a:t>
            </a:r>
            <a:r>
              <a:rPr lang="en-ID" sz="2400" dirty="0">
                <a:latin typeface="Avenir Next" panose="020B0503020202020204"/>
                <a:cs typeface="Adobe Devanagari" panose="02040503050201020203" pitchFamily="18" charset="0"/>
              </a:rPr>
              <a:t> di </a:t>
            </a:r>
            <a:r>
              <a:rPr lang="en-ID" sz="2400" dirty="0" err="1">
                <a:latin typeface="Avenir Next" panose="020B0503020202020204"/>
                <a:cs typeface="Adobe Devanagari" panose="02040503050201020203" pitchFamily="18" charset="0"/>
              </a:rPr>
              <a:t>lingkungan</a:t>
            </a:r>
            <a:r>
              <a:rPr lang="en-ID" sz="2400" dirty="0">
                <a:latin typeface="Avenir Next" panose="020B0503020202020204"/>
                <a:cs typeface="Adobe Devanagari" panose="02040503050201020203" pitchFamily="18" charset="0"/>
              </a:rPr>
              <a:t> BUMN </a:t>
            </a:r>
            <a:r>
              <a:rPr lang="en-ID" sz="2400" dirty="0" err="1">
                <a:latin typeface="Avenir Next" panose="020B0503020202020204"/>
                <a:cs typeface="Adobe Devanagari" panose="02040503050201020203" pitchFamily="18" charset="0"/>
              </a:rPr>
              <a:t>tercatat</a:t>
            </a:r>
            <a:r>
              <a:rPr lang="en-ID" sz="2400" dirty="0">
                <a:latin typeface="Avenir Next" panose="020B0503020202020204"/>
                <a:cs typeface="Adobe Devanagari" panose="02040503050201020203" pitchFamily="18" charset="0"/>
              </a:rPr>
              <a:t> </a:t>
            </a:r>
            <a:r>
              <a:rPr lang="en-ID" sz="2400" dirty="0" err="1">
                <a:latin typeface="Avenir Next" panose="020B0503020202020204"/>
                <a:cs typeface="Adobe Devanagari" panose="02040503050201020203" pitchFamily="18" charset="0"/>
              </a:rPr>
              <a:t>sedikitnya</a:t>
            </a:r>
            <a:r>
              <a:rPr lang="en-ID" sz="2400" dirty="0">
                <a:latin typeface="Avenir Next" panose="020B0503020202020204"/>
                <a:cs typeface="Adobe Devanagari" panose="02040503050201020203" pitchFamily="18" charset="0"/>
              </a:rPr>
              <a:t> 9 </a:t>
            </a:r>
            <a:r>
              <a:rPr lang="en-ID" sz="2400" dirty="0" err="1">
                <a:latin typeface="Avenir Next" panose="020B0503020202020204"/>
                <a:cs typeface="Adobe Devanagari" panose="02040503050201020203" pitchFamily="18" charset="0"/>
              </a:rPr>
              <a:t>kasus</a:t>
            </a:r>
            <a:r>
              <a:rPr lang="en-ID" sz="2400" dirty="0">
                <a:latin typeface="Avenir Next" panose="020B0503020202020204"/>
                <a:cs typeface="Adobe Devanagari" panose="02040503050201020203" pitchFamily="18" charset="0"/>
              </a:rPr>
              <a:t> pada </a:t>
            </a:r>
            <a:r>
              <a:rPr lang="en-ID" sz="2400" dirty="0" err="1">
                <a:latin typeface="Avenir Next" panose="020B0503020202020204"/>
                <a:cs typeface="Adobe Devanagari" panose="02040503050201020203" pitchFamily="18" charset="0"/>
              </a:rPr>
              <a:t>tahun</a:t>
            </a:r>
            <a:r>
              <a:rPr lang="en-ID" sz="2400" dirty="0">
                <a:latin typeface="Avenir Next" panose="020B0503020202020204"/>
                <a:cs typeface="Adobe Devanagari" panose="02040503050201020203" pitchFamily="18" charset="0"/>
              </a:rPr>
              <a:t> 2016, 33 </a:t>
            </a:r>
            <a:r>
              <a:rPr lang="en-ID" sz="2400" dirty="0" err="1">
                <a:latin typeface="Avenir Next" panose="020B0503020202020204"/>
                <a:cs typeface="Adobe Devanagari" panose="02040503050201020203" pitchFamily="18" charset="0"/>
              </a:rPr>
              <a:t>kasus</a:t>
            </a:r>
            <a:r>
              <a:rPr lang="en-ID" sz="2400" dirty="0">
                <a:latin typeface="Avenir Next" panose="020B0503020202020204"/>
                <a:cs typeface="Adobe Devanagari" panose="02040503050201020203" pitchFamily="18" charset="0"/>
              </a:rPr>
              <a:t> pada 2017, 21 </a:t>
            </a:r>
            <a:r>
              <a:rPr lang="en-ID" sz="2400" dirty="0" err="1">
                <a:latin typeface="Avenir Next" panose="020B0503020202020204"/>
                <a:cs typeface="Adobe Devanagari" panose="02040503050201020203" pitchFamily="18" charset="0"/>
              </a:rPr>
              <a:t>kasus</a:t>
            </a:r>
            <a:r>
              <a:rPr lang="en-ID" sz="2400" dirty="0">
                <a:latin typeface="Avenir Next" panose="020B0503020202020204"/>
                <a:cs typeface="Adobe Devanagari" panose="02040503050201020203" pitchFamily="18" charset="0"/>
              </a:rPr>
              <a:t> pada 2018, 20 </a:t>
            </a:r>
            <a:r>
              <a:rPr lang="en-ID" sz="2400" dirty="0" err="1">
                <a:latin typeface="Avenir Next" panose="020B0503020202020204"/>
                <a:cs typeface="Adobe Devanagari" panose="02040503050201020203" pitchFamily="18" charset="0"/>
              </a:rPr>
              <a:t>kasus</a:t>
            </a:r>
            <a:r>
              <a:rPr lang="en-ID" sz="2400" dirty="0">
                <a:latin typeface="Avenir Next" panose="020B0503020202020204"/>
                <a:cs typeface="Adobe Devanagari" panose="02040503050201020203" pitchFamily="18" charset="0"/>
              </a:rPr>
              <a:t> pada </a:t>
            </a:r>
            <a:r>
              <a:rPr lang="en-ID" sz="2400" dirty="0" err="1">
                <a:latin typeface="Avenir Next" panose="020B0503020202020204"/>
                <a:cs typeface="Adobe Devanagari" panose="02040503050201020203" pitchFamily="18" charset="0"/>
              </a:rPr>
              <a:t>tahun</a:t>
            </a:r>
            <a:r>
              <a:rPr lang="en-ID" sz="2400" dirty="0">
                <a:latin typeface="Avenir Next" panose="020B0503020202020204"/>
                <a:cs typeface="Adobe Devanagari" panose="02040503050201020203" pitchFamily="18" charset="0"/>
              </a:rPr>
              <a:t> 2019, 27 </a:t>
            </a:r>
            <a:r>
              <a:rPr lang="en-ID" sz="2400" dirty="0" err="1">
                <a:latin typeface="Avenir Next" panose="020B0503020202020204"/>
                <a:cs typeface="Adobe Devanagari" panose="02040503050201020203" pitchFamily="18" charset="0"/>
              </a:rPr>
              <a:t>kasus</a:t>
            </a:r>
            <a:r>
              <a:rPr lang="en-ID" sz="2400" dirty="0">
                <a:latin typeface="Avenir Next" panose="020B0503020202020204"/>
                <a:cs typeface="Adobe Devanagari" panose="02040503050201020203" pitchFamily="18" charset="0"/>
              </a:rPr>
              <a:t> pada </a:t>
            </a:r>
            <a:r>
              <a:rPr lang="en-ID" sz="2400" dirty="0" err="1">
                <a:latin typeface="Avenir Next" panose="020B0503020202020204"/>
                <a:cs typeface="Adobe Devanagari" panose="02040503050201020203" pitchFamily="18" charset="0"/>
              </a:rPr>
              <a:t>tahun</a:t>
            </a:r>
            <a:r>
              <a:rPr lang="en-ID" sz="2400" dirty="0">
                <a:latin typeface="Avenir Next" panose="020B0503020202020204"/>
                <a:cs typeface="Adobe Devanagari" panose="02040503050201020203" pitchFamily="18" charset="0"/>
              </a:rPr>
              <a:t> 2020, dan 9 </a:t>
            </a:r>
            <a:r>
              <a:rPr lang="en-ID" sz="2400" dirty="0" err="1">
                <a:latin typeface="Avenir Next" panose="020B0503020202020204"/>
                <a:cs typeface="Adobe Devanagari" panose="02040503050201020203" pitchFamily="18" charset="0"/>
              </a:rPr>
              <a:t>kasus</a:t>
            </a:r>
            <a:r>
              <a:rPr lang="en-ID" sz="2400" dirty="0">
                <a:latin typeface="Avenir Next" panose="020B0503020202020204"/>
                <a:cs typeface="Adobe Devanagari" panose="02040503050201020203" pitchFamily="18" charset="0"/>
              </a:rPr>
              <a:t> pada 2021. Di mana pada </a:t>
            </a:r>
            <a:r>
              <a:rPr lang="en-ID" sz="2400" dirty="0" err="1">
                <a:latin typeface="Avenir Next" panose="020B0503020202020204"/>
                <a:cs typeface="Adobe Devanagari" panose="02040503050201020203" pitchFamily="18" charset="0"/>
              </a:rPr>
              <a:t>tahun</a:t>
            </a:r>
            <a:r>
              <a:rPr lang="en-ID" sz="2400" dirty="0">
                <a:latin typeface="Avenir Next" panose="020B0503020202020204"/>
                <a:cs typeface="Adobe Devanagari" panose="02040503050201020203" pitchFamily="18" charset="0"/>
              </a:rPr>
              <a:t> 2016, </a:t>
            </a:r>
            <a:r>
              <a:rPr lang="en-ID" sz="2400" dirty="0" err="1">
                <a:latin typeface="Avenir Next" panose="020B0503020202020204"/>
                <a:cs typeface="Adobe Devanagari" panose="02040503050201020203" pitchFamily="18" charset="0"/>
              </a:rPr>
              <a:t>kerugian</a:t>
            </a:r>
            <a:r>
              <a:rPr lang="en-ID" sz="2400" dirty="0">
                <a:latin typeface="Avenir Next" panose="020B0503020202020204"/>
                <a:cs typeface="Adobe Devanagari" panose="02040503050201020203" pitchFamily="18" charset="0"/>
              </a:rPr>
              <a:t> negara </a:t>
            </a:r>
            <a:r>
              <a:rPr lang="en-ID" sz="2400" dirty="0" err="1">
                <a:latin typeface="Avenir Next" panose="020B0503020202020204"/>
                <a:cs typeface="Adobe Devanagari" panose="02040503050201020203" pitchFamily="18" charset="0"/>
              </a:rPr>
              <a:t>terbesar</a:t>
            </a:r>
            <a:r>
              <a:rPr lang="en-ID" sz="2400" dirty="0">
                <a:latin typeface="Avenir Next" panose="020B0503020202020204"/>
                <a:cs typeface="Adobe Devanagari" panose="02040503050201020203" pitchFamily="18" charset="0"/>
              </a:rPr>
              <a:t> </a:t>
            </a:r>
            <a:r>
              <a:rPr lang="en-ID" sz="2400" b="1" dirty="0" err="1">
                <a:highlight>
                  <a:srgbClr val="FF0000"/>
                </a:highlight>
                <a:latin typeface="Avenir Next" panose="020B0503020202020204"/>
                <a:cs typeface="Adobe Devanagari" panose="02040503050201020203" pitchFamily="18" charset="0"/>
              </a:rPr>
              <a:t>berasal</a:t>
            </a:r>
            <a:r>
              <a:rPr lang="en-ID" sz="2400" b="1" dirty="0">
                <a:highlight>
                  <a:srgbClr val="FF0000"/>
                </a:highlight>
                <a:latin typeface="Avenir Next" panose="020B0503020202020204"/>
                <a:cs typeface="Adobe Devanagari" panose="02040503050201020203" pitchFamily="18" charset="0"/>
              </a:rPr>
              <a:t> </a:t>
            </a:r>
            <a:r>
              <a:rPr lang="en-ID" sz="2400" b="1" dirty="0" err="1">
                <a:highlight>
                  <a:srgbClr val="FF0000"/>
                </a:highlight>
                <a:latin typeface="Avenir Next" panose="020B0503020202020204"/>
                <a:cs typeface="Adobe Devanagari" panose="02040503050201020203" pitchFamily="18" charset="0"/>
              </a:rPr>
              <a:t>dari</a:t>
            </a:r>
            <a:r>
              <a:rPr lang="en-ID" sz="2400" b="1" dirty="0">
                <a:highlight>
                  <a:srgbClr val="FF0000"/>
                </a:highlight>
                <a:latin typeface="Avenir Next" panose="020B0503020202020204"/>
                <a:cs typeface="Adobe Devanagari" panose="02040503050201020203" pitchFamily="18" charset="0"/>
              </a:rPr>
              <a:t> </a:t>
            </a:r>
            <a:r>
              <a:rPr lang="en-ID" sz="2400" b="1" dirty="0" err="1">
                <a:highlight>
                  <a:srgbClr val="FF0000"/>
                </a:highlight>
                <a:latin typeface="Avenir Next" panose="020B0503020202020204"/>
                <a:cs typeface="Adobe Devanagari" panose="02040503050201020203" pitchFamily="18" charset="0"/>
              </a:rPr>
              <a:t>kasus</a:t>
            </a:r>
            <a:r>
              <a:rPr lang="en-ID" sz="2400" b="1" dirty="0">
                <a:highlight>
                  <a:srgbClr val="FF0000"/>
                </a:highlight>
                <a:latin typeface="Avenir Next" panose="020B0503020202020204"/>
                <a:cs typeface="Adobe Devanagari" panose="02040503050201020203" pitchFamily="18" charset="0"/>
              </a:rPr>
              <a:t> </a:t>
            </a:r>
            <a:r>
              <a:rPr lang="en-ID" sz="2400" b="1" dirty="0" err="1">
                <a:highlight>
                  <a:srgbClr val="FF0000"/>
                </a:highlight>
                <a:latin typeface="Avenir Next" panose="020B0503020202020204"/>
                <a:cs typeface="Adobe Devanagari" panose="02040503050201020203" pitchFamily="18" charset="0"/>
              </a:rPr>
              <a:t>dugaan</a:t>
            </a:r>
            <a:r>
              <a:rPr lang="en-ID" sz="2400" b="1" dirty="0">
                <a:highlight>
                  <a:srgbClr val="FF0000"/>
                </a:highlight>
                <a:latin typeface="Avenir Next" panose="020B0503020202020204"/>
                <a:cs typeface="Adobe Devanagari" panose="02040503050201020203" pitchFamily="18" charset="0"/>
              </a:rPr>
              <a:t> </a:t>
            </a:r>
            <a:r>
              <a:rPr lang="en-ID" sz="2400" b="1" dirty="0" err="1">
                <a:highlight>
                  <a:srgbClr val="FF0000"/>
                </a:highlight>
                <a:latin typeface="Avenir Next" panose="020B0503020202020204"/>
                <a:cs typeface="Adobe Devanagari" panose="02040503050201020203" pitchFamily="18" charset="0"/>
              </a:rPr>
              <a:t>korupsi</a:t>
            </a:r>
            <a:r>
              <a:rPr lang="en-ID" sz="2400" b="1" dirty="0">
                <a:highlight>
                  <a:srgbClr val="FF0000"/>
                </a:highlight>
                <a:latin typeface="Avenir Next" panose="020B0503020202020204"/>
                <a:cs typeface="Adobe Devanagari" panose="02040503050201020203" pitchFamily="18" charset="0"/>
              </a:rPr>
              <a:t> </a:t>
            </a:r>
            <a:r>
              <a:rPr lang="en-ID" sz="2400" b="1" dirty="0" err="1">
                <a:highlight>
                  <a:srgbClr val="FF0000"/>
                </a:highlight>
                <a:latin typeface="Avenir Next" panose="020B0503020202020204"/>
                <a:cs typeface="Adobe Devanagari" panose="02040503050201020203" pitchFamily="18" charset="0"/>
              </a:rPr>
              <a:t>dalam</a:t>
            </a:r>
            <a:r>
              <a:rPr lang="en-ID" sz="2400" b="1" dirty="0">
                <a:highlight>
                  <a:srgbClr val="FF0000"/>
                </a:highlight>
                <a:latin typeface="Avenir Next" panose="020B0503020202020204"/>
                <a:cs typeface="Adobe Devanagari" panose="02040503050201020203" pitchFamily="18" charset="0"/>
              </a:rPr>
              <a:t> proses </a:t>
            </a:r>
            <a:r>
              <a:rPr lang="en-ID" sz="2400" b="1" dirty="0" err="1">
                <a:highlight>
                  <a:srgbClr val="FF0000"/>
                </a:highlight>
                <a:latin typeface="Avenir Next" panose="020B0503020202020204"/>
                <a:cs typeface="Adobe Devanagari" panose="02040503050201020203" pitchFamily="18" charset="0"/>
              </a:rPr>
              <a:t>pengadaan</a:t>
            </a:r>
            <a:r>
              <a:rPr lang="en-ID" sz="2400" b="1" dirty="0">
                <a:highlight>
                  <a:srgbClr val="FF0000"/>
                </a:highlight>
                <a:latin typeface="Avenir Next" panose="020B0503020202020204"/>
                <a:cs typeface="Adobe Devanagari" panose="02040503050201020203" pitchFamily="18" charset="0"/>
              </a:rPr>
              <a:t> </a:t>
            </a:r>
            <a:r>
              <a:rPr lang="en-ID" sz="2400" b="1" dirty="0" err="1">
                <a:highlight>
                  <a:srgbClr val="FF0000"/>
                </a:highlight>
                <a:latin typeface="Avenir Next" panose="020B0503020202020204"/>
                <a:cs typeface="Adobe Devanagari" panose="02040503050201020203" pitchFamily="18" charset="0"/>
              </a:rPr>
              <a:t>barang</a:t>
            </a:r>
            <a:r>
              <a:rPr lang="en-ID" sz="2400" b="1" dirty="0">
                <a:highlight>
                  <a:srgbClr val="FF0000"/>
                </a:highlight>
                <a:latin typeface="Avenir Next" panose="020B0503020202020204"/>
                <a:cs typeface="Adobe Devanagari" panose="02040503050201020203" pitchFamily="18" charset="0"/>
              </a:rPr>
              <a:t> </a:t>
            </a:r>
            <a:r>
              <a:rPr lang="en-ID" sz="2400" b="1" dirty="0" err="1">
                <a:highlight>
                  <a:srgbClr val="FF0000"/>
                </a:highlight>
                <a:latin typeface="Avenir Next" panose="020B0503020202020204"/>
                <a:cs typeface="Adobe Devanagari" panose="02040503050201020203" pitchFamily="18" charset="0"/>
              </a:rPr>
              <a:t>berupa</a:t>
            </a:r>
            <a:r>
              <a:rPr lang="en-ID" sz="2400" b="1" dirty="0">
                <a:highlight>
                  <a:srgbClr val="FF0000"/>
                </a:highlight>
                <a:latin typeface="Avenir Next" panose="020B0503020202020204"/>
                <a:cs typeface="Adobe Devanagari" panose="02040503050201020203" pitchFamily="18" charset="0"/>
              </a:rPr>
              <a:t> 10 unit mobile crane di PT Pelabuhan Indonesia II (Persero) </a:t>
            </a:r>
            <a:r>
              <a:rPr lang="en-ID" sz="2400" b="1" dirty="0" err="1">
                <a:highlight>
                  <a:srgbClr val="FF0000"/>
                </a:highlight>
                <a:latin typeface="Avenir Next" panose="020B0503020202020204"/>
                <a:cs typeface="Adobe Devanagari" panose="02040503050201020203" pitchFamily="18" charset="0"/>
              </a:rPr>
              <a:t>atau</a:t>
            </a:r>
            <a:r>
              <a:rPr lang="en-ID" sz="2400" b="1" dirty="0">
                <a:highlight>
                  <a:srgbClr val="FF0000"/>
                </a:highlight>
                <a:latin typeface="Avenir Next" panose="020B0503020202020204"/>
                <a:cs typeface="Adobe Devanagari" panose="02040503050201020203" pitchFamily="18" charset="0"/>
              </a:rPr>
              <a:t> </a:t>
            </a:r>
            <a:r>
              <a:rPr lang="en-ID" sz="2400" b="1" dirty="0" err="1">
                <a:highlight>
                  <a:srgbClr val="FF0000"/>
                </a:highlight>
                <a:latin typeface="Avenir Next" panose="020B0503020202020204"/>
                <a:cs typeface="Adobe Devanagari" panose="02040503050201020203" pitchFamily="18" charset="0"/>
              </a:rPr>
              <a:t>kerap</a:t>
            </a:r>
            <a:r>
              <a:rPr lang="en-ID" sz="2400" b="1" dirty="0">
                <a:highlight>
                  <a:srgbClr val="FF0000"/>
                </a:highlight>
                <a:latin typeface="Avenir Next" panose="020B0503020202020204"/>
                <a:cs typeface="Adobe Devanagari" panose="02040503050201020203" pitchFamily="18" charset="0"/>
              </a:rPr>
              <a:t> </a:t>
            </a:r>
            <a:r>
              <a:rPr lang="en-ID" sz="2400" b="1" dirty="0" err="1">
                <a:highlight>
                  <a:srgbClr val="FF0000"/>
                </a:highlight>
                <a:latin typeface="Avenir Next" panose="020B0503020202020204"/>
                <a:cs typeface="Adobe Devanagari" panose="02040503050201020203" pitchFamily="18" charset="0"/>
              </a:rPr>
              <a:t>disebut</a:t>
            </a:r>
            <a:r>
              <a:rPr lang="en-ID" sz="2400" b="1" dirty="0">
                <a:highlight>
                  <a:srgbClr val="FF0000"/>
                </a:highlight>
                <a:latin typeface="Avenir Next" panose="020B0503020202020204"/>
                <a:cs typeface="Adobe Devanagari" panose="02040503050201020203" pitchFamily="18" charset="0"/>
              </a:rPr>
              <a:t> Pelindo II. </a:t>
            </a:r>
            <a:r>
              <a:rPr lang="en-ID" sz="2400" dirty="0" err="1">
                <a:latin typeface="Avenir Next" panose="020B0503020202020204"/>
                <a:cs typeface="Adobe Devanagari" panose="02040503050201020203" pitchFamily="18" charset="0"/>
              </a:rPr>
              <a:t>Penyidik</a:t>
            </a:r>
            <a:r>
              <a:rPr lang="en-ID" sz="2400" dirty="0">
                <a:latin typeface="Avenir Next" panose="020B0503020202020204"/>
                <a:cs typeface="Adobe Devanagari" panose="02040503050201020203" pitchFamily="18" charset="0"/>
              </a:rPr>
              <a:t> </a:t>
            </a:r>
            <a:r>
              <a:rPr lang="en-ID" sz="2400" dirty="0" err="1">
                <a:latin typeface="Avenir Next" panose="020B0503020202020204"/>
                <a:cs typeface="Adobe Devanagari" panose="02040503050201020203" pitchFamily="18" charset="0"/>
              </a:rPr>
              <a:t>menemukan</a:t>
            </a:r>
            <a:r>
              <a:rPr lang="en-ID" sz="2400" dirty="0">
                <a:latin typeface="Avenir Next" panose="020B0503020202020204"/>
                <a:cs typeface="Adobe Devanagari" panose="02040503050201020203" pitchFamily="18" charset="0"/>
              </a:rPr>
              <a:t> </a:t>
            </a:r>
            <a:r>
              <a:rPr lang="en-ID" sz="2400" dirty="0" err="1">
                <a:latin typeface="Avenir Next" panose="020B0503020202020204"/>
                <a:cs typeface="Adobe Devanagari" panose="02040503050201020203" pitchFamily="18" charset="0"/>
              </a:rPr>
              <a:t>ada</a:t>
            </a:r>
            <a:r>
              <a:rPr lang="en-ID" sz="2400" dirty="0">
                <a:latin typeface="Avenir Next" panose="020B0503020202020204"/>
                <a:cs typeface="Adobe Devanagari" panose="02040503050201020203" pitchFamily="18" charset="0"/>
              </a:rPr>
              <a:t> </a:t>
            </a:r>
            <a:r>
              <a:rPr lang="en-ID" sz="2400" dirty="0" err="1">
                <a:latin typeface="Avenir Next" panose="020B0503020202020204"/>
                <a:cs typeface="Adobe Devanagari" panose="02040503050201020203" pitchFamily="18" charset="0"/>
              </a:rPr>
              <a:t>dugaan</a:t>
            </a:r>
            <a:r>
              <a:rPr lang="en-ID" sz="2400" dirty="0">
                <a:latin typeface="Avenir Next" panose="020B0503020202020204"/>
                <a:cs typeface="Adobe Devanagari" panose="02040503050201020203" pitchFamily="18" charset="0"/>
              </a:rPr>
              <a:t> mark up </a:t>
            </a:r>
            <a:r>
              <a:rPr lang="en-ID" sz="2400" dirty="0" err="1">
                <a:latin typeface="Avenir Next" panose="020B0503020202020204"/>
                <a:cs typeface="Adobe Devanagari" panose="02040503050201020203" pitchFamily="18" charset="0"/>
              </a:rPr>
              <a:t>anggaran</a:t>
            </a:r>
            <a:r>
              <a:rPr lang="en-ID" sz="2400" dirty="0">
                <a:latin typeface="Avenir Next" panose="020B0503020202020204"/>
                <a:cs typeface="Adobe Devanagari" panose="02040503050201020203" pitchFamily="18" charset="0"/>
              </a:rPr>
              <a:t> dan </a:t>
            </a:r>
            <a:r>
              <a:rPr lang="en-ID" sz="2400" dirty="0" err="1">
                <a:latin typeface="Avenir Next" panose="020B0503020202020204"/>
                <a:cs typeface="Adobe Devanagari" panose="02040503050201020203" pitchFamily="18" charset="0"/>
              </a:rPr>
              <a:t>ketidaksesuaian</a:t>
            </a:r>
            <a:r>
              <a:rPr lang="en-ID" sz="2400" dirty="0">
                <a:latin typeface="Avenir Next" panose="020B0503020202020204"/>
                <a:cs typeface="Adobe Devanagari" panose="02040503050201020203" pitchFamily="18" charset="0"/>
              </a:rPr>
              <a:t> </a:t>
            </a:r>
            <a:r>
              <a:rPr lang="en-ID" sz="2400" dirty="0" err="1">
                <a:latin typeface="Avenir Next" panose="020B0503020202020204"/>
                <a:cs typeface="Adobe Devanagari" panose="02040503050201020203" pitchFamily="18" charset="0"/>
              </a:rPr>
              <a:t>antara</a:t>
            </a:r>
            <a:r>
              <a:rPr lang="en-ID" sz="2400" dirty="0">
                <a:latin typeface="Avenir Next" panose="020B0503020202020204"/>
                <a:cs typeface="Adobe Devanagari" panose="02040503050201020203" pitchFamily="18" charset="0"/>
              </a:rPr>
              <a:t> </a:t>
            </a:r>
            <a:r>
              <a:rPr lang="en-ID" sz="2400" dirty="0" err="1">
                <a:latin typeface="Avenir Next" panose="020B0503020202020204"/>
                <a:cs typeface="Adobe Devanagari" panose="02040503050201020203" pitchFamily="18" charset="0"/>
              </a:rPr>
              <a:t>perencanaan</a:t>
            </a:r>
            <a:r>
              <a:rPr lang="en-ID" sz="2400" dirty="0">
                <a:latin typeface="Avenir Next" panose="020B0503020202020204"/>
                <a:cs typeface="Adobe Devanagari" panose="02040503050201020203" pitchFamily="18" charset="0"/>
              </a:rPr>
              <a:t> </a:t>
            </a:r>
            <a:r>
              <a:rPr lang="en-ID" sz="2400" dirty="0" err="1">
                <a:latin typeface="Avenir Next" panose="020B0503020202020204"/>
                <a:cs typeface="Adobe Devanagari" panose="02040503050201020203" pitchFamily="18" charset="0"/>
              </a:rPr>
              <a:t>anggaran</a:t>
            </a:r>
            <a:r>
              <a:rPr lang="en-ID" sz="2400" dirty="0">
                <a:latin typeface="Avenir Next" panose="020B0503020202020204"/>
                <a:cs typeface="Adobe Devanagari" panose="02040503050201020203" pitchFamily="18" charset="0"/>
              </a:rPr>
              <a:t> </a:t>
            </a:r>
            <a:r>
              <a:rPr lang="en-ID" sz="2400" dirty="0" err="1">
                <a:latin typeface="Avenir Next" panose="020B0503020202020204"/>
                <a:cs typeface="Adobe Devanagari" panose="02040503050201020203" pitchFamily="18" charset="0"/>
              </a:rPr>
              <a:t>dengan</a:t>
            </a:r>
            <a:r>
              <a:rPr lang="en-ID" sz="2400" dirty="0">
                <a:latin typeface="Avenir Next" panose="020B0503020202020204"/>
                <a:cs typeface="Adobe Devanagari" panose="02040503050201020203" pitchFamily="18" charset="0"/>
              </a:rPr>
              <a:t> </a:t>
            </a:r>
            <a:r>
              <a:rPr lang="en-ID" sz="2400" b="1" dirty="0" err="1">
                <a:highlight>
                  <a:srgbClr val="FF0000"/>
                </a:highlight>
                <a:latin typeface="Avenir Next" panose="020B0503020202020204"/>
                <a:cs typeface="Adobe Devanagari" panose="02040503050201020203" pitchFamily="18" charset="0"/>
              </a:rPr>
              <a:t>kegiatan</a:t>
            </a:r>
            <a:r>
              <a:rPr lang="en-ID" sz="2400" b="1" dirty="0">
                <a:highlight>
                  <a:srgbClr val="FF0000"/>
                </a:highlight>
                <a:latin typeface="Avenir Next" panose="020B0503020202020204"/>
                <a:cs typeface="Adobe Devanagari" panose="02040503050201020203" pitchFamily="18" charset="0"/>
              </a:rPr>
              <a:t> </a:t>
            </a:r>
            <a:r>
              <a:rPr lang="en-ID" sz="2400" b="1" dirty="0" err="1">
                <a:highlight>
                  <a:srgbClr val="FF0000"/>
                </a:highlight>
                <a:latin typeface="Avenir Next" panose="020B0503020202020204"/>
                <a:cs typeface="Adobe Devanagari" panose="02040503050201020203" pitchFamily="18" charset="0"/>
              </a:rPr>
              <a:t>pengadaan</a:t>
            </a:r>
            <a:r>
              <a:rPr lang="en-ID" sz="2400" b="1" dirty="0">
                <a:highlight>
                  <a:srgbClr val="FF0000"/>
                </a:highlight>
                <a:latin typeface="Avenir Next" panose="020B0503020202020204"/>
                <a:cs typeface="Adobe Devanagari" panose="02040503050201020203" pitchFamily="18" charset="0"/>
              </a:rPr>
              <a:t> yang </a:t>
            </a:r>
            <a:r>
              <a:rPr lang="en-ID" sz="2400" b="1" dirty="0" err="1">
                <a:highlight>
                  <a:srgbClr val="FF0000"/>
                </a:highlight>
                <a:latin typeface="Avenir Next" panose="020B0503020202020204"/>
                <a:cs typeface="Adobe Devanagari" panose="02040503050201020203" pitchFamily="18" charset="0"/>
              </a:rPr>
              <a:t>telah</a:t>
            </a:r>
            <a:r>
              <a:rPr lang="en-ID" sz="2400" b="1" dirty="0">
                <a:highlight>
                  <a:srgbClr val="FF0000"/>
                </a:highlight>
                <a:latin typeface="Avenir Next" panose="020B0503020202020204"/>
                <a:cs typeface="Adobe Devanagari" panose="02040503050201020203" pitchFamily="18" charset="0"/>
              </a:rPr>
              <a:t> </a:t>
            </a:r>
            <a:r>
              <a:rPr lang="en-ID" sz="2400" b="1" dirty="0" err="1">
                <a:highlight>
                  <a:srgbClr val="FF0000"/>
                </a:highlight>
                <a:latin typeface="Avenir Next" panose="020B0503020202020204"/>
                <a:cs typeface="Adobe Devanagari" panose="02040503050201020203" pitchFamily="18" charset="0"/>
              </a:rPr>
              <a:t>dilakukan</a:t>
            </a:r>
            <a:r>
              <a:rPr lang="en-ID" sz="2400" b="1" dirty="0">
                <a:highlight>
                  <a:srgbClr val="FF0000"/>
                </a:highlight>
                <a:latin typeface="Avenir Next" panose="020B0503020202020204"/>
                <a:cs typeface="Adobe Devanagari" panose="02040503050201020203" pitchFamily="18" charset="0"/>
              </a:rPr>
              <a:t>.</a:t>
            </a:r>
            <a:r>
              <a:rPr lang="en-ID" sz="2400" b="1" dirty="0">
                <a:latin typeface="Avenir Next" panose="020B0503020202020204"/>
                <a:cs typeface="Adobe Devanagari" panose="02040503050201020203" pitchFamily="18" charset="0"/>
              </a:rPr>
              <a:t> </a:t>
            </a:r>
            <a:r>
              <a:rPr lang="en-ID" sz="2400" dirty="0">
                <a:latin typeface="Avenir Next" panose="020B0503020202020204"/>
                <a:cs typeface="Adobe Devanagari" panose="02040503050201020203" pitchFamily="18" charset="0"/>
              </a:rPr>
              <a:t>Oleh </a:t>
            </a:r>
            <a:r>
              <a:rPr lang="en-ID" sz="2400" dirty="0" err="1">
                <a:latin typeface="Avenir Next" panose="020B0503020202020204"/>
                <a:cs typeface="Adobe Devanagari" panose="02040503050201020203" pitchFamily="18" charset="0"/>
              </a:rPr>
              <a:t>karenanya</a:t>
            </a:r>
            <a:r>
              <a:rPr lang="en-ID" sz="2400" dirty="0">
                <a:latin typeface="Avenir Next" panose="020B0503020202020204"/>
                <a:cs typeface="Adobe Devanagari" panose="02040503050201020203" pitchFamily="18" charset="0"/>
              </a:rPr>
              <a:t>, negara </a:t>
            </a:r>
            <a:r>
              <a:rPr lang="en-ID" sz="2400" dirty="0" err="1">
                <a:latin typeface="Avenir Next" panose="020B0503020202020204"/>
                <a:cs typeface="Adobe Devanagari" panose="02040503050201020203" pitchFamily="18" charset="0"/>
              </a:rPr>
              <a:t>ditaksir</a:t>
            </a:r>
            <a:r>
              <a:rPr lang="en-ID" sz="2400" dirty="0">
                <a:latin typeface="Avenir Next" panose="020B0503020202020204"/>
                <a:cs typeface="Adobe Devanagari" panose="02040503050201020203" pitchFamily="18" charset="0"/>
              </a:rPr>
              <a:t> </a:t>
            </a:r>
            <a:r>
              <a:rPr lang="en-ID" sz="2400" dirty="0" err="1">
                <a:latin typeface="Avenir Next" panose="020B0503020202020204"/>
                <a:cs typeface="Adobe Devanagari" panose="02040503050201020203" pitchFamily="18" charset="0"/>
              </a:rPr>
              <a:t>telah</a:t>
            </a:r>
            <a:r>
              <a:rPr lang="en-ID" sz="2400" dirty="0">
                <a:latin typeface="Avenir Next" panose="020B0503020202020204"/>
                <a:cs typeface="Adobe Devanagari" panose="02040503050201020203" pitchFamily="18" charset="0"/>
              </a:rPr>
              <a:t> </a:t>
            </a:r>
            <a:r>
              <a:rPr lang="en-ID" sz="2400" dirty="0" err="1">
                <a:latin typeface="Avenir Next" panose="020B0503020202020204"/>
                <a:cs typeface="Adobe Devanagari" panose="02040503050201020203" pitchFamily="18" charset="0"/>
              </a:rPr>
              <a:t>merugi</a:t>
            </a:r>
            <a:r>
              <a:rPr lang="en-ID" sz="2400" dirty="0">
                <a:latin typeface="Avenir Next" panose="020B0503020202020204"/>
                <a:cs typeface="Adobe Devanagari" panose="02040503050201020203" pitchFamily="18" charset="0"/>
              </a:rPr>
              <a:t> </a:t>
            </a:r>
            <a:r>
              <a:rPr lang="en-ID" sz="2400" dirty="0" err="1">
                <a:latin typeface="Avenir Next" panose="020B0503020202020204"/>
                <a:cs typeface="Adobe Devanagari" panose="02040503050201020203" pitchFamily="18" charset="0"/>
              </a:rPr>
              <a:t>sebesar</a:t>
            </a:r>
            <a:r>
              <a:rPr lang="en-ID" sz="2400" dirty="0">
                <a:latin typeface="Avenir Next" panose="020B0503020202020204"/>
                <a:cs typeface="Adobe Devanagari" panose="02040503050201020203" pitchFamily="18" charset="0"/>
              </a:rPr>
              <a:t> Rp. 45,5 </a:t>
            </a:r>
            <a:r>
              <a:rPr lang="en-ID" sz="2400" dirty="0" err="1">
                <a:latin typeface="Avenir Next" panose="020B0503020202020204"/>
                <a:cs typeface="Adobe Devanagari" panose="02040503050201020203" pitchFamily="18" charset="0"/>
              </a:rPr>
              <a:t>miliar</a:t>
            </a:r>
            <a:r>
              <a:rPr lang="en-ID" sz="2400" dirty="0">
                <a:latin typeface="Avenir Next" panose="020B0503020202020204"/>
                <a:cs typeface="Adobe Devanagari" panose="02040503050201020203" pitchFamily="18" charset="0"/>
              </a:rPr>
              <a:t>.</a:t>
            </a:r>
          </a:p>
        </p:txBody>
      </p:sp>
      <p:sp>
        <p:nvSpPr>
          <p:cNvPr id="22" name="TextBox 21">
            <a:extLst>
              <a:ext uri="{FF2B5EF4-FFF2-40B4-BE49-F238E27FC236}">
                <a16:creationId xmlns:a16="http://schemas.microsoft.com/office/drawing/2014/main" id="{E80FAEDA-F0FC-496D-F06E-7EE820542D83}"/>
              </a:ext>
            </a:extLst>
          </p:cNvPr>
          <p:cNvSpPr txBox="1"/>
          <p:nvPr/>
        </p:nvSpPr>
        <p:spPr>
          <a:xfrm>
            <a:off x="8086229" y="1621550"/>
            <a:ext cx="6693789" cy="646331"/>
          </a:xfrm>
          <a:prstGeom prst="rect">
            <a:avLst/>
          </a:prstGeom>
          <a:noFill/>
        </p:spPr>
        <p:txBody>
          <a:bodyPr wrap="square" rtlCol="0">
            <a:spAutoFit/>
          </a:bodyPr>
          <a:lstStyle/>
          <a:p>
            <a:pPr algn="just"/>
            <a:r>
              <a:rPr lang="en-ID" dirty="0" err="1">
                <a:latin typeface="Adobe Devanagari" panose="02040503050201020203" pitchFamily="18" charset="0"/>
                <a:cs typeface="Adobe Devanagari" panose="02040503050201020203" pitchFamily="18" charset="0"/>
              </a:rPr>
              <a:t>Grafik</a:t>
            </a:r>
            <a:r>
              <a:rPr lang="en-ID" dirty="0">
                <a:latin typeface="Adobe Devanagari" panose="02040503050201020203" pitchFamily="18" charset="0"/>
                <a:cs typeface="Adobe Devanagari" panose="02040503050201020203" pitchFamily="18" charset="0"/>
              </a:rPr>
              <a:t>: </a:t>
            </a:r>
            <a:r>
              <a:rPr lang="en-ID" dirty="0" err="1">
                <a:latin typeface="Adobe Devanagari" panose="02040503050201020203" pitchFamily="18" charset="0"/>
                <a:cs typeface="Adobe Devanagari" panose="02040503050201020203" pitchFamily="18" charset="0"/>
              </a:rPr>
              <a:t>Jumlah</a:t>
            </a:r>
            <a:r>
              <a:rPr lang="en-ID" dirty="0">
                <a:latin typeface="Adobe Devanagari" panose="02040503050201020203" pitchFamily="18" charset="0"/>
                <a:cs typeface="Adobe Devanagari" panose="02040503050201020203" pitchFamily="18" charset="0"/>
              </a:rPr>
              <a:t> </a:t>
            </a:r>
            <a:r>
              <a:rPr lang="en-ID" dirty="0" err="1">
                <a:latin typeface="Adobe Devanagari" panose="02040503050201020203" pitchFamily="18" charset="0"/>
                <a:cs typeface="Adobe Devanagari" panose="02040503050201020203" pitchFamily="18" charset="0"/>
              </a:rPr>
              <a:t>Kasus</a:t>
            </a:r>
            <a:r>
              <a:rPr lang="en-ID" dirty="0">
                <a:latin typeface="Adobe Devanagari" panose="02040503050201020203" pitchFamily="18" charset="0"/>
                <a:cs typeface="Adobe Devanagari" panose="02040503050201020203" pitchFamily="18" charset="0"/>
              </a:rPr>
              <a:t> </a:t>
            </a:r>
            <a:r>
              <a:rPr lang="en-ID" dirty="0" err="1">
                <a:latin typeface="Adobe Devanagari" panose="02040503050201020203" pitchFamily="18" charset="0"/>
                <a:cs typeface="Adobe Devanagari" panose="02040503050201020203" pitchFamily="18" charset="0"/>
              </a:rPr>
              <a:t>Korupsi</a:t>
            </a:r>
            <a:r>
              <a:rPr lang="en-ID" dirty="0">
                <a:latin typeface="Adobe Devanagari" panose="02040503050201020203" pitchFamily="18" charset="0"/>
                <a:cs typeface="Adobe Devanagari" panose="02040503050201020203" pitchFamily="18" charset="0"/>
              </a:rPr>
              <a:t> di </a:t>
            </a:r>
            <a:r>
              <a:rPr lang="en-ID" dirty="0" err="1">
                <a:latin typeface="Adobe Devanagari" panose="02040503050201020203" pitchFamily="18" charset="0"/>
                <a:cs typeface="Adobe Devanagari" panose="02040503050201020203" pitchFamily="18" charset="0"/>
              </a:rPr>
              <a:t>Lingkungan</a:t>
            </a:r>
            <a:r>
              <a:rPr lang="en-ID" dirty="0">
                <a:latin typeface="Adobe Devanagari" panose="02040503050201020203" pitchFamily="18" charset="0"/>
                <a:cs typeface="Adobe Devanagari" panose="02040503050201020203" pitchFamily="18" charset="0"/>
              </a:rPr>
              <a:t> BUMN yang </a:t>
            </a:r>
            <a:r>
              <a:rPr lang="en-ID" dirty="0" err="1">
                <a:latin typeface="Adobe Devanagari" panose="02040503050201020203" pitchFamily="18" charset="0"/>
                <a:cs typeface="Adobe Devanagari" panose="02040503050201020203" pitchFamily="18" charset="0"/>
              </a:rPr>
              <a:t>Disidik</a:t>
            </a:r>
            <a:r>
              <a:rPr lang="en-ID" dirty="0">
                <a:latin typeface="Adobe Devanagari" panose="02040503050201020203" pitchFamily="18" charset="0"/>
                <a:cs typeface="Adobe Devanagari" panose="02040503050201020203" pitchFamily="18" charset="0"/>
              </a:rPr>
              <a:t> </a:t>
            </a:r>
            <a:r>
              <a:rPr lang="en-ID" dirty="0" err="1">
                <a:latin typeface="Adobe Devanagari" panose="02040503050201020203" pitchFamily="18" charset="0"/>
                <a:cs typeface="Adobe Devanagari" panose="02040503050201020203" pitchFamily="18" charset="0"/>
              </a:rPr>
              <a:t>Penegak</a:t>
            </a:r>
            <a:r>
              <a:rPr lang="en-ID" dirty="0">
                <a:latin typeface="Adobe Devanagari" panose="02040503050201020203" pitchFamily="18" charset="0"/>
                <a:cs typeface="Adobe Devanagari" panose="02040503050201020203" pitchFamily="18" charset="0"/>
              </a:rPr>
              <a:t> Hukum </a:t>
            </a:r>
            <a:r>
              <a:rPr lang="en-ID" dirty="0" err="1">
                <a:latin typeface="Adobe Devanagari" panose="02040503050201020203" pitchFamily="18" charset="0"/>
                <a:cs typeface="Adobe Devanagari" panose="02040503050201020203" pitchFamily="18" charset="0"/>
              </a:rPr>
              <a:t>Tahun</a:t>
            </a:r>
            <a:r>
              <a:rPr lang="en-ID" dirty="0">
                <a:latin typeface="Adobe Devanagari" panose="02040503050201020203" pitchFamily="18" charset="0"/>
                <a:cs typeface="Adobe Devanagari" panose="02040503050201020203" pitchFamily="18" charset="0"/>
              </a:rPr>
              <a:t> 2016—2021 (</a:t>
            </a:r>
            <a:r>
              <a:rPr lang="en-ID" dirty="0" err="1">
                <a:latin typeface="Adobe Devanagari" panose="02040503050201020203" pitchFamily="18" charset="0"/>
                <a:cs typeface="Adobe Devanagari" panose="02040503050201020203" pitchFamily="18" charset="0"/>
              </a:rPr>
              <a:t>Jumlah</a:t>
            </a:r>
            <a:r>
              <a:rPr lang="en-ID" dirty="0">
                <a:latin typeface="Adobe Devanagari" panose="02040503050201020203" pitchFamily="18" charset="0"/>
                <a:cs typeface="Adobe Devanagari" panose="02040503050201020203" pitchFamily="18" charset="0"/>
              </a:rPr>
              <a:t>: 119 </a:t>
            </a:r>
            <a:r>
              <a:rPr lang="en-ID" dirty="0" err="1">
                <a:latin typeface="Adobe Devanagari" panose="02040503050201020203" pitchFamily="18" charset="0"/>
                <a:cs typeface="Adobe Devanagari" panose="02040503050201020203" pitchFamily="18" charset="0"/>
              </a:rPr>
              <a:t>Kasus</a:t>
            </a:r>
            <a:r>
              <a:rPr lang="en-ID" dirty="0">
                <a:latin typeface="Adobe Devanagari" panose="02040503050201020203" pitchFamily="18" charset="0"/>
                <a:cs typeface="Adobe Devanagari" panose="02040503050201020203" pitchFamily="18" charset="0"/>
              </a:rPr>
              <a:t>)</a:t>
            </a:r>
          </a:p>
        </p:txBody>
      </p:sp>
      <p:sp>
        <p:nvSpPr>
          <p:cNvPr id="20" name="TextBox 19">
            <a:extLst>
              <a:ext uri="{FF2B5EF4-FFF2-40B4-BE49-F238E27FC236}">
                <a16:creationId xmlns:a16="http://schemas.microsoft.com/office/drawing/2014/main" id="{074FAF4C-65C9-EA11-8DE7-07D17AF2F173}"/>
              </a:ext>
            </a:extLst>
          </p:cNvPr>
          <p:cNvSpPr txBox="1"/>
          <p:nvPr/>
        </p:nvSpPr>
        <p:spPr>
          <a:xfrm>
            <a:off x="4938696" y="9827695"/>
            <a:ext cx="9207062" cy="369332"/>
          </a:xfrm>
          <a:prstGeom prst="rect">
            <a:avLst/>
          </a:prstGeom>
          <a:noFill/>
        </p:spPr>
        <p:txBody>
          <a:bodyPr wrap="square">
            <a:spAutoFit/>
          </a:bodyPr>
          <a:lstStyle/>
          <a:p>
            <a:pPr algn="ctr" defTabSz="914490">
              <a:spcAft>
                <a:spcPts val="600"/>
              </a:spcAft>
              <a:defRPr/>
            </a:pPr>
            <a:r>
              <a:rPr lang="en-US" sz="1800" dirty="0">
                <a:solidFill>
                  <a:schemeClr val="tx1"/>
                </a:solidFill>
              </a:rPr>
              <a:t>denny@integritylawfirm.id</a:t>
            </a:r>
          </a:p>
        </p:txBody>
      </p:sp>
    </p:spTree>
    <p:extLst>
      <p:ext uri="{BB962C8B-B14F-4D97-AF65-F5344CB8AC3E}">
        <p14:creationId xmlns:p14="http://schemas.microsoft.com/office/powerpoint/2010/main" val="12948346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F56306A-9BAC-233A-739B-DCDF6C1518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4316" y="607894"/>
            <a:ext cx="17519367" cy="8779279"/>
          </a:xfrm>
          <a:prstGeom prst="rect">
            <a:avLst/>
          </a:prstGeom>
        </p:spPr>
      </p:pic>
      <p:sp>
        <p:nvSpPr>
          <p:cNvPr id="4" name="object 4"/>
          <p:cNvSpPr/>
          <p:nvPr/>
        </p:nvSpPr>
        <p:spPr>
          <a:xfrm>
            <a:off x="0" y="3557681"/>
            <a:ext cx="18424518" cy="3359591"/>
          </a:xfrm>
          <a:custGeom>
            <a:avLst/>
            <a:gdLst/>
            <a:ahLst/>
            <a:cxnLst/>
            <a:rect l="l" t="t" r="r" b="b"/>
            <a:pathLst>
              <a:path w="12192000" h="2212975">
                <a:moveTo>
                  <a:pt x="12192000" y="0"/>
                </a:moveTo>
                <a:lnTo>
                  <a:pt x="0" y="0"/>
                </a:lnTo>
                <a:lnTo>
                  <a:pt x="0" y="2212848"/>
                </a:lnTo>
                <a:lnTo>
                  <a:pt x="12192000" y="2212848"/>
                </a:lnTo>
                <a:lnTo>
                  <a:pt x="12192000" y="0"/>
                </a:lnTo>
                <a:close/>
              </a:path>
            </a:pathLst>
          </a:custGeom>
          <a:solidFill>
            <a:srgbClr val="630404">
              <a:alpha val="90194"/>
            </a:srgbClr>
          </a:solidFill>
        </p:spPr>
        <p:txBody>
          <a:bodyPr wrap="square" lIns="0" tIns="0" rIns="0" bIns="0" rtlCol="0"/>
          <a:lstStyle/>
          <a:p>
            <a:endParaRPr sz="2700"/>
          </a:p>
        </p:txBody>
      </p:sp>
      <p:sp>
        <p:nvSpPr>
          <p:cNvPr id="5" name="object 5"/>
          <p:cNvSpPr txBox="1">
            <a:spLocks noGrp="1"/>
          </p:cNvSpPr>
          <p:nvPr>
            <p:ph type="title"/>
          </p:nvPr>
        </p:nvSpPr>
        <p:spPr>
          <a:xfrm>
            <a:off x="2925724" y="3996270"/>
            <a:ext cx="12436550" cy="2482411"/>
          </a:xfrm>
          <a:prstGeom prst="rect">
            <a:avLst/>
          </a:prstGeom>
        </p:spPr>
        <p:txBody>
          <a:bodyPr vert="horz" wrap="square" lIns="0" tIns="20003" rIns="0" bIns="0" rtlCol="0" anchor="ctr">
            <a:spAutoFit/>
          </a:bodyPr>
          <a:lstStyle/>
          <a:p>
            <a:pPr marL="12700" marR="7620" indent="-12700">
              <a:spcBef>
                <a:spcPts val="158"/>
              </a:spcBef>
            </a:pPr>
            <a:r>
              <a:rPr lang="sv-SE" sz="8000" b="1" dirty="0">
                <a:solidFill>
                  <a:schemeClr val="bg1"/>
                </a:solidFill>
                <a:latin typeface="Avenir Next" panose="020B0503020202020204"/>
                <a:ea typeface="Calibri" panose="020F0502020204030204" pitchFamily="34" charset="0"/>
                <a:cs typeface="Times New Roman" panose="02020603050405020304" pitchFamily="18" charset="0"/>
              </a:rPr>
              <a:t>4|</a:t>
            </a:r>
            <a:r>
              <a:rPr lang="sv-SE" sz="8000" b="1" dirty="0">
                <a:solidFill>
                  <a:schemeClr val="bg1"/>
                </a:solidFill>
                <a:effectLst/>
                <a:latin typeface="Avenir Next" panose="020B0503020202020204"/>
                <a:ea typeface="Calibri" panose="020F0502020204030204" pitchFamily="34" charset="0"/>
                <a:cs typeface="Times New Roman" panose="02020603050405020304" pitchFamily="18" charset="0"/>
              </a:rPr>
              <a:t> KORUPSI SEKTOR PENGADAAN BARANG/JASA</a:t>
            </a:r>
            <a:endParaRPr lang="sv-SE" sz="8000" dirty="0">
              <a:solidFill>
                <a:schemeClr val="bg1"/>
              </a:solidFill>
              <a:latin typeface="Avenir Next" panose="020B0503020202020204"/>
            </a:endParaRPr>
          </a:p>
        </p:txBody>
      </p:sp>
      <p:sp>
        <p:nvSpPr>
          <p:cNvPr id="7" name="object 7"/>
          <p:cNvSpPr/>
          <p:nvPr/>
        </p:nvSpPr>
        <p:spPr>
          <a:xfrm>
            <a:off x="17990315" y="9688160"/>
            <a:ext cx="341621" cy="1928"/>
          </a:xfrm>
          <a:custGeom>
            <a:avLst/>
            <a:gdLst/>
            <a:ahLst/>
            <a:cxnLst/>
            <a:rect l="l" t="t" r="r" b="b"/>
            <a:pathLst>
              <a:path w="226059" h="1270">
                <a:moveTo>
                  <a:pt x="0" y="1206"/>
                </a:moveTo>
                <a:lnTo>
                  <a:pt x="225932" y="1206"/>
                </a:lnTo>
                <a:lnTo>
                  <a:pt x="225932" y="0"/>
                </a:lnTo>
                <a:lnTo>
                  <a:pt x="0" y="0"/>
                </a:lnTo>
                <a:lnTo>
                  <a:pt x="0" y="1206"/>
                </a:lnTo>
                <a:close/>
              </a:path>
            </a:pathLst>
          </a:custGeom>
          <a:solidFill>
            <a:srgbClr val="FFFFFF"/>
          </a:solidFill>
        </p:spPr>
        <p:txBody>
          <a:bodyPr wrap="square" lIns="0" tIns="0" rIns="0" bIns="0" rtlCol="0"/>
          <a:lstStyle/>
          <a:p>
            <a:endParaRPr sz="2700"/>
          </a:p>
        </p:txBody>
      </p:sp>
      <p:pic>
        <p:nvPicPr>
          <p:cNvPr id="13" name="Picture 12">
            <a:extLst>
              <a:ext uri="{FF2B5EF4-FFF2-40B4-BE49-F238E27FC236}">
                <a16:creationId xmlns:a16="http://schemas.microsoft.com/office/drawing/2014/main" id="{8592FFB0-1AF3-4458-8C33-9394C4A15DDE}"/>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7170287" y="64084"/>
            <a:ext cx="1047510" cy="1046276"/>
          </a:xfrm>
          <a:prstGeom prst="rect">
            <a:avLst/>
          </a:prstGeom>
        </p:spPr>
      </p:pic>
      <p:sp>
        <p:nvSpPr>
          <p:cNvPr id="14" name="object 4"/>
          <p:cNvSpPr/>
          <p:nvPr/>
        </p:nvSpPr>
        <p:spPr>
          <a:xfrm>
            <a:off x="1964259" y="2919454"/>
            <a:ext cx="14374992" cy="4129046"/>
          </a:xfrm>
          <a:custGeom>
            <a:avLst/>
            <a:gdLst/>
            <a:ahLst/>
            <a:cxnLst/>
            <a:rect l="l" t="t" r="r" b="b"/>
            <a:pathLst>
              <a:path w="8860790" h="2574290">
                <a:moveTo>
                  <a:pt x="0" y="2574036"/>
                </a:moveTo>
                <a:lnTo>
                  <a:pt x="8860536" y="2574036"/>
                </a:lnTo>
                <a:lnTo>
                  <a:pt x="8860536" y="0"/>
                </a:lnTo>
                <a:lnTo>
                  <a:pt x="0" y="0"/>
                </a:lnTo>
                <a:lnTo>
                  <a:pt x="0" y="2574036"/>
                </a:lnTo>
                <a:close/>
              </a:path>
            </a:pathLst>
          </a:custGeom>
          <a:ln w="76200">
            <a:solidFill>
              <a:srgbClr val="FFFFFF"/>
            </a:solidFill>
          </a:ln>
        </p:spPr>
        <p:txBody>
          <a:bodyPr wrap="square" lIns="0" tIns="0" rIns="0" bIns="0" rtlCol="0"/>
          <a:lstStyle/>
          <a:p>
            <a:endParaRPr>
              <a:solidFill>
                <a:srgbClr val="000000"/>
              </a:solidFill>
            </a:endParaRPr>
          </a:p>
        </p:txBody>
      </p:sp>
      <p:sp>
        <p:nvSpPr>
          <p:cNvPr id="16" name="Slide Number Placeholder 15">
            <a:extLst>
              <a:ext uri="{FF2B5EF4-FFF2-40B4-BE49-F238E27FC236}">
                <a16:creationId xmlns:a16="http://schemas.microsoft.com/office/drawing/2014/main" id="{C3EA3F23-2C17-0D0C-83C2-0EA9ADAB7CC4}"/>
              </a:ext>
            </a:extLst>
          </p:cNvPr>
          <p:cNvSpPr txBox="1">
            <a:spLocks/>
          </p:cNvSpPr>
          <p:nvPr/>
        </p:nvSpPr>
        <p:spPr>
          <a:xfrm>
            <a:off x="17469349" y="9662456"/>
            <a:ext cx="565802" cy="304778"/>
          </a:xfrm>
          <a:prstGeom prst="callout1">
            <a:avLst>
              <a:gd name="adj1" fmla="val 48702"/>
              <a:gd name="adj2" fmla="val 84708"/>
              <a:gd name="adj3" fmla="val 48210"/>
              <a:gd name="adj4" fmla="val 162974"/>
            </a:avLst>
          </a:prstGeom>
          <a:ln w="38100">
            <a:solidFill>
              <a:schemeClr val="bg1"/>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B42DF2D7-30B4-D046-BCCB-386CF9A49E74}" type="slidenum">
              <a:rPr lang="en-US" sz="2400" b="1" smtClean="0">
                <a:solidFill>
                  <a:schemeClr val="bg1"/>
                </a:solidFill>
              </a:rPr>
              <a:pPr algn="ctr"/>
              <a:t>29</a:t>
            </a:fld>
            <a:endParaRPr lang="en-US" sz="2400" b="1" dirty="0">
              <a:solidFill>
                <a:schemeClr val="bg1"/>
              </a:solidFill>
            </a:endParaRPr>
          </a:p>
        </p:txBody>
      </p:sp>
      <p:sp>
        <p:nvSpPr>
          <p:cNvPr id="3" name="TextBox 2">
            <a:extLst>
              <a:ext uri="{FF2B5EF4-FFF2-40B4-BE49-F238E27FC236}">
                <a16:creationId xmlns:a16="http://schemas.microsoft.com/office/drawing/2014/main" id="{DFB7C9C9-E716-C3BF-6904-1C471E129F86}"/>
              </a:ext>
            </a:extLst>
          </p:cNvPr>
          <p:cNvSpPr txBox="1"/>
          <p:nvPr/>
        </p:nvSpPr>
        <p:spPr>
          <a:xfrm>
            <a:off x="4551870" y="9843941"/>
            <a:ext cx="9207062" cy="369332"/>
          </a:xfrm>
          <a:prstGeom prst="rect">
            <a:avLst/>
          </a:prstGeom>
          <a:noFill/>
        </p:spPr>
        <p:txBody>
          <a:bodyPr wrap="square">
            <a:spAutoFit/>
          </a:bodyPr>
          <a:lstStyle/>
          <a:p>
            <a:pPr algn="ctr" defTabSz="914490">
              <a:spcAft>
                <a:spcPts val="600"/>
              </a:spcAft>
              <a:defRPr/>
            </a:pPr>
            <a:r>
              <a:rPr lang="en-US" sz="1800" dirty="0">
                <a:solidFill>
                  <a:schemeClr val="tx1"/>
                </a:solidFill>
              </a:rPr>
              <a:t>denny@integritylawfirm.id</a:t>
            </a:r>
          </a:p>
        </p:txBody>
      </p:sp>
    </p:spTree>
    <p:extLst>
      <p:ext uri="{BB962C8B-B14F-4D97-AF65-F5344CB8AC3E}">
        <p14:creationId xmlns:p14="http://schemas.microsoft.com/office/powerpoint/2010/main" val="25546635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14">
            <a:extLst>
              <a:ext uri="{FF2B5EF4-FFF2-40B4-BE49-F238E27FC236}">
                <a16:creationId xmlns:a16="http://schemas.microsoft.com/office/drawing/2014/main" id="{216B4CB5-8F05-41EE-73D4-4A9C99FA386B}"/>
              </a:ext>
            </a:extLst>
          </p:cNvPr>
          <p:cNvSpPr/>
          <p:nvPr/>
        </p:nvSpPr>
        <p:spPr>
          <a:xfrm>
            <a:off x="11430" y="-3810"/>
            <a:ext cx="18265140" cy="10294620"/>
          </a:xfrm>
          <a:prstGeom prst="rect">
            <a:avLst/>
          </a:prstGeom>
          <a:blipFill>
            <a:blip r:embed="rId2" cstate="print"/>
            <a:stretch>
              <a:fillRect/>
            </a:stretch>
          </a:blipFill>
        </p:spPr>
        <p:txBody>
          <a:bodyPr wrap="square" lIns="0" tIns="0" rIns="0" bIns="0" rtlCol="0">
            <a:noAutofit/>
          </a:bodyPr>
          <a:lstStyle/>
          <a:p>
            <a:endParaRPr sz="2700" dirty="0"/>
          </a:p>
        </p:txBody>
      </p:sp>
      <p:pic>
        <p:nvPicPr>
          <p:cNvPr id="6" name="Picture 5">
            <a:extLst>
              <a:ext uri="{FF2B5EF4-FFF2-40B4-BE49-F238E27FC236}">
                <a16:creationId xmlns:a16="http://schemas.microsoft.com/office/drawing/2014/main" id="{9D43267B-B259-FCF0-29FA-21724F63F6C2}"/>
              </a:ext>
            </a:extLst>
          </p:cNvPr>
          <p:cNvPicPr>
            <a:picLocks noChangeAspect="1"/>
          </p:cNvPicPr>
          <p:nvPr/>
        </p:nvPicPr>
        <p:blipFill>
          <a:blip r:embed="rId3"/>
          <a:stretch>
            <a:fillRect/>
          </a:stretch>
        </p:blipFill>
        <p:spPr>
          <a:xfrm>
            <a:off x="16992600" y="371870"/>
            <a:ext cx="1097375" cy="916005"/>
          </a:xfrm>
          <a:prstGeom prst="rect">
            <a:avLst/>
          </a:prstGeom>
        </p:spPr>
      </p:pic>
      <p:sp>
        <p:nvSpPr>
          <p:cNvPr id="18" name="Slide Number Placeholder 15">
            <a:extLst>
              <a:ext uri="{FF2B5EF4-FFF2-40B4-BE49-F238E27FC236}">
                <a16:creationId xmlns:a16="http://schemas.microsoft.com/office/drawing/2014/main" id="{DD46BE5E-8575-8311-A7F4-A3088AE3E950}"/>
              </a:ext>
            </a:extLst>
          </p:cNvPr>
          <p:cNvSpPr txBox="1">
            <a:spLocks/>
          </p:cNvSpPr>
          <p:nvPr/>
        </p:nvSpPr>
        <p:spPr>
          <a:xfrm>
            <a:off x="17469349" y="9662456"/>
            <a:ext cx="565802" cy="304778"/>
          </a:xfrm>
          <a:prstGeom prst="callout1">
            <a:avLst>
              <a:gd name="adj1" fmla="val 48702"/>
              <a:gd name="adj2" fmla="val 84708"/>
              <a:gd name="adj3" fmla="val 48210"/>
              <a:gd name="adj4" fmla="val 162974"/>
            </a:avLst>
          </a:prstGeom>
          <a:ln w="38100">
            <a:solidFill>
              <a:schemeClr val="tx1"/>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B42DF2D7-30B4-D046-BCCB-386CF9A49E74}" type="slidenum">
              <a:rPr lang="en-US" sz="2400" b="1" smtClean="0"/>
              <a:pPr algn="ctr"/>
              <a:t>30</a:t>
            </a:fld>
            <a:endParaRPr lang="en-US" sz="2400" b="1" dirty="0"/>
          </a:p>
        </p:txBody>
      </p:sp>
      <p:sp>
        <p:nvSpPr>
          <p:cNvPr id="3" name="TextBox 2">
            <a:extLst>
              <a:ext uri="{FF2B5EF4-FFF2-40B4-BE49-F238E27FC236}">
                <a16:creationId xmlns:a16="http://schemas.microsoft.com/office/drawing/2014/main" id="{8165ED01-7AD8-A82D-30BE-9F522F07165C}"/>
              </a:ext>
            </a:extLst>
          </p:cNvPr>
          <p:cNvSpPr txBox="1"/>
          <p:nvPr/>
        </p:nvSpPr>
        <p:spPr>
          <a:xfrm>
            <a:off x="4586687" y="9693143"/>
            <a:ext cx="9207062" cy="723275"/>
          </a:xfrm>
          <a:prstGeom prst="rect">
            <a:avLst/>
          </a:prstGeom>
          <a:noFill/>
        </p:spPr>
        <p:txBody>
          <a:bodyPr wrap="square">
            <a:spAutoFit/>
          </a:bodyPr>
          <a:lstStyle/>
          <a:p>
            <a:pPr algn="ctr" defTabSz="914490">
              <a:spcAft>
                <a:spcPts val="600"/>
              </a:spcAft>
              <a:defRPr/>
            </a:pPr>
            <a:r>
              <a:rPr lang="en-US" sz="1800" dirty="0">
                <a:solidFill>
                  <a:schemeClr val="tx1"/>
                </a:solidFill>
              </a:rPr>
              <a:t>denny@integritylawfirm.id</a:t>
            </a:r>
          </a:p>
          <a:p>
            <a:pPr algn="ctr" defTabSz="914490">
              <a:spcAft>
                <a:spcPts val="600"/>
              </a:spcAft>
              <a:defRPr/>
            </a:pPr>
            <a:endParaRPr lang="en-US" sz="1800" dirty="0">
              <a:solidFill>
                <a:schemeClr val="tx1"/>
              </a:solidFill>
              <a:latin typeface="Avenir Next" panose="020B0503020202020204"/>
            </a:endParaRPr>
          </a:p>
        </p:txBody>
      </p:sp>
      <p:sp>
        <p:nvSpPr>
          <p:cNvPr id="10" name="object 3"/>
          <p:cNvSpPr txBox="1">
            <a:spLocks noGrp="1"/>
          </p:cNvSpPr>
          <p:nvPr>
            <p:ph type="title"/>
          </p:nvPr>
        </p:nvSpPr>
        <p:spPr>
          <a:xfrm>
            <a:off x="258984" y="732845"/>
            <a:ext cx="4986464" cy="1367041"/>
          </a:xfrm>
          <a:prstGeom prst="rect">
            <a:avLst/>
          </a:prstGeom>
        </p:spPr>
        <p:txBody>
          <a:bodyPr vert="horz" wrap="square" lIns="0" tIns="12700" rIns="0" bIns="0" rtlCol="0">
            <a:spAutoFit/>
          </a:bodyPr>
          <a:lstStyle/>
          <a:p>
            <a:pPr marL="12700">
              <a:lnSpc>
                <a:spcPct val="100000"/>
              </a:lnSpc>
              <a:spcBef>
                <a:spcPts val="100"/>
              </a:spcBef>
            </a:pPr>
            <a:r>
              <a:rPr lang="sv-SE" b="1" dirty="0">
                <a:latin typeface="Avenir Next" panose="020B0503020202020204"/>
              </a:rPr>
              <a:t>Korupsi Pengadaan Barang/Jasa</a:t>
            </a:r>
          </a:p>
        </p:txBody>
      </p:sp>
      <p:sp>
        <p:nvSpPr>
          <p:cNvPr id="13" name="object 9">
            <a:extLst>
              <a:ext uri="{FF2B5EF4-FFF2-40B4-BE49-F238E27FC236}">
                <a16:creationId xmlns:a16="http://schemas.microsoft.com/office/drawing/2014/main" id="{DEBC51C3-48F8-3CD8-0FA1-2380B946EEA0}"/>
              </a:ext>
            </a:extLst>
          </p:cNvPr>
          <p:cNvSpPr/>
          <p:nvPr/>
        </p:nvSpPr>
        <p:spPr>
          <a:xfrm>
            <a:off x="245129" y="182961"/>
            <a:ext cx="4986464" cy="2466810"/>
          </a:xfrm>
          <a:custGeom>
            <a:avLst/>
            <a:gdLst/>
            <a:ahLst/>
            <a:cxnLst/>
            <a:rect l="l" t="t" r="r" b="b"/>
            <a:pathLst>
              <a:path w="5273040" h="3508375">
                <a:moveTo>
                  <a:pt x="0" y="3508248"/>
                </a:moveTo>
                <a:lnTo>
                  <a:pt x="5273039" y="3508248"/>
                </a:lnTo>
                <a:lnTo>
                  <a:pt x="5273039" y="0"/>
                </a:lnTo>
                <a:lnTo>
                  <a:pt x="0" y="0"/>
                </a:lnTo>
                <a:lnTo>
                  <a:pt x="0" y="3508248"/>
                </a:lnTo>
                <a:close/>
              </a:path>
            </a:pathLst>
          </a:custGeom>
          <a:ln w="63500">
            <a:solidFill>
              <a:schemeClr val="tx1"/>
            </a:solidFill>
          </a:ln>
        </p:spPr>
        <p:txBody>
          <a:bodyPr wrap="square" lIns="0" tIns="0" rIns="0" bIns="0" rtlCol="0"/>
          <a:lstStyle/>
          <a:p>
            <a:endParaRPr/>
          </a:p>
        </p:txBody>
      </p:sp>
      <p:pic>
        <p:nvPicPr>
          <p:cNvPr id="4" name="Picture 3">
            <a:extLst>
              <a:ext uri="{FF2B5EF4-FFF2-40B4-BE49-F238E27FC236}">
                <a16:creationId xmlns:a16="http://schemas.microsoft.com/office/drawing/2014/main" id="{86E14F4E-7A6E-E5E8-9307-2394CED23A8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1887" y="2896998"/>
            <a:ext cx="4114800" cy="7188148"/>
          </a:xfrm>
          <a:prstGeom prst="rect">
            <a:avLst/>
          </a:prstGeom>
        </p:spPr>
      </p:pic>
      <p:pic>
        <p:nvPicPr>
          <p:cNvPr id="7" name="Picture 6">
            <a:extLst>
              <a:ext uri="{FF2B5EF4-FFF2-40B4-BE49-F238E27FC236}">
                <a16:creationId xmlns:a16="http://schemas.microsoft.com/office/drawing/2014/main" id="{2163E384-B503-8EC9-50F9-00BB9ADEF82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72219" y="446246"/>
            <a:ext cx="4242810" cy="8136646"/>
          </a:xfrm>
          <a:prstGeom prst="rect">
            <a:avLst/>
          </a:prstGeom>
        </p:spPr>
      </p:pic>
      <p:pic>
        <p:nvPicPr>
          <p:cNvPr id="11" name="Picture 10">
            <a:extLst>
              <a:ext uri="{FF2B5EF4-FFF2-40B4-BE49-F238E27FC236}">
                <a16:creationId xmlns:a16="http://schemas.microsoft.com/office/drawing/2014/main" id="{CAF29F6D-FCB3-78D9-A874-A2ED94EEC10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962582" y="1793483"/>
            <a:ext cx="4064089" cy="6700033"/>
          </a:xfrm>
          <a:prstGeom prst="rect">
            <a:avLst/>
          </a:prstGeom>
        </p:spPr>
      </p:pic>
      <p:pic>
        <p:nvPicPr>
          <p:cNvPr id="15" name="Picture 14">
            <a:extLst>
              <a:ext uri="{FF2B5EF4-FFF2-40B4-BE49-F238E27FC236}">
                <a16:creationId xmlns:a16="http://schemas.microsoft.com/office/drawing/2014/main" id="{5D70C20A-5DF8-A330-D3AC-9924239C62B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4206695" y="2896998"/>
            <a:ext cx="3828456" cy="6728562"/>
          </a:xfrm>
          <a:prstGeom prst="rect">
            <a:avLst/>
          </a:prstGeom>
        </p:spPr>
      </p:pic>
      <p:sp>
        <p:nvSpPr>
          <p:cNvPr id="17" name="Rectangle 16">
            <a:extLst>
              <a:ext uri="{FF2B5EF4-FFF2-40B4-BE49-F238E27FC236}">
                <a16:creationId xmlns:a16="http://schemas.microsoft.com/office/drawing/2014/main" id="{1AE0F580-4F3F-02B0-AEAE-FB3A0CAC3B4F}"/>
              </a:ext>
            </a:extLst>
          </p:cNvPr>
          <p:cNvSpPr/>
          <p:nvPr/>
        </p:nvSpPr>
        <p:spPr>
          <a:xfrm>
            <a:off x="245130" y="4166827"/>
            <a:ext cx="4555470" cy="112907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 name="Rectangle 19">
            <a:extLst>
              <a:ext uri="{FF2B5EF4-FFF2-40B4-BE49-F238E27FC236}">
                <a16:creationId xmlns:a16="http://schemas.microsoft.com/office/drawing/2014/main" id="{52AAD9C0-79B5-67C3-E6CD-645E139C69D6}"/>
              </a:ext>
            </a:extLst>
          </p:cNvPr>
          <p:cNvSpPr/>
          <p:nvPr/>
        </p:nvSpPr>
        <p:spPr>
          <a:xfrm>
            <a:off x="5315889" y="1287875"/>
            <a:ext cx="4555470" cy="112907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2" name="Rectangle 21">
            <a:extLst>
              <a:ext uri="{FF2B5EF4-FFF2-40B4-BE49-F238E27FC236}">
                <a16:creationId xmlns:a16="http://schemas.microsoft.com/office/drawing/2014/main" id="{513014C7-24C1-8CC0-B7F8-A918BDBB98E5}"/>
              </a:ext>
            </a:extLst>
          </p:cNvPr>
          <p:cNvSpPr/>
          <p:nvPr/>
        </p:nvSpPr>
        <p:spPr>
          <a:xfrm>
            <a:off x="9871359" y="3384570"/>
            <a:ext cx="4155312" cy="112907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4" name="Rectangle 23">
            <a:extLst>
              <a:ext uri="{FF2B5EF4-FFF2-40B4-BE49-F238E27FC236}">
                <a16:creationId xmlns:a16="http://schemas.microsoft.com/office/drawing/2014/main" id="{B58ADBC8-D000-84AF-F013-7A1DCF702693}"/>
              </a:ext>
            </a:extLst>
          </p:cNvPr>
          <p:cNvSpPr/>
          <p:nvPr/>
        </p:nvSpPr>
        <p:spPr>
          <a:xfrm>
            <a:off x="14181557" y="4095731"/>
            <a:ext cx="4064089" cy="66676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28013189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14">
            <a:extLst>
              <a:ext uri="{FF2B5EF4-FFF2-40B4-BE49-F238E27FC236}">
                <a16:creationId xmlns:a16="http://schemas.microsoft.com/office/drawing/2014/main" id="{216B4CB5-8F05-41EE-73D4-4A9C99FA386B}"/>
              </a:ext>
            </a:extLst>
          </p:cNvPr>
          <p:cNvSpPr/>
          <p:nvPr/>
        </p:nvSpPr>
        <p:spPr>
          <a:xfrm>
            <a:off x="11430" y="-3810"/>
            <a:ext cx="18265140" cy="10294620"/>
          </a:xfrm>
          <a:prstGeom prst="rect">
            <a:avLst/>
          </a:prstGeom>
          <a:blipFill>
            <a:blip r:embed="rId2" cstate="print"/>
            <a:stretch>
              <a:fillRect/>
            </a:stretch>
          </a:blipFill>
        </p:spPr>
        <p:txBody>
          <a:bodyPr wrap="square" lIns="0" tIns="0" rIns="0" bIns="0" rtlCol="0">
            <a:noAutofit/>
          </a:bodyPr>
          <a:lstStyle/>
          <a:p>
            <a:endParaRPr sz="2700" dirty="0"/>
          </a:p>
        </p:txBody>
      </p:sp>
      <p:pic>
        <p:nvPicPr>
          <p:cNvPr id="6" name="Picture 5">
            <a:extLst>
              <a:ext uri="{FF2B5EF4-FFF2-40B4-BE49-F238E27FC236}">
                <a16:creationId xmlns:a16="http://schemas.microsoft.com/office/drawing/2014/main" id="{9D43267B-B259-FCF0-29FA-21724F63F6C2}"/>
              </a:ext>
            </a:extLst>
          </p:cNvPr>
          <p:cNvPicPr>
            <a:picLocks noChangeAspect="1"/>
          </p:cNvPicPr>
          <p:nvPr/>
        </p:nvPicPr>
        <p:blipFill>
          <a:blip r:embed="rId3"/>
          <a:stretch>
            <a:fillRect/>
          </a:stretch>
        </p:blipFill>
        <p:spPr>
          <a:xfrm>
            <a:off x="16992600" y="371870"/>
            <a:ext cx="1097375" cy="916005"/>
          </a:xfrm>
          <a:prstGeom prst="rect">
            <a:avLst/>
          </a:prstGeom>
        </p:spPr>
      </p:pic>
      <p:sp>
        <p:nvSpPr>
          <p:cNvPr id="18" name="Slide Number Placeholder 15">
            <a:extLst>
              <a:ext uri="{FF2B5EF4-FFF2-40B4-BE49-F238E27FC236}">
                <a16:creationId xmlns:a16="http://schemas.microsoft.com/office/drawing/2014/main" id="{DD46BE5E-8575-8311-A7F4-A3088AE3E950}"/>
              </a:ext>
            </a:extLst>
          </p:cNvPr>
          <p:cNvSpPr txBox="1">
            <a:spLocks/>
          </p:cNvSpPr>
          <p:nvPr/>
        </p:nvSpPr>
        <p:spPr>
          <a:xfrm>
            <a:off x="17469349" y="9662456"/>
            <a:ext cx="565802" cy="304778"/>
          </a:xfrm>
          <a:prstGeom prst="callout1">
            <a:avLst>
              <a:gd name="adj1" fmla="val 48702"/>
              <a:gd name="adj2" fmla="val 84708"/>
              <a:gd name="adj3" fmla="val 48210"/>
              <a:gd name="adj4" fmla="val 162974"/>
            </a:avLst>
          </a:prstGeom>
          <a:ln w="38100">
            <a:solidFill>
              <a:schemeClr val="tx1"/>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B42DF2D7-30B4-D046-BCCB-386CF9A49E74}" type="slidenum">
              <a:rPr lang="en-US" sz="2400" b="1" smtClean="0"/>
              <a:pPr algn="ctr"/>
              <a:t>31</a:t>
            </a:fld>
            <a:endParaRPr lang="en-US" sz="2400" b="1" dirty="0"/>
          </a:p>
        </p:txBody>
      </p:sp>
      <p:sp>
        <p:nvSpPr>
          <p:cNvPr id="3" name="TextBox 2">
            <a:extLst>
              <a:ext uri="{FF2B5EF4-FFF2-40B4-BE49-F238E27FC236}">
                <a16:creationId xmlns:a16="http://schemas.microsoft.com/office/drawing/2014/main" id="{8165ED01-7AD8-A82D-30BE-9F522F07165C}"/>
              </a:ext>
            </a:extLst>
          </p:cNvPr>
          <p:cNvSpPr txBox="1"/>
          <p:nvPr/>
        </p:nvSpPr>
        <p:spPr>
          <a:xfrm>
            <a:off x="4586687" y="9693143"/>
            <a:ext cx="9207062" cy="723275"/>
          </a:xfrm>
          <a:prstGeom prst="rect">
            <a:avLst/>
          </a:prstGeom>
          <a:noFill/>
        </p:spPr>
        <p:txBody>
          <a:bodyPr wrap="square">
            <a:spAutoFit/>
          </a:bodyPr>
          <a:lstStyle/>
          <a:p>
            <a:pPr algn="ctr" defTabSz="914490">
              <a:spcAft>
                <a:spcPts val="600"/>
              </a:spcAft>
              <a:defRPr/>
            </a:pPr>
            <a:r>
              <a:rPr lang="en-US" sz="1800" dirty="0">
                <a:solidFill>
                  <a:schemeClr val="tx1"/>
                </a:solidFill>
              </a:rPr>
              <a:t>denny@integritylawfirm.id</a:t>
            </a:r>
          </a:p>
          <a:p>
            <a:pPr algn="ctr" defTabSz="914490">
              <a:spcAft>
                <a:spcPts val="600"/>
              </a:spcAft>
              <a:defRPr/>
            </a:pPr>
            <a:endParaRPr lang="en-US" sz="1800" dirty="0">
              <a:solidFill>
                <a:schemeClr val="tx1"/>
              </a:solidFill>
              <a:latin typeface="Avenir Next" panose="020B0503020202020204"/>
            </a:endParaRPr>
          </a:p>
        </p:txBody>
      </p:sp>
      <p:pic>
        <p:nvPicPr>
          <p:cNvPr id="2" name="Picture 1">
            <a:extLst>
              <a:ext uri="{FF2B5EF4-FFF2-40B4-BE49-F238E27FC236}">
                <a16:creationId xmlns:a16="http://schemas.microsoft.com/office/drawing/2014/main" id="{2BCB5C55-362D-BE67-B24D-9D62DEBD66DB}"/>
              </a:ext>
            </a:extLst>
          </p:cNvPr>
          <p:cNvPicPr>
            <a:picLocks noChangeAspect="1"/>
          </p:cNvPicPr>
          <p:nvPr/>
        </p:nvPicPr>
        <p:blipFill rotWithShape="1">
          <a:blip r:embed="rId4"/>
          <a:srcRect l="1923" r="1923"/>
          <a:stretch/>
        </p:blipFill>
        <p:spPr bwMode="auto">
          <a:xfrm>
            <a:off x="672056" y="330306"/>
            <a:ext cx="12098322" cy="4569133"/>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7F4D1BD8-BD3F-CCFB-A280-CDD4AE40872D}"/>
              </a:ext>
            </a:extLst>
          </p:cNvPr>
          <p:cNvPicPr>
            <a:picLocks noChangeAspect="1"/>
          </p:cNvPicPr>
          <p:nvPr/>
        </p:nvPicPr>
        <p:blipFill rotWithShape="1">
          <a:blip r:embed="rId5"/>
          <a:srcRect l="1762" t="4469" r="2244" b="5028"/>
          <a:stretch/>
        </p:blipFill>
        <p:spPr bwMode="auto">
          <a:xfrm>
            <a:off x="672056" y="5429125"/>
            <a:ext cx="12098322" cy="3713131"/>
          </a:xfrm>
          <a:prstGeom prst="rect">
            <a:avLst/>
          </a:prstGeom>
          <a:ln>
            <a:noFill/>
          </a:ln>
          <a:extLst>
            <a:ext uri="{53640926-AAD7-44D8-BBD7-CCE9431645EC}">
              <a14:shadowObscured xmlns:a14="http://schemas.microsoft.com/office/drawing/2010/main"/>
            </a:ext>
          </a:extLst>
        </p:spPr>
      </p:pic>
      <p:sp>
        <p:nvSpPr>
          <p:cNvPr id="16" name="object 11">
            <a:extLst>
              <a:ext uri="{FF2B5EF4-FFF2-40B4-BE49-F238E27FC236}">
                <a16:creationId xmlns:a16="http://schemas.microsoft.com/office/drawing/2014/main" id="{B8233795-28BF-FA0E-A3EA-6FB1BC46878E}"/>
              </a:ext>
            </a:extLst>
          </p:cNvPr>
          <p:cNvSpPr txBox="1"/>
          <p:nvPr/>
        </p:nvSpPr>
        <p:spPr>
          <a:xfrm>
            <a:off x="12953559" y="4187902"/>
            <a:ext cx="3431315" cy="5429692"/>
          </a:xfrm>
          <a:prstGeom prst="rect">
            <a:avLst/>
          </a:prstGeom>
        </p:spPr>
        <p:txBody>
          <a:bodyPr vert="horz" wrap="square" lIns="0" tIns="12700" rIns="0" bIns="0" rtlCol="0">
            <a:spAutoFit/>
          </a:bodyPr>
          <a:lstStyle/>
          <a:p>
            <a:pPr marL="299085" indent="-287020" algn="just">
              <a:lnSpc>
                <a:spcPct val="100000"/>
              </a:lnSpc>
              <a:spcBef>
                <a:spcPts val="100"/>
              </a:spcBef>
              <a:buFont typeface="Arial MT"/>
              <a:buChar char="•"/>
              <a:tabLst>
                <a:tab pos="299720" algn="l"/>
              </a:tabLst>
            </a:pPr>
            <a:r>
              <a:rPr sz="3200" spc="-10" dirty="0">
                <a:latin typeface="Avenir Next" panose="020B0503020202020204"/>
                <a:cs typeface="Calibri"/>
              </a:rPr>
              <a:t>Peningkatan</a:t>
            </a:r>
            <a:r>
              <a:rPr sz="3200" spc="-80" dirty="0">
                <a:latin typeface="Avenir Next" panose="020B0503020202020204"/>
                <a:cs typeface="Calibri"/>
              </a:rPr>
              <a:t> </a:t>
            </a:r>
            <a:r>
              <a:rPr sz="3200" dirty="0">
                <a:latin typeface="Avenir Next" panose="020B0503020202020204"/>
                <a:cs typeface="Calibri"/>
              </a:rPr>
              <a:t>0.01</a:t>
            </a:r>
            <a:r>
              <a:rPr sz="3200" spc="-40" dirty="0">
                <a:latin typeface="Avenir Next" panose="020B0503020202020204"/>
                <a:cs typeface="Calibri"/>
              </a:rPr>
              <a:t> </a:t>
            </a:r>
            <a:r>
              <a:rPr sz="3200" dirty="0">
                <a:latin typeface="Avenir Next" panose="020B0503020202020204"/>
                <a:cs typeface="Calibri"/>
              </a:rPr>
              <a:t>dalam</a:t>
            </a:r>
          </a:p>
          <a:p>
            <a:pPr marL="299085" algn="just">
              <a:lnSpc>
                <a:spcPct val="100000"/>
              </a:lnSpc>
            </a:pPr>
            <a:r>
              <a:rPr lang="en-US" sz="3200" spc="-40" dirty="0">
                <a:latin typeface="Avenir Next" panose="020B0503020202020204"/>
                <a:cs typeface="Calibri"/>
              </a:rPr>
              <a:t>7 </a:t>
            </a:r>
            <a:r>
              <a:rPr sz="3200" spc="-40" dirty="0">
                <a:latin typeface="Avenir Next" panose="020B0503020202020204"/>
                <a:cs typeface="Calibri"/>
              </a:rPr>
              <a:t> </a:t>
            </a:r>
            <a:r>
              <a:rPr sz="3200" spc="-5" dirty="0">
                <a:latin typeface="Avenir Next" panose="020B0503020202020204"/>
                <a:cs typeface="Calibri"/>
              </a:rPr>
              <a:t>tahun</a:t>
            </a:r>
            <a:endParaRPr sz="3200" dirty="0">
              <a:latin typeface="Avenir Next" panose="020B0503020202020204"/>
              <a:cs typeface="Calibri"/>
            </a:endParaRPr>
          </a:p>
          <a:p>
            <a:pPr marL="299085" marR="577850" indent="-287020" algn="just">
              <a:lnSpc>
                <a:spcPct val="100000"/>
              </a:lnSpc>
              <a:buFont typeface="Arial MT"/>
              <a:buChar char="•"/>
              <a:tabLst>
                <a:tab pos="299720" algn="l"/>
              </a:tabLst>
            </a:pPr>
            <a:r>
              <a:rPr sz="3200" spc="-5" dirty="0">
                <a:latin typeface="Avenir Next" panose="020B0503020202020204"/>
                <a:cs typeface="Calibri"/>
              </a:rPr>
              <a:t>Index</a:t>
            </a:r>
            <a:r>
              <a:rPr sz="3200" spc="-45" dirty="0">
                <a:latin typeface="Avenir Next" panose="020B0503020202020204"/>
                <a:cs typeface="Calibri"/>
              </a:rPr>
              <a:t> </a:t>
            </a:r>
            <a:r>
              <a:rPr sz="3200" spc="-15" dirty="0">
                <a:latin typeface="Avenir Next" panose="020B0503020202020204"/>
                <a:cs typeface="Calibri"/>
              </a:rPr>
              <a:t>berada</a:t>
            </a:r>
            <a:r>
              <a:rPr sz="3200" spc="-65" dirty="0">
                <a:latin typeface="Avenir Next" panose="020B0503020202020204"/>
                <a:cs typeface="Calibri"/>
              </a:rPr>
              <a:t> </a:t>
            </a:r>
            <a:r>
              <a:rPr sz="3200" spc="-5" dirty="0">
                <a:latin typeface="Avenir Next" panose="020B0503020202020204"/>
                <a:cs typeface="Calibri"/>
              </a:rPr>
              <a:t>jauh </a:t>
            </a:r>
            <a:r>
              <a:rPr sz="3200" spc="-395" dirty="0">
                <a:latin typeface="Avenir Next" panose="020B0503020202020204"/>
                <a:cs typeface="Calibri"/>
              </a:rPr>
              <a:t> </a:t>
            </a:r>
            <a:r>
              <a:rPr sz="3200" spc="-5" dirty="0">
                <a:latin typeface="Avenir Next" panose="020B0503020202020204"/>
                <a:cs typeface="Calibri"/>
              </a:rPr>
              <a:t>dibawah </a:t>
            </a:r>
            <a:r>
              <a:rPr sz="3200" spc="-20" dirty="0">
                <a:latin typeface="Avenir Next" panose="020B0503020202020204"/>
                <a:cs typeface="Calibri"/>
              </a:rPr>
              <a:t>rata-rata </a:t>
            </a:r>
            <a:r>
              <a:rPr sz="3200" spc="-395" dirty="0">
                <a:latin typeface="Avenir Next" panose="020B0503020202020204"/>
                <a:cs typeface="Calibri"/>
              </a:rPr>
              <a:t> </a:t>
            </a:r>
            <a:r>
              <a:rPr sz="3200" spc="-5" dirty="0">
                <a:latin typeface="Avenir Next" panose="020B0503020202020204"/>
                <a:cs typeface="Calibri"/>
              </a:rPr>
              <a:t>regional</a:t>
            </a:r>
            <a:endParaRPr sz="3200" dirty="0">
              <a:latin typeface="Avenir Next" panose="020B0503020202020204"/>
              <a:cs typeface="Calibri"/>
            </a:endParaRPr>
          </a:p>
          <a:p>
            <a:pPr marL="299085" marR="118745" indent="-287020">
              <a:lnSpc>
                <a:spcPct val="100000"/>
              </a:lnSpc>
              <a:buFont typeface="Arial MT"/>
              <a:buChar char="•"/>
              <a:tabLst>
                <a:tab pos="299085" algn="l"/>
                <a:tab pos="299720" algn="l"/>
              </a:tabLst>
            </a:pPr>
            <a:r>
              <a:rPr sz="3200" spc="-5" dirty="0">
                <a:latin typeface="Avenir Next" panose="020B0503020202020204"/>
                <a:cs typeface="Calibri"/>
              </a:rPr>
              <a:t>Korupsi</a:t>
            </a:r>
            <a:r>
              <a:rPr sz="3200" spc="-70" dirty="0">
                <a:latin typeface="Avenir Next" panose="020B0503020202020204"/>
                <a:cs typeface="Calibri"/>
              </a:rPr>
              <a:t> </a:t>
            </a:r>
            <a:r>
              <a:rPr sz="3200" spc="-5" dirty="0">
                <a:latin typeface="Avenir Next" panose="020B0503020202020204"/>
                <a:cs typeface="Calibri"/>
              </a:rPr>
              <a:t>masih</a:t>
            </a:r>
            <a:r>
              <a:rPr sz="3200" spc="-55" dirty="0">
                <a:latin typeface="Avenir Next" panose="020B0503020202020204"/>
                <a:cs typeface="Calibri"/>
              </a:rPr>
              <a:t> </a:t>
            </a:r>
            <a:r>
              <a:rPr sz="3200" spc="-5" dirty="0">
                <a:latin typeface="Avenir Next" panose="020B0503020202020204"/>
                <a:cs typeface="Calibri"/>
              </a:rPr>
              <a:t>menjadi </a:t>
            </a:r>
            <a:r>
              <a:rPr sz="3200" spc="-390" dirty="0">
                <a:latin typeface="Avenir Next" panose="020B0503020202020204"/>
                <a:cs typeface="Calibri"/>
              </a:rPr>
              <a:t> </a:t>
            </a:r>
            <a:r>
              <a:rPr sz="3200" spc="-10" dirty="0">
                <a:latin typeface="Avenir Next" panose="020B0503020202020204"/>
                <a:cs typeface="Calibri"/>
              </a:rPr>
              <a:t>faktor yang </a:t>
            </a:r>
            <a:r>
              <a:rPr sz="3200" spc="-5" dirty="0">
                <a:latin typeface="Avenir Next" panose="020B0503020202020204"/>
                <a:cs typeface="Calibri"/>
              </a:rPr>
              <a:t> </a:t>
            </a:r>
            <a:r>
              <a:rPr sz="3200" spc="-10" dirty="0">
                <a:latin typeface="Avenir Next" panose="020B0503020202020204"/>
                <a:cs typeface="Calibri"/>
              </a:rPr>
              <a:t>memprihatinkan</a:t>
            </a:r>
            <a:endParaRPr sz="3200" dirty="0">
              <a:latin typeface="Avenir Next" panose="020B0503020202020204"/>
              <a:cs typeface="Calibri"/>
            </a:endParaRPr>
          </a:p>
        </p:txBody>
      </p:sp>
      <p:sp>
        <p:nvSpPr>
          <p:cNvPr id="21" name="object 9">
            <a:extLst>
              <a:ext uri="{FF2B5EF4-FFF2-40B4-BE49-F238E27FC236}">
                <a16:creationId xmlns:a16="http://schemas.microsoft.com/office/drawing/2014/main" id="{D1CB222A-3E10-C193-59F5-6B0692E0AD5A}"/>
              </a:ext>
            </a:extLst>
          </p:cNvPr>
          <p:cNvSpPr/>
          <p:nvPr/>
        </p:nvSpPr>
        <p:spPr>
          <a:xfrm>
            <a:off x="13030242" y="1397516"/>
            <a:ext cx="4986464" cy="2466810"/>
          </a:xfrm>
          <a:custGeom>
            <a:avLst/>
            <a:gdLst/>
            <a:ahLst/>
            <a:cxnLst/>
            <a:rect l="l" t="t" r="r" b="b"/>
            <a:pathLst>
              <a:path w="5273040" h="3508375">
                <a:moveTo>
                  <a:pt x="0" y="3508248"/>
                </a:moveTo>
                <a:lnTo>
                  <a:pt x="5273039" y="3508248"/>
                </a:lnTo>
                <a:lnTo>
                  <a:pt x="5273039" y="0"/>
                </a:lnTo>
                <a:lnTo>
                  <a:pt x="0" y="0"/>
                </a:lnTo>
                <a:lnTo>
                  <a:pt x="0" y="3508248"/>
                </a:lnTo>
                <a:close/>
              </a:path>
            </a:pathLst>
          </a:custGeom>
          <a:ln w="63500">
            <a:solidFill>
              <a:schemeClr val="tx1"/>
            </a:solidFill>
          </a:ln>
        </p:spPr>
        <p:txBody>
          <a:bodyPr wrap="square" lIns="0" tIns="0" rIns="0" bIns="0" rtlCol="0"/>
          <a:lstStyle/>
          <a:p>
            <a:endParaRPr/>
          </a:p>
        </p:txBody>
      </p:sp>
      <p:sp>
        <p:nvSpPr>
          <p:cNvPr id="23" name="object 3">
            <a:extLst>
              <a:ext uri="{FF2B5EF4-FFF2-40B4-BE49-F238E27FC236}">
                <a16:creationId xmlns:a16="http://schemas.microsoft.com/office/drawing/2014/main" id="{009C58FB-9874-01DB-44AE-B4D60EE31A20}"/>
              </a:ext>
            </a:extLst>
          </p:cNvPr>
          <p:cNvSpPr txBox="1">
            <a:spLocks noGrp="1"/>
          </p:cNvSpPr>
          <p:nvPr>
            <p:ph type="title"/>
          </p:nvPr>
        </p:nvSpPr>
        <p:spPr>
          <a:xfrm>
            <a:off x="13138146" y="1608846"/>
            <a:ext cx="4878560" cy="2044149"/>
          </a:xfrm>
          <a:prstGeom prst="rect">
            <a:avLst/>
          </a:prstGeom>
        </p:spPr>
        <p:txBody>
          <a:bodyPr vert="horz" wrap="square" lIns="0" tIns="12700" rIns="0" bIns="0" rtlCol="0">
            <a:spAutoFit/>
          </a:bodyPr>
          <a:lstStyle/>
          <a:p>
            <a:pPr marL="12700">
              <a:lnSpc>
                <a:spcPct val="100000"/>
              </a:lnSpc>
              <a:spcBef>
                <a:spcPts val="100"/>
              </a:spcBef>
            </a:pPr>
            <a:r>
              <a:rPr lang="sv-SE" b="1" dirty="0">
                <a:latin typeface="Avenir Next" panose="020B0503020202020204"/>
              </a:rPr>
              <a:t>Overview Absence of Corruption for Indonesia 2021</a:t>
            </a:r>
          </a:p>
        </p:txBody>
      </p:sp>
      <p:sp>
        <p:nvSpPr>
          <p:cNvPr id="26" name="object 11">
            <a:extLst>
              <a:ext uri="{FF2B5EF4-FFF2-40B4-BE49-F238E27FC236}">
                <a16:creationId xmlns:a16="http://schemas.microsoft.com/office/drawing/2014/main" id="{47CC98BE-833B-7CDB-01D7-719BECEDEF9C}"/>
              </a:ext>
            </a:extLst>
          </p:cNvPr>
          <p:cNvSpPr txBox="1"/>
          <p:nvPr/>
        </p:nvSpPr>
        <p:spPr>
          <a:xfrm>
            <a:off x="171362" y="9418470"/>
            <a:ext cx="7524838" cy="644005"/>
          </a:xfrm>
          <a:prstGeom prst="rect">
            <a:avLst/>
          </a:prstGeom>
        </p:spPr>
        <p:txBody>
          <a:bodyPr wrap="square" lIns="0" tIns="23813" rIns="0" bIns="0" rtlCol="0">
            <a:noAutofit/>
          </a:bodyPr>
          <a:lstStyle/>
          <a:p>
            <a:r>
              <a:rPr lang="en-US" b="1" dirty="0" err="1">
                <a:latin typeface="Avenir Next" panose="020B0503020202020204"/>
                <a:cs typeface="Calibri"/>
              </a:rPr>
              <a:t>Sumber</a:t>
            </a:r>
            <a:r>
              <a:rPr lang="en-US" dirty="0">
                <a:latin typeface="Avenir Next" panose="020B0503020202020204"/>
                <a:cs typeface="Calibri"/>
              </a:rPr>
              <a:t>: WJP Rule of Law Index, </a:t>
            </a:r>
            <a:r>
              <a:rPr lang="en-US" dirty="0">
                <a:latin typeface="Avenir Next" panose="020B0503020202020204"/>
                <a:cs typeface="Calibri"/>
                <a:hlinkClick r:id="rId6"/>
              </a:rPr>
              <a:t>https://worldjusticeproject.org/rule-of-law-index/country/2021/Indonesia/Absence%20of%20Corruption/</a:t>
            </a:r>
            <a:r>
              <a:rPr lang="en-US" dirty="0">
                <a:latin typeface="Avenir Next" panose="020B0503020202020204"/>
                <a:cs typeface="Calibri"/>
              </a:rPr>
              <a:t> </a:t>
            </a:r>
            <a:endParaRPr dirty="0">
              <a:latin typeface="Avenir Next" panose="020B0503020202020204"/>
              <a:cs typeface="Calibri"/>
            </a:endParaRPr>
          </a:p>
        </p:txBody>
      </p:sp>
    </p:spTree>
    <p:extLst>
      <p:ext uri="{BB962C8B-B14F-4D97-AF65-F5344CB8AC3E}">
        <p14:creationId xmlns:p14="http://schemas.microsoft.com/office/powerpoint/2010/main" val="39445364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14">
            <a:extLst>
              <a:ext uri="{FF2B5EF4-FFF2-40B4-BE49-F238E27FC236}">
                <a16:creationId xmlns:a16="http://schemas.microsoft.com/office/drawing/2014/main" id="{216B4CB5-8F05-41EE-73D4-4A9C99FA386B}"/>
              </a:ext>
            </a:extLst>
          </p:cNvPr>
          <p:cNvSpPr/>
          <p:nvPr/>
        </p:nvSpPr>
        <p:spPr>
          <a:xfrm>
            <a:off x="11430" y="-3810"/>
            <a:ext cx="18265140" cy="10294620"/>
          </a:xfrm>
          <a:prstGeom prst="rect">
            <a:avLst/>
          </a:prstGeom>
          <a:blipFill>
            <a:blip r:embed="rId2" cstate="print"/>
            <a:stretch>
              <a:fillRect/>
            </a:stretch>
          </a:blipFill>
        </p:spPr>
        <p:txBody>
          <a:bodyPr wrap="square" lIns="0" tIns="0" rIns="0" bIns="0" rtlCol="0">
            <a:noAutofit/>
          </a:bodyPr>
          <a:lstStyle/>
          <a:p>
            <a:endParaRPr sz="2700" dirty="0"/>
          </a:p>
        </p:txBody>
      </p:sp>
      <p:pic>
        <p:nvPicPr>
          <p:cNvPr id="6" name="Picture 5">
            <a:extLst>
              <a:ext uri="{FF2B5EF4-FFF2-40B4-BE49-F238E27FC236}">
                <a16:creationId xmlns:a16="http://schemas.microsoft.com/office/drawing/2014/main" id="{9D43267B-B259-FCF0-29FA-21724F63F6C2}"/>
              </a:ext>
            </a:extLst>
          </p:cNvPr>
          <p:cNvPicPr>
            <a:picLocks noChangeAspect="1"/>
          </p:cNvPicPr>
          <p:nvPr/>
        </p:nvPicPr>
        <p:blipFill>
          <a:blip r:embed="rId3"/>
          <a:stretch>
            <a:fillRect/>
          </a:stretch>
        </p:blipFill>
        <p:spPr>
          <a:xfrm>
            <a:off x="16992600" y="371870"/>
            <a:ext cx="1097375" cy="916005"/>
          </a:xfrm>
          <a:prstGeom prst="rect">
            <a:avLst/>
          </a:prstGeom>
        </p:spPr>
      </p:pic>
      <p:sp>
        <p:nvSpPr>
          <p:cNvPr id="18" name="Slide Number Placeholder 15">
            <a:extLst>
              <a:ext uri="{FF2B5EF4-FFF2-40B4-BE49-F238E27FC236}">
                <a16:creationId xmlns:a16="http://schemas.microsoft.com/office/drawing/2014/main" id="{DD46BE5E-8575-8311-A7F4-A3088AE3E950}"/>
              </a:ext>
            </a:extLst>
          </p:cNvPr>
          <p:cNvSpPr txBox="1">
            <a:spLocks/>
          </p:cNvSpPr>
          <p:nvPr/>
        </p:nvSpPr>
        <p:spPr>
          <a:xfrm>
            <a:off x="17469349" y="9662456"/>
            <a:ext cx="565802" cy="304778"/>
          </a:xfrm>
          <a:prstGeom prst="callout1">
            <a:avLst>
              <a:gd name="adj1" fmla="val 48702"/>
              <a:gd name="adj2" fmla="val 84708"/>
              <a:gd name="adj3" fmla="val 48210"/>
              <a:gd name="adj4" fmla="val 162974"/>
            </a:avLst>
          </a:prstGeom>
          <a:ln w="38100">
            <a:solidFill>
              <a:schemeClr val="tx1"/>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B42DF2D7-30B4-D046-BCCB-386CF9A49E74}" type="slidenum">
              <a:rPr lang="en-US" sz="2400" b="1" smtClean="0"/>
              <a:pPr algn="ctr"/>
              <a:t>32</a:t>
            </a:fld>
            <a:endParaRPr lang="en-US" sz="2400" b="1" dirty="0"/>
          </a:p>
        </p:txBody>
      </p:sp>
      <p:sp>
        <p:nvSpPr>
          <p:cNvPr id="3" name="TextBox 2">
            <a:extLst>
              <a:ext uri="{FF2B5EF4-FFF2-40B4-BE49-F238E27FC236}">
                <a16:creationId xmlns:a16="http://schemas.microsoft.com/office/drawing/2014/main" id="{8165ED01-7AD8-A82D-30BE-9F522F07165C}"/>
              </a:ext>
            </a:extLst>
          </p:cNvPr>
          <p:cNvSpPr txBox="1"/>
          <p:nvPr/>
        </p:nvSpPr>
        <p:spPr>
          <a:xfrm>
            <a:off x="4586687" y="9693143"/>
            <a:ext cx="9207062" cy="723275"/>
          </a:xfrm>
          <a:prstGeom prst="rect">
            <a:avLst/>
          </a:prstGeom>
          <a:noFill/>
        </p:spPr>
        <p:txBody>
          <a:bodyPr wrap="square">
            <a:spAutoFit/>
          </a:bodyPr>
          <a:lstStyle/>
          <a:p>
            <a:pPr algn="ctr" defTabSz="914490">
              <a:spcAft>
                <a:spcPts val="600"/>
              </a:spcAft>
              <a:defRPr/>
            </a:pPr>
            <a:r>
              <a:rPr lang="en-US" sz="1800" dirty="0">
                <a:solidFill>
                  <a:schemeClr val="tx1"/>
                </a:solidFill>
              </a:rPr>
              <a:t>denny@integritylawfirm.id</a:t>
            </a:r>
          </a:p>
          <a:p>
            <a:pPr algn="ctr" defTabSz="914490">
              <a:spcAft>
                <a:spcPts val="600"/>
              </a:spcAft>
              <a:defRPr/>
            </a:pPr>
            <a:endParaRPr lang="en-US" sz="1800" dirty="0">
              <a:solidFill>
                <a:schemeClr val="tx1"/>
              </a:solidFill>
              <a:latin typeface="Avenir Next" panose="020B0503020202020204"/>
            </a:endParaRPr>
          </a:p>
        </p:txBody>
      </p:sp>
      <p:sp>
        <p:nvSpPr>
          <p:cNvPr id="16" name="object 11">
            <a:extLst>
              <a:ext uri="{FF2B5EF4-FFF2-40B4-BE49-F238E27FC236}">
                <a16:creationId xmlns:a16="http://schemas.microsoft.com/office/drawing/2014/main" id="{B8233795-28BF-FA0E-A3EA-6FB1BC46878E}"/>
              </a:ext>
            </a:extLst>
          </p:cNvPr>
          <p:cNvSpPr txBox="1"/>
          <p:nvPr/>
        </p:nvSpPr>
        <p:spPr>
          <a:xfrm>
            <a:off x="12953559" y="4187902"/>
            <a:ext cx="4343841" cy="4003660"/>
          </a:xfrm>
          <a:prstGeom prst="rect">
            <a:avLst/>
          </a:prstGeom>
        </p:spPr>
        <p:txBody>
          <a:bodyPr vert="horz" wrap="square" lIns="0" tIns="12700" rIns="0" bIns="0" rtlCol="0">
            <a:spAutoFit/>
          </a:bodyPr>
          <a:lstStyle/>
          <a:p>
            <a:pPr marL="299085" indent="-287020">
              <a:lnSpc>
                <a:spcPct val="100000"/>
              </a:lnSpc>
              <a:spcBef>
                <a:spcPts val="100"/>
              </a:spcBef>
              <a:buFont typeface="Arial MT"/>
              <a:buChar char="•"/>
              <a:tabLst>
                <a:tab pos="299720" algn="l"/>
              </a:tabLst>
            </a:pPr>
            <a:r>
              <a:rPr lang="en-US" sz="3200" spc="-5" dirty="0">
                <a:latin typeface="Avenir Next" panose="020B0503020202020204"/>
                <a:cs typeface="Calibri"/>
              </a:rPr>
              <a:t>Nilai </a:t>
            </a:r>
            <a:r>
              <a:rPr lang="en-US" sz="3200" b="1" spc="-5" dirty="0">
                <a:latin typeface="Avenir Next" panose="020B0503020202020204"/>
                <a:cs typeface="Calibri"/>
              </a:rPr>
              <a:t>CPI 38/100.</a:t>
            </a:r>
          </a:p>
          <a:p>
            <a:pPr marL="12065">
              <a:lnSpc>
                <a:spcPct val="100000"/>
              </a:lnSpc>
              <a:spcBef>
                <a:spcPts val="100"/>
              </a:spcBef>
              <a:tabLst>
                <a:tab pos="299720" algn="l"/>
              </a:tabLst>
            </a:pPr>
            <a:endParaRPr lang="en-US" sz="3200" b="1" spc="-5" dirty="0">
              <a:latin typeface="Avenir Next" panose="020B0503020202020204"/>
              <a:cs typeface="Calibri"/>
            </a:endParaRPr>
          </a:p>
          <a:p>
            <a:pPr marL="299085" indent="-287020">
              <a:lnSpc>
                <a:spcPct val="100000"/>
              </a:lnSpc>
              <a:spcBef>
                <a:spcPts val="100"/>
              </a:spcBef>
              <a:buFont typeface="Arial MT"/>
              <a:buChar char="•"/>
              <a:tabLst>
                <a:tab pos="299720" algn="l"/>
              </a:tabLst>
            </a:pPr>
            <a:r>
              <a:rPr lang="en-US" sz="3200" spc="-5" dirty="0" err="1">
                <a:latin typeface="Avenir Next" panose="020B0503020202020204"/>
                <a:cs typeface="Calibri"/>
              </a:rPr>
              <a:t>Peringkat</a:t>
            </a:r>
            <a:r>
              <a:rPr lang="en-US" sz="3200" spc="-5" dirty="0">
                <a:latin typeface="Avenir Next" panose="020B0503020202020204"/>
                <a:cs typeface="Calibri"/>
              </a:rPr>
              <a:t> </a:t>
            </a:r>
            <a:r>
              <a:rPr lang="en-US" sz="3200" b="1" spc="-5" dirty="0">
                <a:latin typeface="Avenir Next" panose="020B0503020202020204"/>
                <a:cs typeface="Calibri"/>
              </a:rPr>
              <a:t>96/180</a:t>
            </a:r>
            <a:r>
              <a:rPr lang="en-US" sz="3200" spc="-5" dirty="0">
                <a:latin typeface="Avenir Next" panose="020B0503020202020204"/>
                <a:cs typeface="Calibri"/>
              </a:rPr>
              <a:t> Negara.</a:t>
            </a:r>
          </a:p>
          <a:p>
            <a:pPr marL="12065">
              <a:lnSpc>
                <a:spcPct val="100000"/>
              </a:lnSpc>
              <a:spcBef>
                <a:spcPts val="100"/>
              </a:spcBef>
              <a:tabLst>
                <a:tab pos="299720" algn="l"/>
              </a:tabLst>
            </a:pPr>
            <a:endParaRPr lang="en-US" sz="3200" spc="-5" dirty="0">
              <a:latin typeface="Avenir Next" panose="020B0503020202020204"/>
              <a:cs typeface="Calibri"/>
            </a:endParaRPr>
          </a:p>
          <a:p>
            <a:pPr marL="299085" indent="-287020">
              <a:lnSpc>
                <a:spcPct val="100000"/>
              </a:lnSpc>
              <a:spcBef>
                <a:spcPts val="100"/>
              </a:spcBef>
              <a:buFont typeface="Arial MT"/>
              <a:buChar char="•"/>
              <a:tabLst>
                <a:tab pos="299720" algn="l"/>
              </a:tabLst>
            </a:pPr>
            <a:r>
              <a:rPr lang="en-US" sz="3200" spc="-5" dirty="0" err="1">
                <a:latin typeface="Avenir Next" panose="020B0503020202020204"/>
                <a:cs typeface="Calibri"/>
              </a:rPr>
              <a:t>Peningkatan</a:t>
            </a:r>
            <a:r>
              <a:rPr lang="en-US" sz="3200" spc="-5" dirty="0">
                <a:latin typeface="Avenir Next" panose="020B0503020202020204"/>
                <a:cs typeface="Calibri"/>
              </a:rPr>
              <a:t> </a:t>
            </a:r>
            <a:r>
              <a:rPr lang="en-US" sz="3200" spc="-5" dirty="0" err="1">
                <a:latin typeface="Avenir Next" panose="020B0503020202020204"/>
                <a:cs typeface="Calibri"/>
              </a:rPr>
              <a:t>korupsi</a:t>
            </a:r>
            <a:r>
              <a:rPr lang="en-US" sz="3200" spc="-5" dirty="0">
                <a:latin typeface="Avenir Next" panose="020B0503020202020204"/>
                <a:cs typeface="Calibri"/>
              </a:rPr>
              <a:t> yang </a:t>
            </a:r>
            <a:r>
              <a:rPr lang="en-US" sz="3200" spc="-5" dirty="0" err="1">
                <a:latin typeface="Avenir Next" panose="020B0503020202020204"/>
                <a:cs typeface="Calibri"/>
              </a:rPr>
              <a:t>selalu</a:t>
            </a:r>
            <a:r>
              <a:rPr lang="en-US" sz="3200" spc="-5" dirty="0">
                <a:latin typeface="Avenir Next" panose="020B0503020202020204"/>
                <a:cs typeface="Calibri"/>
              </a:rPr>
              <a:t> </a:t>
            </a:r>
            <a:r>
              <a:rPr lang="en-US" sz="3200" spc="-5" dirty="0" err="1">
                <a:latin typeface="Avenir Next" panose="020B0503020202020204"/>
                <a:cs typeface="Calibri"/>
              </a:rPr>
              <a:t>meningkat</a:t>
            </a:r>
            <a:r>
              <a:rPr lang="en-US" sz="3200" spc="-5" dirty="0">
                <a:latin typeface="Avenir Next" panose="020B0503020202020204"/>
                <a:cs typeface="Calibri"/>
              </a:rPr>
              <a:t> </a:t>
            </a:r>
            <a:r>
              <a:rPr lang="en-US" sz="3200" spc="-5" dirty="0" err="1">
                <a:latin typeface="Avenir Next" panose="020B0503020202020204"/>
                <a:cs typeface="Calibri"/>
              </a:rPr>
              <a:t>signifikan</a:t>
            </a:r>
            <a:r>
              <a:rPr lang="en-US" sz="3200" spc="-5" dirty="0">
                <a:latin typeface="Avenir Next" panose="020B0503020202020204"/>
                <a:cs typeface="Calibri"/>
              </a:rPr>
              <a:t>.</a:t>
            </a:r>
            <a:endParaRPr sz="3200" dirty="0">
              <a:latin typeface="Avenir Next" panose="020B0503020202020204"/>
              <a:cs typeface="Calibri"/>
            </a:endParaRPr>
          </a:p>
        </p:txBody>
      </p:sp>
      <p:sp>
        <p:nvSpPr>
          <p:cNvPr id="21" name="object 9">
            <a:extLst>
              <a:ext uri="{FF2B5EF4-FFF2-40B4-BE49-F238E27FC236}">
                <a16:creationId xmlns:a16="http://schemas.microsoft.com/office/drawing/2014/main" id="{D1CB222A-3E10-C193-59F5-6B0692E0AD5A}"/>
              </a:ext>
            </a:extLst>
          </p:cNvPr>
          <p:cNvSpPr/>
          <p:nvPr/>
        </p:nvSpPr>
        <p:spPr>
          <a:xfrm>
            <a:off x="13030242" y="1397516"/>
            <a:ext cx="4986464" cy="2466810"/>
          </a:xfrm>
          <a:custGeom>
            <a:avLst/>
            <a:gdLst/>
            <a:ahLst/>
            <a:cxnLst/>
            <a:rect l="l" t="t" r="r" b="b"/>
            <a:pathLst>
              <a:path w="5273040" h="3508375">
                <a:moveTo>
                  <a:pt x="0" y="3508248"/>
                </a:moveTo>
                <a:lnTo>
                  <a:pt x="5273039" y="3508248"/>
                </a:lnTo>
                <a:lnTo>
                  <a:pt x="5273039" y="0"/>
                </a:lnTo>
                <a:lnTo>
                  <a:pt x="0" y="0"/>
                </a:lnTo>
                <a:lnTo>
                  <a:pt x="0" y="3508248"/>
                </a:lnTo>
                <a:close/>
              </a:path>
            </a:pathLst>
          </a:custGeom>
          <a:ln w="63500">
            <a:solidFill>
              <a:schemeClr val="tx1"/>
            </a:solidFill>
          </a:ln>
        </p:spPr>
        <p:txBody>
          <a:bodyPr wrap="square" lIns="0" tIns="0" rIns="0" bIns="0" rtlCol="0"/>
          <a:lstStyle/>
          <a:p>
            <a:endParaRPr/>
          </a:p>
        </p:txBody>
      </p:sp>
      <p:sp>
        <p:nvSpPr>
          <p:cNvPr id="23" name="object 3">
            <a:extLst>
              <a:ext uri="{FF2B5EF4-FFF2-40B4-BE49-F238E27FC236}">
                <a16:creationId xmlns:a16="http://schemas.microsoft.com/office/drawing/2014/main" id="{009C58FB-9874-01DB-44AE-B4D60EE31A20}"/>
              </a:ext>
            </a:extLst>
          </p:cNvPr>
          <p:cNvSpPr txBox="1">
            <a:spLocks noGrp="1"/>
          </p:cNvSpPr>
          <p:nvPr>
            <p:ph type="title"/>
          </p:nvPr>
        </p:nvSpPr>
        <p:spPr>
          <a:xfrm>
            <a:off x="13030242" y="1608846"/>
            <a:ext cx="4986464" cy="2044149"/>
          </a:xfrm>
          <a:prstGeom prst="rect">
            <a:avLst/>
          </a:prstGeom>
        </p:spPr>
        <p:txBody>
          <a:bodyPr vert="horz" wrap="square" lIns="0" tIns="12700" rIns="0" bIns="0" rtlCol="0">
            <a:spAutoFit/>
          </a:bodyPr>
          <a:lstStyle/>
          <a:p>
            <a:pPr marL="12700">
              <a:lnSpc>
                <a:spcPct val="100000"/>
              </a:lnSpc>
              <a:spcBef>
                <a:spcPts val="100"/>
              </a:spcBef>
            </a:pPr>
            <a:r>
              <a:rPr lang="sv-SE" b="1" dirty="0">
                <a:latin typeface="Avenir Next" panose="020B0503020202020204"/>
              </a:rPr>
              <a:t>Indonesia Corruption Perceptions Index 2021</a:t>
            </a:r>
          </a:p>
        </p:txBody>
      </p:sp>
      <p:pic>
        <p:nvPicPr>
          <p:cNvPr id="5" name="Picture 4">
            <a:extLst>
              <a:ext uri="{FF2B5EF4-FFF2-40B4-BE49-F238E27FC236}">
                <a16:creationId xmlns:a16="http://schemas.microsoft.com/office/drawing/2014/main" id="{D2C03A73-66D8-0F3A-DAD1-8869E30757B7}"/>
              </a:ext>
            </a:extLst>
          </p:cNvPr>
          <p:cNvPicPr>
            <a:picLocks noChangeAspect="1"/>
          </p:cNvPicPr>
          <p:nvPr/>
        </p:nvPicPr>
        <p:blipFill rotWithShape="1">
          <a:blip r:embed="rId4"/>
          <a:srcRect t="27621" r="4911" b="5610"/>
          <a:stretch/>
        </p:blipFill>
        <p:spPr>
          <a:xfrm>
            <a:off x="393883" y="854116"/>
            <a:ext cx="12177224" cy="7413583"/>
          </a:xfrm>
          <a:prstGeom prst="rect">
            <a:avLst/>
          </a:prstGeom>
        </p:spPr>
      </p:pic>
      <p:sp>
        <p:nvSpPr>
          <p:cNvPr id="8" name="object 11">
            <a:extLst>
              <a:ext uri="{FF2B5EF4-FFF2-40B4-BE49-F238E27FC236}">
                <a16:creationId xmlns:a16="http://schemas.microsoft.com/office/drawing/2014/main" id="{ABBC2019-06A2-F75F-E29E-53ED00A97098}"/>
              </a:ext>
            </a:extLst>
          </p:cNvPr>
          <p:cNvSpPr txBox="1"/>
          <p:nvPr/>
        </p:nvSpPr>
        <p:spPr>
          <a:xfrm>
            <a:off x="609600" y="8658418"/>
            <a:ext cx="10744200" cy="644005"/>
          </a:xfrm>
          <a:prstGeom prst="rect">
            <a:avLst/>
          </a:prstGeom>
        </p:spPr>
        <p:txBody>
          <a:bodyPr wrap="square" lIns="0" tIns="23813" rIns="0" bIns="0" rtlCol="0">
            <a:noAutofit/>
          </a:bodyPr>
          <a:lstStyle/>
          <a:p>
            <a:r>
              <a:rPr lang="en-US" b="1" dirty="0" err="1">
                <a:latin typeface="Avenir Next" panose="020B0503020202020204"/>
                <a:cs typeface="Calibri"/>
              </a:rPr>
              <a:t>Sumber</a:t>
            </a:r>
            <a:r>
              <a:rPr lang="en-US" dirty="0">
                <a:latin typeface="Avenir Next" panose="020B0503020202020204"/>
                <a:cs typeface="Calibri"/>
              </a:rPr>
              <a:t>: Transparency International, </a:t>
            </a:r>
            <a:r>
              <a:rPr lang="en-US" dirty="0">
                <a:latin typeface="Avenir Next" panose="020B0503020202020204"/>
                <a:cs typeface="Calibri"/>
                <a:hlinkClick r:id="rId5"/>
              </a:rPr>
              <a:t>https://www.transparency.org/en/cpi/2021/index/idn</a:t>
            </a:r>
            <a:r>
              <a:rPr lang="en-US" dirty="0">
                <a:latin typeface="Avenir Next" panose="020B0503020202020204"/>
                <a:cs typeface="Calibri"/>
              </a:rPr>
              <a:t> </a:t>
            </a:r>
            <a:endParaRPr dirty="0">
              <a:latin typeface="Avenir Next" panose="020B0503020202020204"/>
              <a:cs typeface="Calibri"/>
            </a:endParaRPr>
          </a:p>
        </p:txBody>
      </p:sp>
      <p:sp>
        <p:nvSpPr>
          <p:cNvPr id="11" name="Rectangle 10">
            <a:extLst>
              <a:ext uri="{FF2B5EF4-FFF2-40B4-BE49-F238E27FC236}">
                <a16:creationId xmlns:a16="http://schemas.microsoft.com/office/drawing/2014/main" id="{3465AB94-E1CE-060E-CC03-8A72E2B9EC9B}"/>
              </a:ext>
            </a:extLst>
          </p:cNvPr>
          <p:cNvSpPr/>
          <p:nvPr/>
        </p:nvSpPr>
        <p:spPr>
          <a:xfrm>
            <a:off x="7315200" y="4991100"/>
            <a:ext cx="2759835" cy="76200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270858844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14">
            <a:extLst>
              <a:ext uri="{FF2B5EF4-FFF2-40B4-BE49-F238E27FC236}">
                <a16:creationId xmlns:a16="http://schemas.microsoft.com/office/drawing/2014/main" id="{216B4CB5-8F05-41EE-73D4-4A9C99FA386B}"/>
              </a:ext>
            </a:extLst>
          </p:cNvPr>
          <p:cNvSpPr/>
          <p:nvPr/>
        </p:nvSpPr>
        <p:spPr>
          <a:xfrm>
            <a:off x="11430" y="-3810"/>
            <a:ext cx="18265140" cy="10294620"/>
          </a:xfrm>
          <a:prstGeom prst="rect">
            <a:avLst/>
          </a:prstGeom>
          <a:blipFill>
            <a:blip r:embed="rId2" cstate="print"/>
            <a:stretch>
              <a:fillRect/>
            </a:stretch>
          </a:blipFill>
        </p:spPr>
        <p:txBody>
          <a:bodyPr wrap="square" lIns="0" tIns="0" rIns="0" bIns="0" rtlCol="0">
            <a:noAutofit/>
          </a:bodyPr>
          <a:lstStyle/>
          <a:p>
            <a:endParaRPr sz="2700"/>
          </a:p>
        </p:txBody>
      </p:sp>
      <p:pic>
        <p:nvPicPr>
          <p:cNvPr id="6" name="Picture 5">
            <a:extLst>
              <a:ext uri="{FF2B5EF4-FFF2-40B4-BE49-F238E27FC236}">
                <a16:creationId xmlns:a16="http://schemas.microsoft.com/office/drawing/2014/main" id="{9D43267B-B259-FCF0-29FA-21724F63F6C2}"/>
              </a:ext>
            </a:extLst>
          </p:cNvPr>
          <p:cNvPicPr>
            <a:picLocks noChangeAspect="1"/>
          </p:cNvPicPr>
          <p:nvPr/>
        </p:nvPicPr>
        <p:blipFill>
          <a:blip r:embed="rId3"/>
          <a:stretch>
            <a:fillRect/>
          </a:stretch>
        </p:blipFill>
        <p:spPr>
          <a:xfrm>
            <a:off x="16992600" y="371870"/>
            <a:ext cx="1097375" cy="916005"/>
          </a:xfrm>
          <a:prstGeom prst="rect">
            <a:avLst/>
          </a:prstGeom>
        </p:spPr>
      </p:pic>
      <p:sp>
        <p:nvSpPr>
          <p:cNvPr id="18" name="Slide Number Placeholder 15">
            <a:extLst>
              <a:ext uri="{FF2B5EF4-FFF2-40B4-BE49-F238E27FC236}">
                <a16:creationId xmlns:a16="http://schemas.microsoft.com/office/drawing/2014/main" id="{DD46BE5E-8575-8311-A7F4-A3088AE3E950}"/>
              </a:ext>
            </a:extLst>
          </p:cNvPr>
          <p:cNvSpPr txBox="1">
            <a:spLocks/>
          </p:cNvSpPr>
          <p:nvPr/>
        </p:nvSpPr>
        <p:spPr>
          <a:xfrm>
            <a:off x="17469349" y="9662456"/>
            <a:ext cx="565802" cy="304778"/>
          </a:xfrm>
          <a:prstGeom prst="callout1">
            <a:avLst>
              <a:gd name="adj1" fmla="val 48702"/>
              <a:gd name="adj2" fmla="val 84708"/>
              <a:gd name="adj3" fmla="val 48210"/>
              <a:gd name="adj4" fmla="val 162974"/>
            </a:avLst>
          </a:prstGeom>
          <a:ln w="38100">
            <a:solidFill>
              <a:schemeClr val="tx1"/>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B42DF2D7-30B4-D046-BCCB-386CF9A49E74}" type="slidenum">
              <a:rPr lang="en-US" sz="2400" b="1" smtClean="0"/>
              <a:pPr algn="ctr"/>
              <a:t>33</a:t>
            </a:fld>
            <a:endParaRPr lang="en-US" sz="2400" b="1" dirty="0"/>
          </a:p>
        </p:txBody>
      </p:sp>
      <p:sp>
        <p:nvSpPr>
          <p:cNvPr id="3" name="TextBox 2">
            <a:extLst>
              <a:ext uri="{FF2B5EF4-FFF2-40B4-BE49-F238E27FC236}">
                <a16:creationId xmlns:a16="http://schemas.microsoft.com/office/drawing/2014/main" id="{8165ED01-7AD8-A82D-30BE-9F522F07165C}"/>
              </a:ext>
            </a:extLst>
          </p:cNvPr>
          <p:cNvSpPr txBox="1"/>
          <p:nvPr/>
        </p:nvSpPr>
        <p:spPr>
          <a:xfrm>
            <a:off x="4586687" y="9693143"/>
            <a:ext cx="9207062" cy="723275"/>
          </a:xfrm>
          <a:prstGeom prst="rect">
            <a:avLst/>
          </a:prstGeom>
          <a:noFill/>
        </p:spPr>
        <p:txBody>
          <a:bodyPr wrap="square">
            <a:spAutoFit/>
          </a:bodyPr>
          <a:lstStyle/>
          <a:p>
            <a:pPr algn="ctr" defTabSz="914490">
              <a:spcAft>
                <a:spcPts val="600"/>
              </a:spcAft>
              <a:defRPr/>
            </a:pPr>
            <a:r>
              <a:rPr lang="en-US" sz="1800" dirty="0">
                <a:solidFill>
                  <a:schemeClr val="tx1"/>
                </a:solidFill>
              </a:rPr>
              <a:t>denny@integritylawfirm.id</a:t>
            </a:r>
          </a:p>
          <a:p>
            <a:pPr algn="ctr" defTabSz="914490">
              <a:spcAft>
                <a:spcPts val="600"/>
              </a:spcAft>
              <a:defRPr/>
            </a:pPr>
            <a:endParaRPr lang="en-US" sz="1800" dirty="0">
              <a:solidFill>
                <a:schemeClr val="tx1"/>
              </a:solidFill>
              <a:latin typeface="Avenir Next" panose="020B0503020202020204"/>
            </a:endParaRPr>
          </a:p>
        </p:txBody>
      </p:sp>
      <p:sp>
        <p:nvSpPr>
          <p:cNvPr id="8" name="object 3"/>
          <p:cNvSpPr/>
          <p:nvPr/>
        </p:nvSpPr>
        <p:spPr>
          <a:xfrm>
            <a:off x="304800" y="1736205"/>
            <a:ext cx="4648200" cy="3178695"/>
          </a:xfrm>
          <a:custGeom>
            <a:avLst/>
            <a:gdLst/>
            <a:ahLst/>
            <a:cxnLst/>
            <a:rect l="l" t="t" r="r" b="b"/>
            <a:pathLst>
              <a:path w="3876040" h="6858000">
                <a:moveTo>
                  <a:pt x="3875532" y="0"/>
                </a:moveTo>
                <a:lnTo>
                  <a:pt x="0" y="0"/>
                </a:lnTo>
                <a:lnTo>
                  <a:pt x="0" y="6858000"/>
                </a:lnTo>
                <a:lnTo>
                  <a:pt x="3875532" y="6858000"/>
                </a:lnTo>
                <a:lnTo>
                  <a:pt x="3875532" y="0"/>
                </a:lnTo>
                <a:close/>
              </a:path>
            </a:pathLst>
          </a:custGeom>
          <a:solidFill>
            <a:srgbClr val="700104"/>
          </a:solidFill>
        </p:spPr>
        <p:txBody>
          <a:bodyPr wrap="square" lIns="0" tIns="0" rIns="0" bIns="0" rtlCol="0"/>
          <a:lstStyle/>
          <a:p>
            <a:endParaRPr dirty="0"/>
          </a:p>
        </p:txBody>
      </p:sp>
      <p:sp>
        <p:nvSpPr>
          <p:cNvPr id="10" name="object 3"/>
          <p:cNvSpPr txBox="1">
            <a:spLocks noGrp="1"/>
          </p:cNvSpPr>
          <p:nvPr>
            <p:ph type="title"/>
          </p:nvPr>
        </p:nvSpPr>
        <p:spPr>
          <a:xfrm>
            <a:off x="259906" y="2471408"/>
            <a:ext cx="4986464" cy="2044149"/>
          </a:xfrm>
          <a:prstGeom prst="rect">
            <a:avLst/>
          </a:prstGeom>
        </p:spPr>
        <p:txBody>
          <a:bodyPr vert="horz" wrap="square" lIns="0" tIns="12700" rIns="0" bIns="0" rtlCol="0">
            <a:spAutoFit/>
          </a:bodyPr>
          <a:lstStyle/>
          <a:p>
            <a:pPr marL="12700">
              <a:lnSpc>
                <a:spcPct val="100000"/>
              </a:lnSpc>
              <a:spcBef>
                <a:spcPts val="100"/>
              </a:spcBef>
            </a:pPr>
            <a:r>
              <a:rPr lang="sv-SE" b="1" dirty="0">
                <a:solidFill>
                  <a:schemeClr val="bg1"/>
                </a:solidFill>
                <a:latin typeface="Avenir Next" panose="020B0503020202020204"/>
              </a:rPr>
              <a:t>Data Korupsi Pada Sektor Pengadaan Barang/ Jasa</a:t>
            </a:r>
          </a:p>
        </p:txBody>
      </p:sp>
      <p:sp>
        <p:nvSpPr>
          <p:cNvPr id="13" name="object 9">
            <a:extLst>
              <a:ext uri="{FF2B5EF4-FFF2-40B4-BE49-F238E27FC236}">
                <a16:creationId xmlns:a16="http://schemas.microsoft.com/office/drawing/2014/main" id="{DEBC51C3-48F8-3CD8-0FA1-2380B946EEA0}"/>
              </a:ext>
            </a:extLst>
          </p:cNvPr>
          <p:cNvSpPr/>
          <p:nvPr/>
        </p:nvSpPr>
        <p:spPr>
          <a:xfrm>
            <a:off x="523986" y="2141217"/>
            <a:ext cx="4648201" cy="3063426"/>
          </a:xfrm>
          <a:custGeom>
            <a:avLst/>
            <a:gdLst/>
            <a:ahLst/>
            <a:cxnLst/>
            <a:rect l="l" t="t" r="r" b="b"/>
            <a:pathLst>
              <a:path w="5273040" h="3508375">
                <a:moveTo>
                  <a:pt x="0" y="3508248"/>
                </a:moveTo>
                <a:lnTo>
                  <a:pt x="5273039" y="3508248"/>
                </a:lnTo>
                <a:lnTo>
                  <a:pt x="5273039" y="0"/>
                </a:lnTo>
                <a:lnTo>
                  <a:pt x="0" y="0"/>
                </a:lnTo>
                <a:lnTo>
                  <a:pt x="0" y="3508248"/>
                </a:lnTo>
                <a:close/>
              </a:path>
            </a:pathLst>
          </a:custGeom>
          <a:ln w="63500">
            <a:solidFill>
              <a:schemeClr val="tx1"/>
            </a:solidFill>
          </a:ln>
        </p:spPr>
        <p:txBody>
          <a:bodyPr wrap="square" lIns="0" tIns="0" rIns="0" bIns="0" rtlCol="0"/>
          <a:lstStyle/>
          <a:p>
            <a:endParaRPr/>
          </a:p>
        </p:txBody>
      </p:sp>
      <p:pic>
        <p:nvPicPr>
          <p:cNvPr id="2" name="Picture 1">
            <a:extLst>
              <a:ext uri="{FF2B5EF4-FFF2-40B4-BE49-F238E27FC236}">
                <a16:creationId xmlns:a16="http://schemas.microsoft.com/office/drawing/2014/main" id="{F1E1DBB9-FA15-1375-6EE3-D3C79F987959}"/>
              </a:ext>
            </a:extLst>
          </p:cNvPr>
          <p:cNvPicPr>
            <a:picLocks noChangeAspect="1"/>
          </p:cNvPicPr>
          <p:nvPr/>
        </p:nvPicPr>
        <p:blipFill>
          <a:blip r:embed="rId4"/>
          <a:stretch>
            <a:fillRect/>
          </a:stretch>
        </p:blipFill>
        <p:spPr>
          <a:xfrm>
            <a:off x="5400413" y="1663555"/>
            <a:ext cx="12722114" cy="6921048"/>
          </a:xfrm>
          <a:prstGeom prst="rect">
            <a:avLst/>
          </a:prstGeom>
        </p:spPr>
      </p:pic>
      <p:sp>
        <p:nvSpPr>
          <p:cNvPr id="5" name="Rectangle 4">
            <a:extLst>
              <a:ext uri="{FF2B5EF4-FFF2-40B4-BE49-F238E27FC236}">
                <a16:creationId xmlns:a16="http://schemas.microsoft.com/office/drawing/2014/main" id="{E5D1EBB1-CEE9-150A-2763-83A77DA7F944}"/>
              </a:ext>
            </a:extLst>
          </p:cNvPr>
          <p:cNvSpPr/>
          <p:nvPr/>
        </p:nvSpPr>
        <p:spPr>
          <a:xfrm>
            <a:off x="7924800" y="8144774"/>
            <a:ext cx="1905000" cy="132003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 name="object 3">
            <a:extLst>
              <a:ext uri="{FF2B5EF4-FFF2-40B4-BE49-F238E27FC236}">
                <a16:creationId xmlns:a16="http://schemas.microsoft.com/office/drawing/2014/main" id="{4815506F-9955-FF02-AE5F-7CF72DC3CECA}"/>
              </a:ext>
            </a:extLst>
          </p:cNvPr>
          <p:cNvSpPr txBox="1">
            <a:spLocks/>
          </p:cNvSpPr>
          <p:nvPr/>
        </p:nvSpPr>
        <p:spPr>
          <a:xfrm>
            <a:off x="604979" y="6356320"/>
            <a:ext cx="4348021" cy="2782813"/>
          </a:xfrm>
          <a:prstGeom prst="rect">
            <a:avLst/>
          </a:prstGeom>
        </p:spPr>
        <p:txBody>
          <a:bodyPr vert="horz" wrap="square" lIns="0" tIns="12700" rIns="0" bIns="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12700" algn="l">
              <a:spcBef>
                <a:spcPts val="100"/>
              </a:spcBef>
            </a:pPr>
            <a:r>
              <a:rPr lang="sv-SE" sz="3600" dirty="0">
                <a:latin typeface="Avenir Next" panose="020B0503020202020204"/>
              </a:rPr>
              <a:t>Sepanjang tahun 2004 -2018, korupsi di bidang pengadaan barang dan jasa mencapai </a:t>
            </a:r>
            <a:r>
              <a:rPr lang="sv-SE" sz="3600" b="1" dirty="0">
                <a:latin typeface="Avenir Next" panose="020B0503020202020204"/>
              </a:rPr>
              <a:t>188</a:t>
            </a:r>
            <a:r>
              <a:rPr lang="sv-SE" sz="3600" dirty="0">
                <a:latin typeface="Avenir Next" panose="020B0503020202020204"/>
              </a:rPr>
              <a:t> kasus.</a:t>
            </a:r>
          </a:p>
        </p:txBody>
      </p:sp>
      <p:sp>
        <p:nvSpPr>
          <p:cNvPr id="11" name="object 11">
            <a:extLst>
              <a:ext uri="{FF2B5EF4-FFF2-40B4-BE49-F238E27FC236}">
                <a16:creationId xmlns:a16="http://schemas.microsoft.com/office/drawing/2014/main" id="{BCEB5919-1069-4F54-47AD-450B848BB49F}"/>
              </a:ext>
            </a:extLst>
          </p:cNvPr>
          <p:cNvSpPr txBox="1"/>
          <p:nvPr/>
        </p:nvSpPr>
        <p:spPr>
          <a:xfrm>
            <a:off x="10781255" y="8744300"/>
            <a:ext cx="7313563" cy="910743"/>
          </a:xfrm>
          <a:prstGeom prst="rect">
            <a:avLst/>
          </a:prstGeom>
        </p:spPr>
        <p:txBody>
          <a:bodyPr wrap="square" lIns="0" tIns="23813" rIns="0" bIns="0" rtlCol="0">
            <a:noAutofit/>
          </a:bodyPr>
          <a:lstStyle/>
          <a:p>
            <a:r>
              <a:rPr lang="en-US" b="1" dirty="0" err="1">
                <a:latin typeface="Avenir Next" panose="020B0503020202020204"/>
                <a:cs typeface="Calibri"/>
              </a:rPr>
              <a:t>Sumber</a:t>
            </a:r>
            <a:r>
              <a:rPr lang="en-US" dirty="0">
                <a:latin typeface="Avenir Next" panose="020B0503020202020204"/>
                <a:cs typeface="Calibri"/>
              </a:rPr>
              <a:t>: Anti Corruption Clearing House, 2018, </a:t>
            </a:r>
            <a:r>
              <a:rPr lang="en-US" i="1" dirty="0">
                <a:latin typeface="Avenir Next" panose="020B0503020202020204"/>
                <a:cs typeface="Calibri"/>
              </a:rPr>
              <a:t>“TPK </a:t>
            </a:r>
            <a:r>
              <a:rPr lang="en-US" i="1" dirty="0" err="1">
                <a:latin typeface="Avenir Next" panose="020B0503020202020204"/>
                <a:cs typeface="Calibri"/>
              </a:rPr>
              <a:t>Berdasarkan</a:t>
            </a:r>
            <a:r>
              <a:rPr lang="en-US" i="1" dirty="0">
                <a:latin typeface="Avenir Next" panose="020B0503020202020204"/>
                <a:cs typeface="Calibri"/>
              </a:rPr>
              <a:t> </a:t>
            </a:r>
            <a:r>
              <a:rPr lang="en-US" i="1" dirty="0" err="1">
                <a:latin typeface="Avenir Next" panose="020B0503020202020204"/>
                <a:cs typeface="Calibri"/>
              </a:rPr>
              <a:t>Jenis</a:t>
            </a:r>
            <a:r>
              <a:rPr lang="en-US" i="1" dirty="0">
                <a:latin typeface="Avenir Next" panose="020B0503020202020204"/>
                <a:cs typeface="Calibri"/>
              </a:rPr>
              <a:t> </a:t>
            </a:r>
            <a:r>
              <a:rPr lang="en-US" i="1" dirty="0" err="1">
                <a:latin typeface="Avenir Next" panose="020B0503020202020204"/>
                <a:cs typeface="Calibri"/>
              </a:rPr>
              <a:t>Perkara</a:t>
            </a:r>
            <a:r>
              <a:rPr lang="en-US" i="1" dirty="0">
                <a:latin typeface="Avenir Next" panose="020B0503020202020204"/>
                <a:cs typeface="Calibri"/>
              </a:rPr>
              <a:t>”,  </a:t>
            </a:r>
            <a:r>
              <a:rPr lang="en-US" dirty="0" err="1">
                <a:latin typeface="Avenir Next" panose="020B0503020202020204"/>
                <a:cs typeface="Calibri"/>
              </a:rPr>
              <a:t>dalam</a:t>
            </a:r>
            <a:r>
              <a:rPr lang="en-US" dirty="0">
                <a:latin typeface="Avenir Next" panose="020B0503020202020204"/>
                <a:cs typeface="Calibri"/>
              </a:rPr>
              <a:t>: </a:t>
            </a:r>
            <a:r>
              <a:rPr lang="en-US" dirty="0">
                <a:latin typeface="Avenir Next" panose="020B0503020202020204"/>
                <a:cs typeface="Calibri"/>
                <a:hlinkClick r:id="rId5"/>
              </a:rPr>
              <a:t>https://acch.kpk.go.id/id/statistik/tindak-pidana-korupsi/tpk-berdasarkan-jenis-perkara</a:t>
            </a:r>
            <a:r>
              <a:rPr lang="en-US" dirty="0">
                <a:latin typeface="Avenir Next" panose="020B0503020202020204"/>
                <a:cs typeface="Calibri"/>
              </a:rPr>
              <a:t> </a:t>
            </a:r>
            <a:endParaRPr dirty="0">
              <a:latin typeface="Avenir Next" panose="020B0503020202020204"/>
              <a:cs typeface="Calibri"/>
            </a:endParaRPr>
          </a:p>
        </p:txBody>
      </p:sp>
    </p:spTree>
    <p:extLst>
      <p:ext uri="{BB962C8B-B14F-4D97-AF65-F5344CB8AC3E}">
        <p14:creationId xmlns:p14="http://schemas.microsoft.com/office/powerpoint/2010/main" val="15366314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14">
            <a:extLst>
              <a:ext uri="{FF2B5EF4-FFF2-40B4-BE49-F238E27FC236}">
                <a16:creationId xmlns:a16="http://schemas.microsoft.com/office/drawing/2014/main" id="{216B4CB5-8F05-41EE-73D4-4A9C99FA386B}"/>
              </a:ext>
            </a:extLst>
          </p:cNvPr>
          <p:cNvSpPr/>
          <p:nvPr/>
        </p:nvSpPr>
        <p:spPr>
          <a:xfrm>
            <a:off x="11430" y="-3810"/>
            <a:ext cx="18265140" cy="10294620"/>
          </a:xfrm>
          <a:prstGeom prst="rect">
            <a:avLst/>
          </a:prstGeom>
          <a:blipFill>
            <a:blip r:embed="rId2" cstate="print"/>
            <a:stretch>
              <a:fillRect/>
            </a:stretch>
          </a:blipFill>
        </p:spPr>
        <p:txBody>
          <a:bodyPr wrap="square" lIns="0" tIns="0" rIns="0" bIns="0" rtlCol="0">
            <a:noAutofit/>
          </a:bodyPr>
          <a:lstStyle/>
          <a:p>
            <a:endParaRPr sz="2700"/>
          </a:p>
        </p:txBody>
      </p:sp>
      <p:pic>
        <p:nvPicPr>
          <p:cNvPr id="6" name="Picture 5">
            <a:extLst>
              <a:ext uri="{FF2B5EF4-FFF2-40B4-BE49-F238E27FC236}">
                <a16:creationId xmlns:a16="http://schemas.microsoft.com/office/drawing/2014/main" id="{9D43267B-B259-FCF0-29FA-21724F63F6C2}"/>
              </a:ext>
            </a:extLst>
          </p:cNvPr>
          <p:cNvPicPr>
            <a:picLocks noChangeAspect="1"/>
          </p:cNvPicPr>
          <p:nvPr/>
        </p:nvPicPr>
        <p:blipFill>
          <a:blip r:embed="rId3"/>
          <a:stretch>
            <a:fillRect/>
          </a:stretch>
        </p:blipFill>
        <p:spPr>
          <a:xfrm>
            <a:off x="16992600" y="371870"/>
            <a:ext cx="1097375" cy="916005"/>
          </a:xfrm>
          <a:prstGeom prst="rect">
            <a:avLst/>
          </a:prstGeom>
        </p:spPr>
      </p:pic>
      <p:sp>
        <p:nvSpPr>
          <p:cNvPr id="18" name="Slide Number Placeholder 15">
            <a:extLst>
              <a:ext uri="{FF2B5EF4-FFF2-40B4-BE49-F238E27FC236}">
                <a16:creationId xmlns:a16="http://schemas.microsoft.com/office/drawing/2014/main" id="{DD46BE5E-8575-8311-A7F4-A3088AE3E950}"/>
              </a:ext>
            </a:extLst>
          </p:cNvPr>
          <p:cNvSpPr txBox="1">
            <a:spLocks/>
          </p:cNvSpPr>
          <p:nvPr/>
        </p:nvSpPr>
        <p:spPr>
          <a:xfrm>
            <a:off x="17469349" y="9662456"/>
            <a:ext cx="565802" cy="304778"/>
          </a:xfrm>
          <a:prstGeom prst="callout1">
            <a:avLst>
              <a:gd name="adj1" fmla="val 48702"/>
              <a:gd name="adj2" fmla="val 84708"/>
              <a:gd name="adj3" fmla="val 48210"/>
              <a:gd name="adj4" fmla="val 162974"/>
            </a:avLst>
          </a:prstGeom>
          <a:ln w="38100">
            <a:solidFill>
              <a:schemeClr val="tx1"/>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B42DF2D7-30B4-D046-BCCB-386CF9A49E74}" type="slidenum">
              <a:rPr lang="en-US" sz="2400" b="1" smtClean="0"/>
              <a:pPr algn="ctr"/>
              <a:t>34</a:t>
            </a:fld>
            <a:endParaRPr lang="en-US" sz="2400" b="1" dirty="0"/>
          </a:p>
        </p:txBody>
      </p:sp>
      <p:sp>
        <p:nvSpPr>
          <p:cNvPr id="3" name="TextBox 2">
            <a:extLst>
              <a:ext uri="{FF2B5EF4-FFF2-40B4-BE49-F238E27FC236}">
                <a16:creationId xmlns:a16="http://schemas.microsoft.com/office/drawing/2014/main" id="{8165ED01-7AD8-A82D-30BE-9F522F07165C}"/>
              </a:ext>
            </a:extLst>
          </p:cNvPr>
          <p:cNvSpPr txBox="1"/>
          <p:nvPr/>
        </p:nvSpPr>
        <p:spPr>
          <a:xfrm>
            <a:off x="4586687" y="9693143"/>
            <a:ext cx="9207062" cy="723275"/>
          </a:xfrm>
          <a:prstGeom prst="rect">
            <a:avLst/>
          </a:prstGeom>
          <a:noFill/>
        </p:spPr>
        <p:txBody>
          <a:bodyPr wrap="square">
            <a:spAutoFit/>
          </a:bodyPr>
          <a:lstStyle/>
          <a:p>
            <a:pPr algn="ctr" defTabSz="914490">
              <a:spcAft>
                <a:spcPts val="600"/>
              </a:spcAft>
              <a:defRPr/>
            </a:pPr>
            <a:r>
              <a:rPr lang="en-US" sz="1800" dirty="0">
                <a:solidFill>
                  <a:schemeClr val="tx1"/>
                </a:solidFill>
              </a:rPr>
              <a:t>denny@integritylawfirm.id</a:t>
            </a:r>
          </a:p>
          <a:p>
            <a:pPr algn="ctr" defTabSz="914490">
              <a:spcAft>
                <a:spcPts val="600"/>
              </a:spcAft>
              <a:defRPr/>
            </a:pPr>
            <a:endParaRPr lang="en-US" sz="1800" dirty="0">
              <a:solidFill>
                <a:schemeClr val="tx1"/>
              </a:solidFill>
              <a:latin typeface="Avenir Next" panose="020B0503020202020204"/>
            </a:endParaRPr>
          </a:p>
        </p:txBody>
      </p:sp>
      <p:sp>
        <p:nvSpPr>
          <p:cNvPr id="8" name="object 3"/>
          <p:cNvSpPr/>
          <p:nvPr/>
        </p:nvSpPr>
        <p:spPr>
          <a:xfrm>
            <a:off x="304800" y="1736205"/>
            <a:ext cx="4648200" cy="3178695"/>
          </a:xfrm>
          <a:custGeom>
            <a:avLst/>
            <a:gdLst/>
            <a:ahLst/>
            <a:cxnLst/>
            <a:rect l="l" t="t" r="r" b="b"/>
            <a:pathLst>
              <a:path w="3876040" h="6858000">
                <a:moveTo>
                  <a:pt x="3875532" y="0"/>
                </a:moveTo>
                <a:lnTo>
                  <a:pt x="0" y="0"/>
                </a:lnTo>
                <a:lnTo>
                  <a:pt x="0" y="6858000"/>
                </a:lnTo>
                <a:lnTo>
                  <a:pt x="3875532" y="6858000"/>
                </a:lnTo>
                <a:lnTo>
                  <a:pt x="3875532" y="0"/>
                </a:lnTo>
                <a:close/>
              </a:path>
            </a:pathLst>
          </a:custGeom>
          <a:solidFill>
            <a:srgbClr val="700104"/>
          </a:solidFill>
        </p:spPr>
        <p:txBody>
          <a:bodyPr wrap="square" lIns="0" tIns="0" rIns="0" bIns="0" rtlCol="0"/>
          <a:lstStyle/>
          <a:p>
            <a:endParaRPr dirty="0"/>
          </a:p>
        </p:txBody>
      </p:sp>
      <p:sp>
        <p:nvSpPr>
          <p:cNvPr id="10" name="object 3"/>
          <p:cNvSpPr txBox="1">
            <a:spLocks noGrp="1"/>
          </p:cNvSpPr>
          <p:nvPr>
            <p:ph type="title"/>
          </p:nvPr>
        </p:nvSpPr>
        <p:spPr>
          <a:xfrm>
            <a:off x="259906" y="2471408"/>
            <a:ext cx="4986464" cy="2044149"/>
          </a:xfrm>
          <a:prstGeom prst="rect">
            <a:avLst/>
          </a:prstGeom>
        </p:spPr>
        <p:txBody>
          <a:bodyPr vert="horz" wrap="square" lIns="0" tIns="12700" rIns="0" bIns="0" rtlCol="0">
            <a:spAutoFit/>
          </a:bodyPr>
          <a:lstStyle/>
          <a:p>
            <a:pPr marL="12700">
              <a:lnSpc>
                <a:spcPct val="100000"/>
              </a:lnSpc>
              <a:spcBef>
                <a:spcPts val="100"/>
              </a:spcBef>
            </a:pPr>
            <a:r>
              <a:rPr lang="sv-SE" b="1" dirty="0">
                <a:solidFill>
                  <a:schemeClr val="bg1"/>
                </a:solidFill>
                <a:latin typeface="Avenir Next" panose="020B0503020202020204"/>
              </a:rPr>
              <a:t>Data Korupsi Pada Sektor Pengadaan Barang/ Jasa</a:t>
            </a:r>
          </a:p>
        </p:txBody>
      </p:sp>
      <p:sp>
        <p:nvSpPr>
          <p:cNvPr id="13" name="object 9">
            <a:extLst>
              <a:ext uri="{FF2B5EF4-FFF2-40B4-BE49-F238E27FC236}">
                <a16:creationId xmlns:a16="http://schemas.microsoft.com/office/drawing/2014/main" id="{DEBC51C3-48F8-3CD8-0FA1-2380B946EEA0}"/>
              </a:ext>
            </a:extLst>
          </p:cNvPr>
          <p:cNvSpPr/>
          <p:nvPr/>
        </p:nvSpPr>
        <p:spPr>
          <a:xfrm>
            <a:off x="553275" y="2235814"/>
            <a:ext cx="4648201" cy="3063426"/>
          </a:xfrm>
          <a:custGeom>
            <a:avLst/>
            <a:gdLst/>
            <a:ahLst/>
            <a:cxnLst/>
            <a:rect l="l" t="t" r="r" b="b"/>
            <a:pathLst>
              <a:path w="5273040" h="3508375">
                <a:moveTo>
                  <a:pt x="0" y="3508248"/>
                </a:moveTo>
                <a:lnTo>
                  <a:pt x="5273039" y="3508248"/>
                </a:lnTo>
                <a:lnTo>
                  <a:pt x="5273039" y="0"/>
                </a:lnTo>
                <a:lnTo>
                  <a:pt x="0" y="0"/>
                </a:lnTo>
                <a:lnTo>
                  <a:pt x="0" y="3508248"/>
                </a:lnTo>
                <a:close/>
              </a:path>
            </a:pathLst>
          </a:custGeom>
          <a:ln w="63500">
            <a:solidFill>
              <a:schemeClr val="tx1"/>
            </a:solidFill>
          </a:ln>
        </p:spPr>
        <p:txBody>
          <a:bodyPr wrap="square" lIns="0" tIns="0" rIns="0" bIns="0" rtlCol="0"/>
          <a:lstStyle/>
          <a:p>
            <a:endParaRPr/>
          </a:p>
        </p:txBody>
      </p:sp>
      <p:sp>
        <p:nvSpPr>
          <p:cNvPr id="7" name="object 3">
            <a:extLst>
              <a:ext uri="{FF2B5EF4-FFF2-40B4-BE49-F238E27FC236}">
                <a16:creationId xmlns:a16="http://schemas.microsoft.com/office/drawing/2014/main" id="{4815506F-9955-FF02-AE5F-7CF72DC3CECA}"/>
              </a:ext>
            </a:extLst>
          </p:cNvPr>
          <p:cNvSpPr txBox="1">
            <a:spLocks/>
          </p:cNvSpPr>
          <p:nvPr/>
        </p:nvSpPr>
        <p:spPr>
          <a:xfrm>
            <a:off x="304800" y="5310659"/>
            <a:ext cx="4934927" cy="4962897"/>
          </a:xfrm>
          <a:prstGeom prst="rect">
            <a:avLst/>
          </a:prstGeom>
        </p:spPr>
        <p:txBody>
          <a:bodyPr vert="horz" wrap="square" lIns="0" tIns="12700" rIns="0" bIns="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584200" indent="-571500" algn="l">
              <a:spcBef>
                <a:spcPts val="100"/>
              </a:spcBef>
              <a:buFontTx/>
              <a:buChar char="-"/>
            </a:pPr>
            <a:r>
              <a:rPr lang="sv-SE" sz="3200" b="1" dirty="0">
                <a:latin typeface="Avenir Next" panose="020B0503020202020204"/>
              </a:rPr>
              <a:t>Tahun 2021 ASN (343) dan Swasta (215) </a:t>
            </a:r>
            <a:r>
              <a:rPr lang="sv-SE" sz="3200" dirty="0">
                <a:latin typeface="Avenir Next" panose="020B0503020202020204"/>
              </a:rPr>
              <a:t>merupakan aktor korupsi teratas. </a:t>
            </a:r>
          </a:p>
          <a:p>
            <a:pPr marL="12700" algn="l">
              <a:spcBef>
                <a:spcPts val="100"/>
              </a:spcBef>
            </a:pPr>
            <a:endParaRPr lang="sv-SE" sz="3200" dirty="0">
              <a:latin typeface="Avenir Next" panose="020B0503020202020204"/>
            </a:endParaRPr>
          </a:p>
          <a:p>
            <a:pPr marL="584200" indent="-571500" algn="l">
              <a:spcBef>
                <a:spcPts val="100"/>
              </a:spcBef>
              <a:buFontTx/>
              <a:buChar char="-"/>
            </a:pPr>
            <a:r>
              <a:rPr lang="sv-SE" sz="3200" dirty="0">
                <a:latin typeface="Avenir Next" panose="020B0503020202020204"/>
              </a:rPr>
              <a:t>Kasus korupsi yang melibatkan ASN dan swasta terjadi pada proses</a:t>
            </a:r>
            <a:r>
              <a:rPr lang="sv-SE" sz="3200" b="1" i="1" dirty="0">
                <a:latin typeface="Avenir Next" panose="020B0503020202020204"/>
              </a:rPr>
              <a:t> pengadaan barang/jasa. </a:t>
            </a:r>
          </a:p>
        </p:txBody>
      </p:sp>
      <p:sp>
        <p:nvSpPr>
          <p:cNvPr id="11" name="object 11">
            <a:extLst>
              <a:ext uri="{FF2B5EF4-FFF2-40B4-BE49-F238E27FC236}">
                <a16:creationId xmlns:a16="http://schemas.microsoft.com/office/drawing/2014/main" id="{BCEB5919-1069-4F54-47AD-450B848BB49F}"/>
              </a:ext>
            </a:extLst>
          </p:cNvPr>
          <p:cNvSpPr txBox="1"/>
          <p:nvPr/>
        </p:nvSpPr>
        <p:spPr>
          <a:xfrm>
            <a:off x="5386045" y="8703474"/>
            <a:ext cx="12649106" cy="540135"/>
          </a:xfrm>
          <a:prstGeom prst="rect">
            <a:avLst/>
          </a:prstGeom>
        </p:spPr>
        <p:txBody>
          <a:bodyPr wrap="square" lIns="0" tIns="23813" rIns="0" bIns="0" rtlCol="0">
            <a:noAutofit/>
          </a:bodyPr>
          <a:lstStyle/>
          <a:p>
            <a:r>
              <a:rPr lang="en-US" b="1" dirty="0" err="1">
                <a:latin typeface="Avenir Next" panose="020B0503020202020204"/>
                <a:cs typeface="Calibri"/>
              </a:rPr>
              <a:t>Sumber</a:t>
            </a:r>
            <a:r>
              <a:rPr lang="en-US" b="1" dirty="0">
                <a:latin typeface="Avenir Next" panose="020B0503020202020204"/>
                <a:cs typeface="Calibri"/>
              </a:rPr>
              <a:t>: </a:t>
            </a:r>
            <a:r>
              <a:rPr lang="en-US" dirty="0">
                <a:latin typeface="Avenir Next" panose="020B0503020202020204"/>
              </a:rPr>
              <a:t>Divisi Hukum dan Monitoring </a:t>
            </a:r>
            <a:r>
              <a:rPr lang="en-US" dirty="0" err="1">
                <a:latin typeface="Avenir Next" panose="020B0503020202020204"/>
              </a:rPr>
              <a:t>Peradilan</a:t>
            </a:r>
            <a:r>
              <a:rPr lang="en-US" dirty="0">
                <a:latin typeface="Avenir Next" panose="020B0503020202020204"/>
              </a:rPr>
              <a:t> ICW</a:t>
            </a:r>
            <a:r>
              <a:rPr lang="en-US" dirty="0">
                <a:latin typeface="Avenir Next" panose="020B0503020202020204"/>
                <a:cs typeface="Calibri"/>
              </a:rPr>
              <a:t>, “</a:t>
            </a:r>
            <a:r>
              <a:rPr lang="fi-FI" dirty="0">
                <a:latin typeface="Avenir Next" panose="020B0503020202020204"/>
              </a:rPr>
              <a:t>Hasil Pemantauan Tren Penindakan Kasus Korupsi Tahun 2021”, </a:t>
            </a:r>
            <a:r>
              <a:rPr lang="en-US" dirty="0">
                <a:latin typeface="Avenir Next" panose="020B0503020202020204"/>
                <a:cs typeface="Calibri"/>
              </a:rPr>
              <a:t>Indonesia Corruption Watch 2022, </a:t>
            </a:r>
            <a:r>
              <a:rPr lang="en-US" dirty="0">
                <a:latin typeface="Avenir Next" panose="020B0503020202020204"/>
              </a:rPr>
              <a:t>, </a:t>
            </a:r>
            <a:r>
              <a:rPr lang="en-US" dirty="0" err="1">
                <a:latin typeface="Avenir Next" panose="020B0503020202020204"/>
              </a:rPr>
              <a:t>dimuat</a:t>
            </a:r>
            <a:r>
              <a:rPr lang="en-US" dirty="0">
                <a:latin typeface="Avenir Next" panose="020B0503020202020204"/>
              </a:rPr>
              <a:t> </a:t>
            </a:r>
            <a:r>
              <a:rPr lang="en-US" dirty="0" err="1">
                <a:latin typeface="Avenir Next" panose="020B0503020202020204"/>
              </a:rPr>
              <a:t>dalam</a:t>
            </a:r>
            <a:r>
              <a:rPr lang="en-US" dirty="0">
                <a:latin typeface="Avenir Next" panose="020B0503020202020204"/>
              </a:rPr>
              <a:t>: </a:t>
            </a:r>
            <a:r>
              <a:rPr lang="en-US" dirty="0">
                <a:latin typeface="Avenir Next" panose="020B0503020202020204"/>
                <a:hlinkClick r:id="rId4"/>
              </a:rPr>
              <a:t>www.antikorupsi.org</a:t>
            </a:r>
            <a:r>
              <a:rPr lang="en-US" dirty="0">
                <a:latin typeface="Avenir Next" panose="020B0503020202020204"/>
              </a:rPr>
              <a:t> </a:t>
            </a:r>
            <a:endParaRPr dirty="0">
              <a:latin typeface="Avenir Next" panose="020B0503020202020204"/>
              <a:cs typeface="Calibri"/>
            </a:endParaRPr>
          </a:p>
        </p:txBody>
      </p:sp>
      <p:pic>
        <p:nvPicPr>
          <p:cNvPr id="4" name="Picture 3">
            <a:extLst>
              <a:ext uri="{FF2B5EF4-FFF2-40B4-BE49-F238E27FC236}">
                <a16:creationId xmlns:a16="http://schemas.microsoft.com/office/drawing/2014/main" id="{8F8A664D-DE2A-FD0B-BF52-F67D40ACDB7B}"/>
              </a:ext>
            </a:extLst>
          </p:cNvPr>
          <p:cNvPicPr>
            <a:picLocks noChangeAspect="1"/>
          </p:cNvPicPr>
          <p:nvPr/>
        </p:nvPicPr>
        <p:blipFill rotWithShape="1">
          <a:blip r:embed="rId5"/>
          <a:srcRect l="4647" t="16248" r="5449" b="5644"/>
          <a:stretch/>
        </p:blipFill>
        <p:spPr bwMode="auto">
          <a:xfrm>
            <a:off x="5386044" y="1485901"/>
            <a:ext cx="12649107" cy="6934824"/>
          </a:xfrm>
          <a:prstGeom prst="rect">
            <a:avLst/>
          </a:prstGeom>
          <a:ln>
            <a:noFill/>
          </a:ln>
          <a:extLst>
            <a:ext uri="{53640926-AAD7-44D8-BBD7-CCE9431645EC}">
              <a14:shadowObscured xmlns:a14="http://schemas.microsoft.com/office/drawing/2010/main"/>
            </a:ext>
          </a:extLst>
        </p:spPr>
      </p:pic>
      <p:sp>
        <p:nvSpPr>
          <p:cNvPr id="5" name="Rectangle 4">
            <a:extLst>
              <a:ext uri="{FF2B5EF4-FFF2-40B4-BE49-F238E27FC236}">
                <a16:creationId xmlns:a16="http://schemas.microsoft.com/office/drawing/2014/main" id="{E5D1EBB1-CEE9-150A-2763-83A77DA7F944}"/>
              </a:ext>
            </a:extLst>
          </p:cNvPr>
          <p:cNvSpPr/>
          <p:nvPr/>
        </p:nvSpPr>
        <p:spPr>
          <a:xfrm>
            <a:off x="12567672" y="3850746"/>
            <a:ext cx="5196342" cy="91175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26811299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14">
            <a:extLst>
              <a:ext uri="{FF2B5EF4-FFF2-40B4-BE49-F238E27FC236}">
                <a16:creationId xmlns:a16="http://schemas.microsoft.com/office/drawing/2014/main" id="{216B4CB5-8F05-41EE-73D4-4A9C99FA386B}"/>
              </a:ext>
            </a:extLst>
          </p:cNvPr>
          <p:cNvSpPr/>
          <p:nvPr/>
        </p:nvSpPr>
        <p:spPr>
          <a:xfrm>
            <a:off x="22860" y="-3810"/>
            <a:ext cx="18265140" cy="10294620"/>
          </a:xfrm>
          <a:prstGeom prst="rect">
            <a:avLst/>
          </a:prstGeom>
          <a:blipFill>
            <a:blip r:embed="rId2" cstate="print"/>
            <a:stretch>
              <a:fillRect/>
            </a:stretch>
          </a:blipFill>
        </p:spPr>
        <p:txBody>
          <a:bodyPr wrap="square" lIns="0" tIns="0" rIns="0" bIns="0" rtlCol="0">
            <a:noAutofit/>
          </a:bodyPr>
          <a:lstStyle/>
          <a:p>
            <a:endParaRPr sz="2700"/>
          </a:p>
        </p:txBody>
      </p:sp>
      <p:pic>
        <p:nvPicPr>
          <p:cNvPr id="6" name="Picture 5">
            <a:extLst>
              <a:ext uri="{FF2B5EF4-FFF2-40B4-BE49-F238E27FC236}">
                <a16:creationId xmlns:a16="http://schemas.microsoft.com/office/drawing/2014/main" id="{9D43267B-B259-FCF0-29FA-21724F63F6C2}"/>
              </a:ext>
            </a:extLst>
          </p:cNvPr>
          <p:cNvPicPr>
            <a:picLocks noChangeAspect="1"/>
          </p:cNvPicPr>
          <p:nvPr/>
        </p:nvPicPr>
        <p:blipFill>
          <a:blip r:embed="rId3"/>
          <a:stretch>
            <a:fillRect/>
          </a:stretch>
        </p:blipFill>
        <p:spPr>
          <a:xfrm>
            <a:off x="16992600" y="371870"/>
            <a:ext cx="1097375" cy="916005"/>
          </a:xfrm>
          <a:prstGeom prst="rect">
            <a:avLst/>
          </a:prstGeom>
        </p:spPr>
      </p:pic>
      <p:sp>
        <p:nvSpPr>
          <p:cNvPr id="18" name="Slide Number Placeholder 15">
            <a:extLst>
              <a:ext uri="{FF2B5EF4-FFF2-40B4-BE49-F238E27FC236}">
                <a16:creationId xmlns:a16="http://schemas.microsoft.com/office/drawing/2014/main" id="{DD46BE5E-8575-8311-A7F4-A3088AE3E950}"/>
              </a:ext>
            </a:extLst>
          </p:cNvPr>
          <p:cNvSpPr txBox="1">
            <a:spLocks/>
          </p:cNvSpPr>
          <p:nvPr/>
        </p:nvSpPr>
        <p:spPr>
          <a:xfrm>
            <a:off x="17469349" y="9662456"/>
            <a:ext cx="565802" cy="304778"/>
          </a:xfrm>
          <a:prstGeom prst="callout1">
            <a:avLst>
              <a:gd name="adj1" fmla="val 48702"/>
              <a:gd name="adj2" fmla="val 84708"/>
              <a:gd name="adj3" fmla="val 48210"/>
              <a:gd name="adj4" fmla="val 162974"/>
            </a:avLst>
          </a:prstGeom>
          <a:ln w="38100">
            <a:solidFill>
              <a:schemeClr val="tx1"/>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B42DF2D7-30B4-D046-BCCB-386CF9A49E74}" type="slidenum">
              <a:rPr lang="en-US" sz="2400" b="1" smtClean="0"/>
              <a:pPr algn="ctr"/>
              <a:t>35</a:t>
            </a:fld>
            <a:endParaRPr lang="en-US" sz="2400" b="1" dirty="0"/>
          </a:p>
        </p:txBody>
      </p:sp>
      <p:sp>
        <p:nvSpPr>
          <p:cNvPr id="8" name="object 3"/>
          <p:cNvSpPr/>
          <p:nvPr/>
        </p:nvSpPr>
        <p:spPr>
          <a:xfrm>
            <a:off x="437866" y="664347"/>
            <a:ext cx="5728133" cy="3269963"/>
          </a:xfrm>
          <a:custGeom>
            <a:avLst/>
            <a:gdLst/>
            <a:ahLst/>
            <a:cxnLst/>
            <a:rect l="l" t="t" r="r" b="b"/>
            <a:pathLst>
              <a:path w="3876040" h="6858000">
                <a:moveTo>
                  <a:pt x="3875532" y="0"/>
                </a:moveTo>
                <a:lnTo>
                  <a:pt x="0" y="0"/>
                </a:lnTo>
                <a:lnTo>
                  <a:pt x="0" y="6858000"/>
                </a:lnTo>
                <a:lnTo>
                  <a:pt x="3875532" y="6858000"/>
                </a:lnTo>
                <a:lnTo>
                  <a:pt x="3875532" y="0"/>
                </a:lnTo>
                <a:close/>
              </a:path>
            </a:pathLst>
          </a:custGeom>
          <a:solidFill>
            <a:srgbClr val="700104"/>
          </a:solidFill>
        </p:spPr>
        <p:txBody>
          <a:bodyPr wrap="square" lIns="0" tIns="0" rIns="0" bIns="0" rtlCol="0"/>
          <a:lstStyle/>
          <a:p>
            <a:endParaRPr dirty="0"/>
          </a:p>
        </p:txBody>
      </p:sp>
      <p:sp>
        <p:nvSpPr>
          <p:cNvPr id="10" name="object 3"/>
          <p:cNvSpPr txBox="1">
            <a:spLocks noGrp="1"/>
          </p:cNvSpPr>
          <p:nvPr>
            <p:ph type="title"/>
          </p:nvPr>
        </p:nvSpPr>
        <p:spPr>
          <a:xfrm>
            <a:off x="808701" y="1287875"/>
            <a:ext cx="4986464" cy="2044149"/>
          </a:xfrm>
          <a:prstGeom prst="rect">
            <a:avLst/>
          </a:prstGeom>
        </p:spPr>
        <p:txBody>
          <a:bodyPr vert="horz" wrap="square" lIns="0" tIns="12700" rIns="0" bIns="0" rtlCol="0">
            <a:spAutoFit/>
          </a:bodyPr>
          <a:lstStyle/>
          <a:p>
            <a:pPr marL="12700">
              <a:lnSpc>
                <a:spcPct val="100000"/>
              </a:lnSpc>
              <a:spcBef>
                <a:spcPts val="100"/>
              </a:spcBef>
            </a:pPr>
            <a:r>
              <a:rPr lang="sv-SE" b="1" dirty="0">
                <a:solidFill>
                  <a:schemeClr val="bg1"/>
                </a:solidFill>
                <a:latin typeface="Avenir Next" panose="020B0503020202020204"/>
              </a:rPr>
              <a:t>Celah Korupsi Pada Sektor Pengadaan Barang/Jasa </a:t>
            </a:r>
          </a:p>
        </p:txBody>
      </p:sp>
      <p:sp>
        <p:nvSpPr>
          <p:cNvPr id="13" name="object 9">
            <a:extLst>
              <a:ext uri="{FF2B5EF4-FFF2-40B4-BE49-F238E27FC236}">
                <a16:creationId xmlns:a16="http://schemas.microsoft.com/office/drawing/2014/main" id="{DEBC51C3-48F8-3CD8-0FA1-2380B946EEA0}"/>
              </a:ext>
            </a:extLst>
          </p:cNvPr>
          <p:cNvSpPr/>
          <p:nvPr/>
        </p:nvSpPr>
        <p:spPr>
          <a:xfrm>
            <a:off x="923868" y="1028700"/>
            <a:ext cx="5422967" cy="3269963"/>
          </a:xfrm>
          <a:custGeom>
            <a:avLst/>
            <a:gdLst/>
            <a:ahLst/>
            <a:cxnLst/>
            <a:rect l="l" t="t" r="r" b="b"/>
            <a:pathLst>
              <a:path w="5273040" h="3508375">
                <a:moveTo>
                  <a:pt x="0" y="3508248"/>
                </a:moveTo>
                <a:lnTo>
                  <a:pt x="5273039" y="3508248"/>
                </a:lnTo>
                <a:lnTo>
                  <a:pt x="5273039" y="0"/>
                </a:lnTo>
                <a:lnTo>
                  <a:pt x="0" y="0"/>
                </a:lnTo>
                <a:lnTo>
                  <a:pt x="0" y="3508248"/>
                </a:lnTo>
                <a:close/>
              </a:path>
            </a:pathLst>
          </a:custGeom>
          <a:ln w="63500">
            <a:solidFill>
              <a:schemeClr val="tx1"/>
            </a:solidFill>
          </a:ln>
        </p:spPr>
        <p:txBody>
          <a:bodyPr wrap="square" lIns="0" tIns="0" rIns="0" bIns="0" rtlCol="0"/>
          <a:lstStyle/>
          <a:p>
            <a:endParaRPr/>
          </a:p>
        </p:txBody>
      </p:sp>
      <p:sp>
        <p:nvSpPr>
          <p:cNvPr id="4" name="Rectangle 3">
            <a:extLst>
              <a:ext uri="{FF2B5EF4-FFF2-40B4-BE49-F238E27FC236}">
                <a16:creationId xmlns:a16="http://schemas.microsoft.com/office/drawing/2014/main" id="{53EB4D4C-28D0-3D62-8A5D-9F0C173851BF}"/>
              </a:ext>
            </a:extLst>
          </p:cNvPr>
          <p:cNvSpPr/>
          <p:nvPr/>
        </p:nvSpPr>
        <p:spPr>
          <a:xfrm>
            <a:off x="800005" y="4645698"/>
            <a:ext cx="5670691" cy="5016758"/>
          </a:xfrm>
          <a:prstGeom prst="rect">
            <a:avLst/>
          </a:prstGeom>
        </p:spPr>
        <p:txBody>
          <a:bodyPr wrap="square">
            <a:spAutoFit/>
          </a:bodyPr>
          <a:lstStyle/>
          <a:p>
            <a:pPr lvl="0"/>
            <a:r>
              <a:rPr lang="en-US" sz="3200" dirty="0">
                <a:latin typeface="Avenir Next" panose="020B0503020202020204"/>
              </a:rPr>
              <a:t>Proses  </a:t>
            </a:r>
            <a:r>
              <a:rPr lang="en-US" sz="3200" dirty="0" err="1">
                <a:latin typeface="Avenir Next" panose="020B0503020202020204"/>
              </a:rPr>
              <a:t>pelaksanaan</a:t>
            </a:r>
            <a:r>
              <a:rPr lang="en-US" sz="3200" dirty="0">
                <a:latin typeface="Avenir Next" panose="020B0503020202020204"/>
              </a:rPr>
              <a:t> </a:t>
            </a:r>
            <a:r>
              <a:rPr lang="en-US" sz="3200" dirty="0" err="1">
                <a:latin typeface="Avenir Next" panose="020B0503020202020204"/>
              </a:rPr>
              <a:t>pengadaan</a:t>
            </a:r>
            <a:r>
              <a:rPr lang="en-US" sz="3200" dirty="0">
                <a:latin typeface="Avenir Next" panose="020B0503020202020204"/>
              </a:rPr>
              <a:t> </a:t>
            </a:r>
            <a:r>
              <a:rPr lang="en-US" sz="3200" dirty="0" err="1">
                <a:latin typeface="Avenir Next" panose="020B0503020202020204"/>
              </a:rPr>
              <a:t>barang</a:t>
            </a:r>
            <a:r>
              <a:rPr lang="en-US" sz="3200" dirty="0">
                <a:latin typeface="Avenir Next" panose="020B0503020202020204"/>
              </a:rPr>
              <a:t>/</a:t>
            </a:r>
            <a:r>
              <a:rPr lang="en-US" sz="3200" dirty="0" err="1">
                <a:latin typeface="Avenir Next" panose="020B0503020202020204"/>
              </a:rPr>
              <a:t>jasa</a:t>
            </a:r>
            <a:r>
              <a:rPr lang="en-US" sz="3200" dirty="0">
                <a:latin typeface="Avenir Next" panose="020B0503020202020204"/>
              </a:rPr>
              <a:t> yang </a:t>
            </a:r>
            <a:r>
              <a:rPr lang="en-US" sz="3200" dirty="0" err="1">
                <a:latin typeface="Avenir Next" panose="020B0503020202020204"/>
              </a:rPr>
              <a:t>meliputi</a:t>
            </a:r>
            <a:r>
              <a:rPr lang="en-US" sz="3200" dirty="0">
                <a:latin typeface="Avenir Next" panose="020B0503020202020204"/>
              </a:rPr>
              <a:t>:</a:t>
            </a:r>
          </a:p>
          <a:p>
            <a:pPr lvl="0"/>
            <a:endParaRPr lang="en-US" sz="3200" dirty="0">
              <a:latin typeface="Avenir Next" panose="020B0503020202020204"/>
            </a:endParaRPr>
          </a:p>
          <a:p>
            <a:pPr marL="514350" lvl="0" indent="-514350">
              <a:buAutoNum type="arabicPeriod"/>
            </a:pPr>
            <a:r>
              <a:rPr lang="en-US" sz="3200" dirty="0" err="1">
                <a:latin typeface="Avenir Next" panose="020B0503020202020204"/>
              </a:rPr>
              <a:t>Perencanaan</a:t>
            </a:r>
            <a:r>
              <a:rPr lang="en-US" sz="3200" dirty="0">
                <a:latin typeface="Avenir Next" panose="020B0503020202020204"/>
              </a:rPr>
              <a:t>;</a:t>
            </a:r>
          </a:p>
          <a:p>
            <a:pPr marL="514350" lvl="0" indent="-514350">
              <a:buAutoNum type="arabicPeriod"/>
            </a:pPr>
            <a:r>
              <a:rPr lang="en-US" sz="3200" dirty="0" err="1">
                <a:latin typeface="Avenir Next" panose="020B0503020202020204"/>
              </a:rPr>
              <a:t>Pelaksanaan</a:t>
            </a:r>
            <a:r>
              <a:rPr lang="en-US" sz="3200" dirty="0">
                <a:latin typeface="Avenir Next" panose="020B0503020202020204"/>
              </a:rPr>
              <a:t>; dan </a:t>
            </a:r>
          </a:p>
          <a:p>
            <a:pPr marL="514350" lvl="0" indent="-514350">
              <a:buAutoNum type="arabicPeriod"/>
            </a:pPr>
            <a:r>
              <a:rPr lang="en-US" sz="3200" dirty="0" err="1">
                <a:latin typeface="Avenir Next" panose="020B0503020202020204"/>
              </a:rPr>
              <a:t>Pengawasan</a:t>
            </a:r>
            <a:r>
              <a:rPr lang="en-US" sz="3200" dirty="0">
                <a:latin typeface="Avenir Next" panose="020B0503020202020204"/>
              </a:rPr>
              <a:t> dan </a:t>
            </a:r>
            <a:r>
              <a:rPr lang="en-US" sz="3200" dirty="0" err="1">
                <a:latin typeface="Avenir Next" panose="020B0503020202020204"/>
              </a:rPr>
              <a:t>Pertanggungjawaban</a:t>
            </a:r>
            <a:r>
              <a:rPr lang="en-US" sz="3200" dirty="0">
                <a:latin typeface="Avenir Next" panose="020B0503020202020204"/>
              </a:rPr>
              <a:t>.</a:t>
            </a:r>
          </a:p>
          <a:p>
            <a:pPr lvl="0"/>
            <a:endParaRPr lang="en-US" sz="3200" dirty="0">
              <a:latin typeface="Avenir Next" panose="020B0503020202020204"/>
            </a:endParaRPr>
          </a:p>
          <a:p>
            <a:pPr lvl="0"/>
            <a:r>
              <a:rPr lang="en-US" sz="3200" b="1" dirty="0" err="1">
                <a:latin typeface="Avenir Next" panose="020B0503020202020204"/>
              </a:rPr>
              <a:t>Celah</a:t>
            </a:r>
            <a:r>
              <a:rPr lang="en-US" sz="3200" b="1" dirty="0">
                <a:latin typeface="Avenir Next" panose="020B0503020202020204"/>
              </a:rPr>
              <a:t> </a:t>
            </a:r>
            <a:r>
              <a:rPr lang="en-US" sz="3200" b="1" dirty="0" err="1">
                <a:latin typeface="Avenir Next" panose="020B0503020202020204"/>
              </a:rPr>
              <a:t>korupsi</a:t>
            </a:r>
            <a:r>
              <a:rPr lang="en-US" sz="3200" b="1" dirty="0">
                <a:latin typeface="Avenir Next" panose="020B0503020202020204"/>
              </a:rPr>
              <a:t> </a:t>
            </a:r>
            <a:r>
              <a:rPr lang="en-US" sz="3200" b="1" dirty="0" err="1">
                <a:latin typeface="Avenir Next" panose="020B0503020202020204"/>
              </a:rPr>
              <a:t>dapat</a:t>
            </a:r>
            <a:r>
              <a:rPr lang="en-US" sz="3200" b="1" dirty="0">
                <a:latin typeface="Avenir Next" panose="020B0503020202020204"/>
              </a:rPr>
              <a:t> </a:t>
            </a:r>
            <a:r>
              <a:rPr lang="en-US" sz="3200" b="1" dirty="0" err="1">
                <a:latin typeface="Avenir Next" panose="020B0503020202020204"/>
              </a:rPr>
              <a:t>terjadi</a:t>
            </a:r>
            <a:r>
              <a:rPr lang="en-US" sz="3200" b="1" dirty="0">
                <a:latin typeface="Avenir Next" panose="020B0503020202020204"/>
              </a:rPr>
              <a:t> </a:t>
            </a:r>
            <a:r>
              <a:rPr lang="en-US" sz="3200" b="1" dirty="0" err="1">
                <a:latin typeface="Avenir Next" panose="020B0503020202020204"/>
              </a:rPr>
              <a:t>dari</a:t>
            </a:r>
            <a:r>
              <a:rPr lang="en-US" sz="3200" b="1" dirty="0">
                <a:latin typeface="Avenir Next" panose="020B0503020202020204"/>
              </a:rPr>
              <a:t> </a:t>
            </a:r>
            <a:r>
              <a:rPr lang="en-US" sz="3200" b="1" dirty="0" err="1">
                <a:latin typeface="Avenir Next" panose="020B0503020202020204"/>
              </a:rPr>
              <a:t>setiap</a:t>
            </a:r>
            <a:r>
              <a:rPr lang="en-US" sz="3200" b="1" dirty="0">
                <a:latin typeface="Avenir Next" panose="020B0503020202020204"/>
              </a:rPr>
              <a:t> proses </a:t>
            </a:r>
            <a:r>
              <a:rPr lang="en-US" sz="3200" b="1" dirty="0" err="1">
                <a:latin typeface="Avenir Next" panose="020B0503020202020204"/>
              </a:rPr>
              <a:t>tersebut</a:t>
            </a:r>
            <a:r>
              <a:rPr lang="en-US" sz="3200" dirty="0">
                <a:latin typeface="Avenir Next" panose="020B0503020202020204"/>
              </a:rPr>
              <a:t>.</a:t>
            </a:r>
          </a:p>
        </p:txBody>
      </p:sp>
      <p:pic>
        <p:nvPicPr>
          <p:cNvPr id="7" name="Picture 6">
            <a:extLst>
              <a:ext uri="{FF2B5EF4-FFF2-40B4-BE49-F238E27FC236}">
                <a16:creationId xmlns:a16="http://schemas.microsoft.com/office/drawing/2014/main" id="{972D744A-D377-F23F-3B58-D1F702A5F52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45765" y="371870"/>
            <a:ext cx="4589945" cy="8989061"/>
          </a:xfrm>
          <a:prstGeom prst="rect">
            <a:avLst/>
          </a:prstGeom>
        </p:spPr>
      </p:pic>
      <p:pic>
        <p:nvPicPr>
          <p:cNvPr id="11" name="Picture 10">
            <a:extLst>
              <a:ext uri="{FF2B5EF4-FFF2-40B4-BE49-F238E27FC236}">
                <a16:creationId xmlns:a16="http://schemas.microsoft.com/office/drawing/2014/main" id="{A4C8E52C-37ED-17F2-2CEA-6B92B0EE303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588007" y="1267337"/>
            <a:ext cx="4404593" cy="8607008"/>
          </a:xfrm>
          <a:prstGeom prst="rect">
            <a:avLst/>
          </a:prstGeom>
        </p:spPr>
      </p:pic>
      <p:sp>
        <p:nvSpPr>
          <p:cNvPr id="15" name="Rectangle 14">
            <a:extLst>
              <a:ext uri="{FF2B5EF4-FFF2-40B4-BE49-F238E27FC236}">
                <a16:creationId xmlns:a16="http://schemas.microsoft.com/office/drawing/2014/main" id="{31E6C3F1-1633-432A-972C-00165FE219D4}"/>
              </a:ext>
            </a:extLst>
          </p:cNvPr>
          <p:cNvSpPr/>
          <p:nvPr/>
        </p:nvSpPr>
        <p:spPr>
          <a:xfrm>
            <a:off x="12727995" y="2071753"/>
            <a:ext cx="4751304" cy="91600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7" name="Rectangle 16">
            <a:extLst>
              <a:ext uri="{FF2B5EF4-FFF2-40B4-BE49-F238E27FC236}">
                <a16:creationId xmlns:a16="http://schemas.microsoft.com/office/drawing/2014/main" id="{F4337170-FA33-5C82-13CB-C1F36E063B2F}"/>
              </a:ext>
            </a:extLst>
          </p:cNvPr>
          <p:cNvSpPr/>
          <p:nvPr/>
        </p:nvSpPr>
        <p:spPr>
          <a:xfrm>
            <a:off x="7620000" y="1130697"/>
            <a:ext cx="4815710" cy="73687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 name="TextBox 4">
            <a:extLst>
              <a:ext uri="{FF2B5EF4-FFF2-40B4-BE49-F238E27FC236}">
                <a16:creationId xmlns:a16="http://schemas.microsoft.com/office/drawing/2014/main" id="{4A758B72-5330-84D2-8ED7-568B870B8109}"/>
              </a:ext>
            </a:extLst>
          </p:cNvPr>
          <p:cNvSpPr txBox="1"/>
          <p:nvPr/>
        </p:nvSpPr>
        <p:spPr>
          <a:xfrm>
            <a:off x="4551870" y="9843941"/>
            <a:ext cx="9207062" cy="369332"/>
          </a:xfrm>
          <a:prstGeom prst="rect">
            <a:avLst/>
          </a:prstGeom>
          <a:noFill/>
        </p:spPr>
        <p:txBody>
          <a:bodyPr wrap="square">
            <a:spAutoFit/>
          </a:bodyPr>
          <a:lstStyle/>
          <a:p>
            <a:pPr algn="ctr" defTabSz="914490">
              <a:spcAft>
                <a:spcPts val="600"/>
              </a:spcAft>
              <a:defRPr/>
            </a:pPr>
            <a:r>
              <a:rPr lang="en-US" sz="1800" dirty="0">
                <a:solidFill>
                  <a:schemeClr val="tx1"/>
                </a:solidFill>
              </a:rPr>
              <a:t>denny@integritylawfirm.id</a:t>
            </a:r>
          </a:p>
        </p:txBody>
      </p:sp>
    </p:spTree>
    <p:extLst>
      <p:ext uri="{BB962C8B-B14F-4D97-AF65-F5344CB8AC3E}">
        <p14:creationId xmlns:p14="http://schemas.microsoft.com/office/powerpoint/2010/main" val="6084307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F39B776D-36A9-455A-AF20-307252F0C83C}"/>
              </a:ext>
            </a:extLst>
          </p:cNvPr>
          <p:cNvGrpSpPr/>
          <p:nvPr/>
        </p:nvGrpSpPr>
        <p:grpSpPr>
          <a:xfrm>
            <a:off x="0" y="2452"/>
            <a:ext cx="18288000" cy="10284548"/>
            <a:chOff x="0" y="2453"/>
            <a:chExt cx="18288000" cy="10284547"/>
          </a:xfrm>
        </p:grpSpPr>
        <p:pic>
          <p:nvPicPr>
            <p:cNvPr id="11" name="Picture 3">
              <a:extLst>
                <a:ext uri="{FF2B5EF4-FFF2-40B4-BE49-F238E27FC236}">
                  <a16:creationId xmlns:a16="http://schemas.microsoft.com/office/drawing/2014/main" id="{9F87A3CB-A08C-4A9D-96CF-3FEBEE3991BF}"/>
                </a:ext>
              </a:extLst>
            </p:cNvPr>
            <p:cNvPicPr>
              <a:picLocks noChangeAspect="1"/>
            </p:cNvPicPr>
            <p:nvPr/>
          </p:nvPicPr>
          <p:blipFill>
            <a:blip r:embed="rId2">
              <a:grayscl/>
              <a:extLst>
                <a:ext uri="{28A0092B-C50C-407E-A947-70E740481C1C}">
                  <a14:useLocalDpi xmlns:a14="http://schemas.microsoft.com/office/drawing/2010/main"/>
                </a:ext>
              </a:extLst>
            </a:blip>
            <a:stretch>
              <a:fillRect/>
            </a:stretch>
          </p:blipFill>
          <p:spPr>
            <a:xfrm>
              <a:off x="0" y="2453"/>
              <a:ext cx="18283640" cy="10284547"/>
            </a:xfrm>
            <a:prstGeom prst="rect">
              <a:avLst/>
            </a:prstGeom>
          </p:spPr>
        </p:pic>
        <p:sp>
          <p:nvSpPr>
            <p:cNvPr id="12" name="object 4">
              <a:extLst>
                <a:ext uri="{FF2B5EF4-FFF2-40B4-BE49-F238E27FC236}">
                  <a16:creationId xmlns:a16="http://schemas.microsoft.com/office/drawing/2014/main" id="{42AAAD7D-B7F6-44B0-89A0-4B65DD0244E3}"/>
                </a:ext>
              </a:extLst>
            </p:cNvPr>
            <p:cNvSpPr/>
            <p:nvPr/>
          </p:nvSpPr>
          <p:spPr>
            <a:xfrm>
              <a:off x="4360" y="2454"/>
              <a:ext cx="18283640" cy="10284546"/>
            </a:xfrm>
            <a:custGeom>
              <a:avLst/>
              <a:gdLst/>
              <a:ahLst/>
              <a:cxnLst/>
              <a:rect l="l" t="t" r="r" b="b"/>
              <a:pathLst>
                <a:path w="9429750" h="3884295">
                  <a:moveTo>
                    <a:pt x="0" y="3883960"/>
                  </a:moveTo>
                  <a:lnTo>
                    <a:pt x="9429749" y="3883960"/>
                  </a:lnTo>
                  <a:lnTo>
                    <a:pt x="9429749" y="0"/>
                  </a:lnTo>
                  <a:lnTo>
                    <a:pt x="0" y="0"/>
                  </a:lnTo>
                  <a:lnTo>
                    <a:pt x="0" y="3883960"/>
                  </a:lnTo>
                  <a:close/>
                </a:path>
              </a:pathLst>
            </a:custGeom>
            <a:solidFill>
              <a:schemeClr val="tx1">
                <a:alpha val="74000"/>
              </a:schemeClr>
            </a:solidFill>
          </p:spPr>
          <p:txBody>
            <a:bodyPr wrap="square" lIns="0" tIns="0" rIns="0" bIns="0" rtlCol="0"/>
            <a:lstStyle/>
            <a:p>
              <a:endParaRPr dirty="0">
                <a:solidFill>
                  <a:prstClr val="black"/>
                </a:solidFill>
              </a:endParaRPr>
            </a:p>
          </p:txBody>
        </p:sp>
      </p:grpSp>
      <p:sp>
        <p:nvSpPr>
          <p:cNvPr id="83" name="TextBox 82">
            <a:extLst>
              <a:ext uri="{FF2B5EF4-FFF2-40B4-BE49-F238E27FC236}">
                <a16:creationId xmlns:a16="http://schemas.microsoft.com/office/drawing/2014/main" id="{ADC38F5F-9101-5E42-8E26-27176F404A6C}"/>
              </a:ext>
            </a:extLst>
          </p:cNvPr>
          <p:cNvSpPr txBox="1"/>
          <p:nvPr/>
        </p:nvSpPr>
        <p:spPr>
          <a:xfrm>
            <a:off x="1309480" y="2705100"/>
            <a:ext cx="15664679" cy="5170646"/>
          </a:xfrm>
          <a:prstGeom prst="rect">
            <a:avLst/>
          </a:prstGeom>
          <a:noFill/>
        </p:spPr>
        <p:txBody>
          <a:bodyPr wrap="square" rtlCol="0">
            <a:spAutoFit/>
          </a:bodyPr>
          <a:lstStyle/>
          <a:p>
            <a:pPr algn="ctr"/>
            <a:r>
              <a:rPr lang="en-US" sz="6600" b="1" dirty="0">
                <a:solidFill>
                  <a:srgbClr val="FF0000"/>
                </a:solidFill>
                <a:latin typeface="Avenir Next" panose="020B0503020202020204"/>
              </a:rPr>
              <a:t>Korupsi </a:t>
            </a:r>
            <a:r>
              <a:rPr lang="en-US" sz="6600" b="1" dirty="0">
                <a:solidFill>
                  <a:prstClr val="white"/>
                </a:solidFill>
                <a:latin typeface="Avenir Next" panose="020B0503020202020204"/>
              </a:rPr>
              <a:t>dalam pelaksanaan Pengadaan Barang/Jasa </a:t>
            </a:r>
            <a:r>
              <a:rPr lang="en-US" sz="6600" b="1" dirty="0">
                <a:solidFill>
                  <a:srgbClr val="FF0000"/>
                </a:solidFill>
                <a:latin typeface="Avenir Next" panose="020B0503020202020204"/>
              </a:rPr>
              <a:t>bukan hanya terjadi pada proses tender/seleksi</a:t>
            </a:r>
            <a:r>
              <a:rPr lang="en-US" sz="6600" b="1" dirty="0">
                <a:solidFill>
                  <a:prstClr val="white"/>
                </a:solidFill>
                <a:latin typeface="Avenir Next" panose="020B0503020202020204"/>
              </a:rPr>
              <a:t>, tetapi </a:t>
            </a:r>
            <a:r>
              <a:rPr lang="en-US" sz="6600" b="1" dirty="0">
                <a:solidFill>
                  <a:srgbClr val="FF0000"/>
                </a:solidFill>
                <a:latin typeface="Avenir Next" panose="020B0503020202020204"/>
              </a:rPr>
              <a:t>dari saat atau bahkan sebelum proses identifikasi kebutuhan</a:t>
            </a:r>
            <a:r>
              <a:rPr lang="en-US" sz="6600" b="1" dirty="0">
                <a:solidFill>
                  <a:prstClr val="white"/>
                </a:solidFill>
                <a:latin typeface="Avenir Next" panose="020B0503020202020204"/>
              </a:rPr>
              <a:t>.</a:t>
            </a:r>
            <a:endParaRPr lang="id-ID" sz="6600" b="1" dirty="0">
              <a:solidFill>
                <a:prstClr val="white"/>
              </a:solidFill>
              <a:latin typeface="Avenir Next" panose="020B0503020202020204"/>
            </a:endParaRPr>
          </a:p>
        </p:txBody>
      </p:sp>
      <p:sp>
        <p:nvSpPr>
          <p:cNvPr id="8" name="Rectangle 7">
            <a:extLst>
              <a:ext uri="{FF2B5EF4-FFF2-40B4-BE49-F238E27FC236}">
                <a16:creationId xmlns:a16="http://schemas.microsoft.com/office/drawing/2014/main" id="{A46CD4B0-6EC3-4F6B-A78C-FF86DF7680D9}"/>
              </a:ext>
            </a:extLst>
          </p:cNvPr>
          <p:cNvSpPr/>
          <p:nvPr/>
        </p:nvSpPr>
        <p:spPr>
          <a:xfrm rot="5400000">
            <a:off x="9185952" y="-2842964"/>
            <a:ext cx="172112" cy="9400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p>
        </p:txBody>
      </p:sp>
      <p:sp>
        <p:nvSpPr>
          <p:cNvPr id="13" name="Footer Placeholder 3">
            <a:extLst>
              <a:ext uri="{FF2B5EF4-FFF2-40B4-BE49-F238E27FC236}">
                <a16:creationId xmlns:a16="http://schemas.microsoft.com/office/drawing/2014/main" id="{135D9B9C-6E94-4FAC-B7E0-75B5FAC70B14}"/>
              </a:ext>
            </a:extLst>
          </p:cNvPr>
          <p:cNvSpPr>
            <a:spLocks noGrp="1"/>
          </p:cNvSpPr>
          <p:nvPr>
            <p:ph type="ftr" sz="quarter" idx="11"/>
          </p:nvPr>
        </p:nvSpPr>
        <p:spPr>
          <a:xfrm>
            <a:off x="6988629" y="9739313"/>
            <a:ext cx="4288974" cy="547689"/>
          </a:xfrm>
        </p:spPr>
        <p:txBody>
          <a:bodyPr>
            <a:normAutofit/>
          </a:bodyPr>
          <a:lstStyle/>
          <a:p>
            <a:pPr defTabSz="914490">
              <a:spcAft>
                <a:spcPts val="600"/>
              </a:spcAft>
              <a:defRPr/>
            </a:pPr>
            <a:r>
              <a:rPr lang="en-US" sz="1500" dirty="0">
                <a:solidFill>
                  <a:schemeClr val="bg1"/>
                </a:solidFill>
              </a:rPr>
              <a:t>denny@integritylawfirm.id</a:t>
            </a:r>
          </a:p>
        </p:txBody>
      </p:sp>
      <p:sp>
        <p:nvSpPr>
          <p:cNvPr id="15" name="Slide Number Placeholder 15">
            <a:extLst>
              <a:ext uri="{FF2B5EF4-FFF2-40B4-BE49-F238E27FC236}">
                <a16:creationId xmlns:a16="http://schemas.microsoft.com/office/drawing/2014/main" id="{10D82421-C757-40FA-9FEF-FFCD55BEBCE7}"/>
              </a:ext>
            </a:extLst>
          </p:cNvPr>
          <p:cNvSpPr txBox="1">
            <a:spLocks/>
          </p:cNvSpPr>
          <p:nvPr/>
        </p:nvSpPr>
        <p:spPr>
          <a:xfrm>
            <a:off x="17428781" y="9627832"/>
            <a:ext cx="606372" cy="375389"/>
          </a:xfrm>
          <a:prstGeom prst="callout1">
            <a:avLst>
              <a:gd name="adj1" fmla="val 48702"/>
              <a:gd name="adj2" fmla="val 84708"/>
              <a:gd name="adj3" fmla="val 48210"/>
              <a:gd name="adj4" fmla="val 162974"/>
            </a:avLst>
          </a:prstGeom>
          <a:noFill/>
          <a:ln w="38100">
            <a:solidFill>
              <a:schemeClr val="bg1"/>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B42DF2D7-30B4-D046-BCCB-386CF9A49E74}" type="slidenum">
              <a:rPr lang="en-US" sz="1601" b="1">
                <a:solidFill>
                  <a:schemeClr val="bg1"/>
                </a:solidFill>
              </a:rPr>
              <a:pPr algn="ctr"/>
              <a:t>36</a:t>
            </a:fld>
            <a:endParaRPr lang="en-US" sz="1601" b="1" dirty="0">
              <a:solidFill>
                <a:schemeClr val="bg1"/>
              </a:solidFill>
            </a:endParaRPr>
          </a:p>
        </p:txBody>
      </p:sp>
      <p:sp>
        <p:nvSpPr>
          <p:cNvPr id="17" name="Rectangle 16">
            <a:extLst>
              <a:ext uri="{FF2B5EF4-FFF2-40B4-BE49-F238E27FC236}">
                <a16:creationId xmlns:a16="http://schemas.microsoft.com/office/drawing/2014/main" id="{D937447F-C9A9-45BD-B72F-D28243DB570C}"/>
              </a:ext>
            </a:extLst>
          </p:cNvPr>
          <p:cNvSpPr/>
          <p:nvPr/>
        </p:nvSpPr>
        <p:spPr>
          <a:xfrm rot="5400000">
            <a:off x="9185952" y="3196548"/>
            <a:ext cx="172112" cy="9400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p>
        </p:txBody>
      </p:sp>
      <p:pic>
        <p:nvPicPr>
          <p:cNvPr id="16" name="Picture 15">
            <a:extLst>
              <a:ext uri="{FF2B5EF4-FFF2-40B4-BE49-F238E27FC236}">
                <a16:creationId xmlns:a16="http://schemas.microsoft.com/office/drawing/2014/main" id="{5180AB2D-5A89-4BB4-B6DD-AF8627CE127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7306933" y="38100"/>
            <a:ext cx="960137" cy="959005"/>
          </a:xfrm>
          <a:prstGeom prst="rect">
            <a:avLst/>
          </a:prstGeom>
        </p:spPr>
      </p:pic>
    </p:spTree>
    <p:extLst>
      <p:ext uri="{BB962C8B-B14F-4D97-AF65-F5344CB8AC3E}">
        <p14:creationId xmlns:p14="http://schemas.microsoft.com/office/powerpoint/2010/main" val="425881529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F39B776D-36A9-455A-AF20-307252F0C83C}"/>
              </a:ext>
            </a:extLst>
          </p:cNvPr>
          <p:cNvGrpSpPr/>
          <p:nvPr/>
        </p:nvGrpSpPr>
        <p:grpSpPr>
          <a:xfrm>
            <a:off x="0" y="2452"/>
            <a:ext cx="18288000" cy="10284548"/>
            <a:chOff x="0" y="2453"/>
            <a:chExt cx="18288000" cy="10284547"/>
          </a:xfrm>
        </p:grpSpPr>
        <p:pic>
          <p:nvPicPr>
            <p:cNvPr id="11" name="Picture 3">
              <a:extLst>
                <a:ext uri="{FF2B5EF4-FFF2-40B4-BE49-F238E27FC236}">
                  <a16:creationId xmlns:a16="http://schemas.microsoft.com/office/drawing/2014/main" id="{9F87A3CB-A08C-4A9D-96CF-3FEBEE3991BF}"/>
                </a:ext>
              </a:extLst>
            </p:cNvPr>
            <p:cNvPicPr>
              <a:picLocks noChangeAspect="1"/>
            </p:cNvPicPr>
            <p:nvPr/>
          </p:nvPicPr>
          <p:blipFill>
            <a:blip r:embed="rId2">
              <a:grayscl/>
              <a:extLst>
                <a:ext uri="{28A0092B-C50C-407E-A947-70E740481C1C}">
                  <a14:useLocalDpi xmlns:a14="http://schemas.microsoft.com/office/drawing/2010/main"/>
                </a:ext>
              </a:extLst>
            </a:blip>
            <a:stretch>
              <a:fillRect/>
            </a:stretch>
          </p:blipFill>
          <p:spPr>
            <a:xfrm>
              <a:off x="0" y="2453"/>
              <a:ext cx="18283640" cy="10284547"/>
            </a:xfrm>
            <a:prstGeom prst="rect">
              <a:avLst/>
            </a:prstGeom>
          </p:spPr>
        </p:pic>
        <p:sp>
          <p:nvSpPr>
            <p:cNvPr id="12" name="object 4">
              <a:extLst>
                <a:ext uri="{FF2B5EF4-FFF2-40B4-BE49-F238E27FC236}">
                  <a16:creationId xmlns:a16="http://schemas.microsoft.com/office/drawing/2014/main" id="{42AAAD7D-B7F6-44B0-89A0-4B65DD0244E3}"/>
                </a:ext>
              </a:extLst>
            </p:cNvPr>
            <p:cNvSpPr/>
            <p:nvPr/>
          </p:nvSpPr>
          <p:spPr>
            <a:xfrm>
              <a:off x="4360" y="2454"/>
              <a:ext cx="18283640" cy="10284546"/>
            </a:xfrm>
            <a:custGeom>
              <a:avLst/>
              <a:gdLst/>
              <a:ahLst/>
              <a:cxnLst/>
              <a:rect l="l" t="t" r="r" b="b"/>
              <a:pathLst>
                <a:path w="9429750" h="3884295">
                  <a:moveTo>
                    <a:pt x="0" y="3883960"/>
                  </a:moveTo>
                  <a:lnTo>
                    <a:pt x="9429749" y="3883960"/>
                  </a:lnTo>
                  <a:lnTo>
                    <a:pt x="9429749" y="0"/>
                  </a:lnTo>
                  <a:lnTo>
                    <a:pt x="0" y="0"/>
                  </a:lnTo>
                  <a:lnTo>
                    <a:pt x="0" y="3883960"/>
                  </a:lnTo>
                  <a:close/>
                </a:path>
              </a:pathLst>
            </a:custGeom>
            <a:solidFill>
              <a:schemeClr val="tx1">
                <a:alpha val="74000"/>
              </a:schemeClr>
            </a:solidFill>
          </p:spPr>
          <p:txBody>
            <a:bodyPr wrap="square" lIns="0" tIns="0" rIns="0" bIns="0" rtlCol="0"/>
            <a:lstStyle/>
            <a:p>
              <a:endParaRPr dirty="0">
                <a:solidFill>
                  <a:prstClr val="black"/>
                </a:solidFill>
              </a:endParaRPr>
            </a:p>
          </p:txBody>
        </p:sp>
      </p:grpSp>
      <p:sp>
        <p:nvSpPr>
          <p:cNvPr id="83" name="TextBox 82">
            <a:extLst>
              <a:ext uri="{FF2B5EF4-FFF2-40B4-BE49-F238E27FC236}">
                <a16:creationId xmlns:a16="http://schemas.microsoft.com/office/drawing/2014/main" id="{ADC38F5F-9101-5E42-8E26-27176F404A6C}"/>
              </a:ext>
            </a:extLst>
          </p:cNvPr>
          <p:cNvSpPr txBox="1"/>
          <p:nvPr/>
        </p:nvSpPr>
        <p:spPr>
          <a:xfrm>
            <a:off x="1309480" y="3223379"/>
            <a:ext cx="15664679" cy="3139321"/>
          </a:xfrm>
          <a:prstGeom prst="rect">
            <a:avLst/>
          </a:prstGeom>
          <a:noFill/>
        </p:spPr>
        <p:txBody>
          <a:bodyPr wrap="square" rtlCol="0">
            <a:spAutoFit/>
          </a:bodyPr>
          <a:lstStyle/>
          <a:p>
            <a:pPr algn="ctr"/>
            <a:r>
              <a:rPr lang="en-US" sz="6600" b="1" dirty="0">
                <a:solidFill>
                  <a:prstClr val="white"/>
                </a:solidFill>
                <a:latin typeface="Avenir Next" panose="020B0503020202020204"/>
              </a:rPr>
              <a:t>Bahkan acap kali pemenang Tender/Seleksi </a:t>
            </a:r>
            <a:r>
              <a:rPr lang="en-US" sz="6600" b="1" dirty="0">
                <a:solidFill>
                  <a:srgbClr val="FF0000"/>
                </a:solidFill>
                <a:latin typeface="Avenir Next" panose="020B0503020202020204"/>
              </a:rPr>
              <a:t>sudah ditentukan sebelum proses pengadaan  Barang/Jasa dilakukan</a:t>
            </a:r>
            <a:endParaRPr lang="id-ID" sz="6600" b="1" dirty="0">
              <a:solidFill>
                <a:srgbClr val="FF0000"/>
              </a:solidFill>
              <a:latin typeface="Avenir Next" panose="020B0503020202020204"/>
            </a:endParaRPr>
          </a:p>
        </p:txBody>
      </p:sp>
      <p:sp>
        <p:nvSpPr>
          <p:cNvPr id="8" name="Rectangle 7">
            <a:extLst>
              <a:ext uri="{FF2B5EF4-FFF2-40B4-BE49-F238E27FC236}">
                <a16:creationId xmlns:a16="http://schemas.microsoft.com/office/drawing/2014/main" id="{A46CD4B0-6EC3-4F6B-A78C-FF86DF7680D9}"/>
              </a:ext>
            </a:extLst>
          </p:cNvPr>
          <p:cNvSpPr/>
          <p:nvPr/>
        </p:nvSpPr>
        <p:spPr>
          <a:xfrm rot="5400000">
            <a:off x="9185952" y="-2309564"/>
            <a:ext cx="172112" cy="9400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p>
        </p:txBody>
      </p:sp>
      <p:sp>
        <p:nvSpPr>
          <p:cNvPr id="13" name="Footer Placeholder 3">
            <a:extLst>
              <a:ext uri="{FF2B5EF4-FFF2-40B4-BE49-F238E27FC236}">
                <a16:creationId xmlns:a16="http://schemas.microsoft.com/office/drawing/2014/main" id="{135D9B9C-6E94-4FAC-B7E0-75B5FAC70B14}"/>
              </a:ext>
            </a:extLst>
          </p:cNvPr>
          <p:cNvSpPr>
            <a:spLocks noGrp="1"/>
          </p:cNvSpPr>
          <p:nvPr>
            <p:ph type="ftr" sz="quarter" idx="11"/>
          </p:nvPr>
        </p:nvSpPr>
        <p:spPr>
          <a:xfrm>
            <a:off x="6988629" y="9739313"/>
            <a:ext cx="4288974" cy="547689"/>
          </a:xfrm>
        </p:spPr>
        <p:txBody>
          <a:bodyPr>
            <a:normAutofit/>
          </a:bodyPr>
          <a:lstStyle/>
          <a:p>
            <a:pPr defTabSz="914490">
              <a:spcAft>
                <a:spcPts val="600"/>
              </a:spcAft>
              <a:defRPr/>
            </a:pPr>
            <a:r>
              <a:rPr lang="en-US" sz="1500" dirty="0">
                <a:solidFill>
                  <a:schemeClr val="bg1"/>
                </a:solidFill>
              </a:rPr>
              <a:t>denny@integritylawfirm.id</a:t>
            </a:r>
          </a:p>
        </p:txBody>
      </p:sp>
      <p:sp>
        <p:nvSpPr>
          <p:cNvPr id="15" name="Slide Number Placeholder 15">
            <a:extLst>
              <a:ext uri="{FF2B5EF4-FFF2-40B4-BE49-F238E27FC236}">
                <a16:creationId xmlns:a16="http://schemas.microsoft.com/office/drawing/2014/main" id="{10D82421-C757-40FA-9FEF-FFCD55BEBCE7}"/>
              </a:ext>
            </a:extLst>
          </p:cNvPr>
          <p:cNvSpPr txBox="1">
            <a:spLocks/>
          </p:cNvSpPr>
          <p:nvPr/>
        </p:nvSpPr>
        <p:spPr>
          <a:xfrm>
            <a:off x="17428781" y="9627832"/>
            <a:ext cx="606372" cy="375389"/>
          </a:xfrm>
          <a:prstGeom prst="callout1">
            <a:avLst>
              <a:gd name="adj1" fmla="val 48702"/>
              <a:gd name="adj2" fmla="val 84708"/>
              <a:gd name="adj3" fmla="val 48210"/>
              <a:gd name="adj4" fmla="val 162974"/>
            </a:avLst>
          </a:prstGeom>
          <a:noFill/>
          <a:ln w="38100">
            <a:solidFill>
              <a:schemeClr val="bg1"/>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B42DF2D7-30B4-D046-BCCB-386CF9A49E74}" type="slidenum">
              <a:rPr lang="en-US" sz="1601" b="1">
                <a:solidFill>
                  <a:schemeClr val="bg1"/>
                </a:solidFill>
              </a:rPr>
              <a:pPr algn="ctr"/>
              <a:t>37</a:t>
            </a:fld>
            <a:endParaRPr lang="en-US" sz="1601" b="1" dirty="0">
              <a:solidFill>
                <a:schemeClr val="bg1"/>
              </a:solidFill>
            </a:endParaRPr>
          </a:p>
        </p:txBody>
      </p:sp>
      <p:sp>
        <p:nvSpPr>
          <p:cNvPr id="17" name="Rectangle 16">
            <a:extLst>
              <a:ext uri="{FF2B5EF4-FFF2-40B4-BE49-F238E27FC236}">
                <a16:creationId xmlns:a16="http://schemas.microsoft.com/office/drawing/2014/main" id="{D937447F-C9A9-45BD-B72F-D28243DB570C}"/>
              </a:ext>
            </a:extLst>
          </p:cNvPr>
          <p:cNvSpPr/>
          <p:nvPr/>
        </p:nvSpPr>
        <p:spPr>
          <a:xfrm rot="5400000">
            <a:off x="9185952" y="2815548"/>
            <a:ext cx="172112" cy="9400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p>
        </p:txBody>
      </p:sp>
      <p:pic>
        <p:nvPicPr>
          <p:cNvPr id="16" name="Picture 15">
            <a:extLst>
              <a:ext uri="{FF2B5EF4-FFF2-40B4-BE49-F238E27FC236}">
                <a16:creationId xmlns:a16="http://schemas.microsoft.com/office/drawing/2014/main" id="{5180AB2D-5A89-4BB4-B6DD-AF8627CE127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7306933" y="38100"/>
            <a:ext cx="960137" cy="959005"/>
          </a:xfrm>
          <a:prstGeom prst="rect">
            <a:avLst/>
          </a:prstGeom>
        </p:spPr>
      </p:pic>
    </p:spTree>
    <p:extLst>
      <p:ext uri="{BB962C8B-B14F-4D97-AF65-F5344CB8AC3E}">
        <p14:creationId xmlns:p14="http://schemas.microsoft.com/office/powerpoint/2010/main" val="301084927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12"/>
          <p:cNvSpPr/>
          <p:nvPr/>
        </p:nvSpPr>
        <p:spPr>
          <a:xfrm>
            <a:off x="-2" y="30480"/>
            <a:ext cx="18288000" cy="10294620"/>
          </a:xfrm>
          <a:prstGeom prst="rect">
            <a:avLst/>
          </a:prstGeom>
          <a:blipFill>
            <a:blip r:embed="rId2" cstate="print"/>
            <a:stretch>
              <a:fillRect/>
            </a:stretch>
          </a:blipFill>
        </p:spPr>
        <p:txBody>
          <a:bodyPr wrap="square" lIns="0" tIns="0" rIns="0" bIns="0" rtlCol="0">
            <a:noAutofit/>
          </a:bodyPr>
          <a:lstStyle/>
          <a:p>
            <a:endParaRPr sz="2700"/>
          </a:p>
        </p:txBody>
      </p:sp>
      <p:sp>
        <p:nvSpPr>
          <p:cNvPr id="16" name="object 16"/>
          <p:cNvSpPr/>
          <p:nvPr/>
        </p:nvSpPr>
        <p:spPr>
          <a:xfrm>
            <a:off x="17958626" y="9754013"/>
            <a:ext cx="329373" cy="1244"/>
          </a:xfrm>
          <a:custGeom>
            <a:avLst/>
            <a:gdLst/>
            <a:ahLst/>
            <a:cxnLst/>
            <a:rect l="l" t="t" r="r" b="b"/>
            <a:pathLst>
              <a:path w="219582" h="829">
                <a:moveTo>
                  <a:pt x="219582" y="0"/>
                </a:moveTo>
                <a:lnTo>
                  <a:pt x="0" y="829"/>
                </a:lnTo>
                <a:lnTo>
                  <a:pt x="219582" y="0"/>
                </a:lnTo>
              </a:path>
            </a:pathLst>
          </a:custGeom>
          <a:ln w="38100">
            <a:solidFill>
              <a:srgbClr val="680000"/>
            </a:solidFill>
          </a:ln>
        </p:spPr>
        <p:txBody>
          <a:bodyPr wrap="square" lIns="0" tIns="0" rIns="0" bIns="0" rtlCol="0">
            <a:noAutofit/>
          </a:bodyPr>
          <a:lstStyle/>
          <a:p>
            <a:endParaRPr sz="2700"/>
          </a:p>
        </p:txBody>
      </p:sp>
      <p:sp>
        <p:nvSpPr>
          <p:cNvPr id="11" name="object 11"/>
          <p:cNvSpPr txBox="1"/>
          <p:nvPr/>
        </p:nvSpPr>
        <p:spPr>
          <a:xfrm>
            <a:off x="477961" y="190500"/>
            <a:ext cx="9047039" cy="1159161"/>
          </a:xfrm>
          <a:prstGeom prst="rect">
            <a:avLst/>
          </a:prstGeom>
        </p:spPr>
        <p:txBody>
          <a:bodyPr wrap="square" lIns="0" tIns="23813" rIns="0" bIns="0" rtlCol="0">
            <a:noAutofit/>
          </a:bodyPr>
          <a:lstStyle/>
          <a:p>
            <a:pPr algn="ctr">
              <a:lnSpc>
                <a:spcPts val="3750"/>
              </a:lnSpc>
            </a:pPr>
            <a:r>
              <a:rPr lang="en-US" sz="4000" b="1" spc="-6" dirty="0">
                <a:latin typeface="Avenir Next" panose="020B0503020202020204"/>
                <a:cs typeface="Calibri"/>
              </a:rPr>
              <a:t>Potensi Praktik Koruptif Pada Pengadaan Barang/Jasa</a:t>
            </a:r>
            <a:endParaRPr sz="4000" b="1" dirty="0">
              <a:latin typeface="Avenir Next" panose="020B0503020202020204"/>
              <a:cs typeface="Calibri"/>
            </a:endParaRPr>
          </a:p>
        </p:txBody>
      </p:sp>
      <p:sp>
        <p:nvSpPr>
          <p:cNvPr id="2" name="object 2"/>
          <p:cNvSpPr txBox="1"/>
          <p:nvPr/>
        </p:nvSpPr>
        <p:spPr>
          <a:xfrm>
            <a:off x="10039672" y="1946475"/>
            <a:ext cx="95250" cy="6370320"/>
          </a:xfrm>
          <a:prstGeom prst="rect">
            <a:avLst/>
          </a:prstGeom>
        </p:spPr>
        <p:txBody>
          <a:bodyPr wrap="square" lIns="0" tIns="0" rIns="0" bIns="0" rtlCol="0">
            <a:noAutofit/>
          </a:bodyPr>
          <a:lstStyle/>
          <a:p>
            <a:pPr marL="38100">
              <a:lnSpc>
                <a:spcPts val="1500"/>
              </a:lnSpc>
            </a:pPr>
            <a:endParaRPr sz="1500"/>
          </a:p>
        </p:txBody>
      </p:sp>
      <p:pic>
        <p:nvPicPr>
          <p:cNvPr id="17" name="Picture 16">
            <a:extLst>
              <a:ext uri="{FF2B5EF4-FFF2-40B4-BE49-F238E27FC236}">
                <a16:creationId xmlns:a16="http://schemas.microsoft.com/office/drawing/2014/main" id="{8592FFB0-1AF3-4458-8C33-9394C4A15DDE}"/>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7170287" y="85349"/>
            <a:ext cx="1047510" cy="1046276"/>
          </a:xfrm>
          <a:prstGeom prst="rect">
            <a:avLst/>
          </a:prstGeom>
        </p:spPr>
      </p:pic>
      <p:sp>
        <p:nvSpPr>
          <p:cNvPr id="20" name="Footer Placeholder 3">
            <a:extLst>
              <a:ext uri="{FF2B5EF4-FFF2-40B4-BE49-F238E27FC236}">
                <a16:creationId xmlns:a16="http://schemas.microsoft.com/office/drawing/2014/main" id="{0AA1E545-D5EF-D24D-BEB2-B4ECDE3057F8}"/>
              </a:ext>
            </a:extLst>
          </p:cNvPr>
          <p:cNvSpPr>
            <a:spLocks noGrp="1"/>
          </p:cNvSpPr>
          <p:nvPr>
            <p:ph type="ftr" sz="quarter" idx="11"/>
          </p:nvPr>
        </p:nvSpPr>
        <p:spPr>
          <a:xfrm>
            <a:off x="7010400" y="9826171"/>
            <a:ext cx="4267201" cy="460833"/>
          </a:xfrm>
        </p:spPr>
        <p:txBody>
          <a:bodyPr>
            <a:noAutofit/>
          </a:bodyPr>
          <a:lstStyle/>
          <a:p>
            <a:pPr defTabSz="914490">
              <a:spcAft>
                <a:spcPts val="600"/>
              </a:spcAft>
              <a:defRPr/>
            </a:pPr>
            <a:r>
              <a:rPr lang="en-US" dirty="0">
                <a:solidFill>
                  <a:schemeClr val="tx1"/>
                </a:solidFill>
                <a:latin typeface="Avenir Next" panose="020B0503020202020204"/>
              </a:rPr>
              <a:t>denny@integritylawfirm.id</a:t>
            </a:r>
          </a:p>
        </p:txBody>
      </p:sp>
      <p:sp>
        <p:nvSpPr>
          <p:cNvPr id="21" name="Slide Number Placeholder 15">
            <a:extLst>
              <a:ext uri="{FF2B5EF4-FFF2-40B4-BE49-F238E27FC236}">
                <a16:creationId xmlns:a16="http://schemas.microsoft.com/office/drawing/2014/main" id="{5A18703B-E950-DFB3-93F9-8F3CB1857ABD}"/>
              </a:ext>
            </a:extLst>
          </p:cNvPr>
          <p:cNvSpPr txBox="1">
            <a:spLocks/>
          </p:cNvSpPr>
          <p:nvPr/>
        </p:nvSpPr>
        <p:spPr>
          <a:xfrm>
            <a:off x="17469350" y="9602110"/>
            <a:ext cx="565802" cy="365126"/>
          </a:xfrm>
          <a:prstGeom prst="callout1">
            <a:avLst>
              <a:gd name="adj1" fmla="val 48702"/>
              <a:gd name="adj2" fmla="val 84708"/>
              <a:gd name="adj3" fmla="val 48210"/>
              <a:gd name="adj4" fmla="val 162974"/>
            </a:avLst>
          </a:prstGeom>
          <a:ln w="38100">
            <a:solidFill>
              <a:srgbClr val="680000"/>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445">
              <a:defRPr/>
            </a:pPr>
            <a:fld id="{B42DF2D7-30B4-D046-BCCB-386CF9A49E74}" type="slidenum">
              <a:rPr lang="en-US" sz="2400" b="1">
                <a:solidFill>
                  <a:srgbClr val="680000"/>
                </a:solidFill>
                <a:latin typeface="Calibri"/>
              </a:rPr>
              <a:pPr algn="ctr" defTabSz="914445">
                <a:defRPr/>
              </a:pPr>
              <a:t>38</a:t>
            </a:fld>
            <a:endParaRPr lang="en-US" sz="2400" b="1" dirty="0">
              <a:solidFill>
                <a:srgbClr val="680000"/>
              </a:solidFill>
              <a:latin typeface="Calibri"/>
            </a:endParaRPr>
          </a:p>
        </p:txBody>
      </p:sp>
      <p:graphicFrame>
        <p:nvGraphicFramePr>
          <p:cNvPr id="13" name="Diagram 12">
            <a:extLst>
              <a:ext uri="{FF2B5EF4-FFF2-40B4-BE49-F238E27FC236}">
                <a16:creationId xmlns:a16="http://schemas.microsoft.com/office/drawing/2014/main" id="{417D363C-F0B2-41CA-8834-5F5FFA0DA9F4}"/>
              </a:ext>
            </a:extLst>
          </p:cNvPr>
          <p:cNvGraphicFramePr/>
          <p:nvPr/>
        </p:nvGraphicFramePr>
        <p:xfrm>
          <a:off x="304800" y="1349661"/>
          <a:ext cx="8699619" cy="810276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cxnSp>
        <p:nvCxnSpPr>
          <p:cNvPr id="5" name="Straight Arrow Connector 4">
            <a:extLst>
              <a:ext uri="{FF2B5EF4-FFF2-40B4-BE49-F238E27FC236}">
                <a16:creationId xmlns:a16="http://schemas.microsoft.com/office/drawing/2014/main" id="{6A70860F-9229-46AD-9525-CC5A84114E77}"/>
              </a:ext>
            </a:extLst>
          </p:cNvPr>
          <p:cNvCxnSpPr>
            <a:cxnSpLocks/>
          </p:cNvCxnSpPr>
          <p:nvPr/>
        </p:nvCxnSpPr>
        <p:spPr>
          <a:xfrm>
            <a:off x="9601200" y="1638300"/>
            <a:ext cx="0" cy="7239000"/>
          </a:xfrm>
          <a:prstGeom prst="straightConnector1">
            <a:avLst/>
          </a:prstGeom>
          <a:ln w="762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54AD9494-8E3E-4BC7-AF03-1F9EFF78FE2F}"/>
              </a:ext>
            </a:extLst>
          </p:cNvPr>
          <p:cNvCxnSpPr/>
          <p:nvPr/>
        </p:nvCxnSpPr>
        <p:spPr>
          <a:xfrm>
            <a:off x="76200" y="9486900"/>
            <a:ext cx="9351839" cy="0"/>
          </a:xfrm>
          <a:prstGeom prst="straightConnector1">
            <a:avLst/>
          </a:prstGeom>
          <a:ln w="762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8" name="object 8">
            <a:extLst>
              <a:ext uri="{FF2B5EF4-FFF2-40B4-BE49-F238E27FC236}">
                <a16:creationId xmlns:a16="http://schemas.microsoft.com/office/drawing/2014/main" id="{C5E0CE5A-88E5-4C9B-B290-D5461130FE4F}"/>
              </a:ext>
            </a:extLst>
          </p:cNvPr>
          <p:cNvSpPr txBox="1"/>
          <p:nvPr/>
        </p:nvSpPr>
        <p:spPr>
          <a:xfrm>
            <a:off x="10584595" y="2080496"/>
            <a:ext cx="7017605" cy="6568204"/>
          </a:xfrm>
          <a:prstGeom prst="rect">
            <a:avLst/>
          </a:prstGeom>
        </p:spPr>
        <p:txBody>
          <a:bodyPr wrap="square" lIns="0" tIns="23813" rIns="0" bIns="0" rtlCol="0">
            <a:noAutofit/>
          </a:bodyPr>
          <a:lstStyle/>
          <a:p>
            <a:pPr marL="571500" indent="-571500" algn="just">
              <a:buFont typeface="Arial" panose="020B0604020202020204" pitchFamily="34" charset="0"/>
              <a:buChar char="•"/>
            </a:pPr>
            <a:r>
              <a:rPr lang="en-US" sz="4000" spc="-11" dirty="0">
                <a:latin typeface="Calibri"/>
                <a:cs typeface="Calibri"/>
              </a:rPr>
              <a:t>Praktik Koruptif di Pengadaan Barang/Jasa dapat terjadi secara Vertikal (di instansi pemerintah) maupun secara horizontal (di antara peserta);</a:t>
            </a:r>
          </a:p>
          <a:p>
            <a:pPr algn="just"/>
            <a:endParaRPr lang="en-US" sz="4000" spc="-11" dirty="0">
              <a:latin typeface="Calibri"/>
              <a:cs typeface="Calibri"/>
            </a:endParaRPr>
          </a:p>
          <a:p>
            <a:pPr marL="571500" indent="-571500" algn="just">
              <a:buFont typeface="Arial" panose="020B0604020202020204" pitchFamily="34" charset="0"/>
              <a:buChar char="•"/>
            </a:pPr>
            <a:r>
              <a:rPr lang="en-US" sz="4000" spc="-11" dirty="0">
                <a:latin typeface="Calibri"/>
                <a:cs typeface="Calibri"/>
              </a:rPr>
              <a:t>Pengawasan di pelaku pengadaan membantu memutus rantai praktik koruptif.</a:t>
            </a:r>
            <a:endParaRPr sz="4000" dirty="0">
              <a:latin typeface="Calibri"/>
              <a:cs typeface="Calibri"/>
            </a:endParaRPr>
          </a:p>
        </p:txBody>
      </p:sp>
      <p:sp>
        <p:nvSpPr>
          <p:cNvPr id="23" name="TextBox 22">
            <a:extLst>
              <a:ext uri="{FF2B5EF4-FFF2-40B4-BE49-F238E27FC236}">
                <a16:creationId xmlns:a16="http://schemas.microsoft.com/office/drawing/2014/main" id="{E0F9A013-51FE-411A-AD05-AA6F7D3DB938}"/>
              </a:ext>
            </a:extLst>
          </p:cNvPr>
          <p:cNvSpPr txBox="1"/>
          <p:nvPr/>
        </p:nvSpPr>
        <p:spPr>
          <a:xfrm rot="16200000">
            <a:off x="9112750" y="4958834"/>
            <a:ext cx="1662700" cy="369332"/>
          </a:xfrm>
          <a:prstGeom prst="rect">
            <a:avLst/>
          </a:prstGeom>
          <a:noFill/>
        </p:spPr>
        <p:txBody>
          <a:bodyPr wrap="square" rtlCol="0">
            <a:spAutoFit/>
          </a:bodyPr>
          <a:lstStyle/>
          <a:p>
            <a:pPr algn="just"/>
            <a:r>
              <a:rPr lang="en-US" dirty="0">
                <a:latin typeface="Arial Narrow" panose="020B0606020202030204" pitchFamily="34" charset="0"/>
              </a:rPr>
              <a:t>( V e r t i k a l )</a:t>
            </a:r>
            <a:endParaRPr lang="en-US" b="1" dirty="0">
              <a:latin typeface="Arial Narrow" panose="020B0606020202030204" pitchFamily="34" charset="0"/>
            </a:endParaRPr>
          </a:p>
        </p:txBody>
      </p:sp>
      <p:sp>
        <p:nvSpPr>
          <p:cNvPr id="24" name="TextBox 23">
            <a:extLst>
              <a:ext uri="{FF2B5EF4-FFF2-40B4-BE49-F238E27FC236}">
                <a16:creationId xmlns:a16="http://schemas.microsoft.com/office/drawing/2014/main" id="{DEAFE775-CD3F-45D8-983D-52D27A98324C}"/>
              </a:ext>
            </a:extLst>
          </p:cNvPr>
          <p:cNvSpPr txBox="1"/>
          <p:nvPr/>
        </p:nvSpPr>
        <p:spPr>
          <a:xfrm>
            <a:off x="3810000" y="9563100"/>
            <a:ext cx="1885549" cy="369332"/>
          </a:xfrm>
          <a:prstGeom prst="rect">
            <a:avLst/>
          </a:prstGeom>
          <a:noFill/>
        </p:spPr>
        <p:txBody>
          <a:bodyPr wrap="square" rtlCol="0">
            <a:spAutoFit/>
          </a:bodyPr>
          <a:lstStyle/>
          <a:p>
            <a:pPr algn="just"/>
            <a:r>
              <a:rPr lang="en-US" dirty="0">
                <a:latin typeface="Arial Narrow" panose="020B0606020202030204" pitchFamily="34" charset="0"/>
              </a:rPr>
              <a:t>( H o r I z o n t a l )</a:t>
            </a:r>
            <a:endParaRPr lang="en-US" b="1" dirty="0">
              <a:latin typeface="Arial Narrow" panose="020B0606020202030204" pitchFamily="34" charset="0"/>
            </a:endParaRPr>
          </a:p>
        </p:txBody>
      </p:sp>
    </p:spTree>
    <p:extLst>
      <p:ext uri="{BB962C8B-B14F-4D97-AF65-F5344CB8AC3E}">
        <p14:creationId xmlns:p14="http://schemas.microsoft.com/office/powerpoint/2010/main" val="178215210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12"/>
          <p:cNvSpPr/>
          <p:nvPr/>
        </p:nvSpPr>
        <p:spPr>
          <a:xfrm>
            <a:off x="-2" y="-38100"/>
            <a:ext cx="18288000" cy="10294620"/>
          </a:xfrm>
          <a:prstGeom prst="rect">
            <a:avLst/>
          </a:prstGeom>
          <a:blipFill>
            <a:blip r:embed="rId2" cstate="print"/>
            <a:stretch>
              <a:fillRect/>
            </a:stretch>
          </a:blipFill>
        </p:spPr>
        <p:txBody>
          <a:bodyPr wrap="square" lIns="0" tIns="0" rIns="0" bIns="0" rtlCol="0">
            <a:noAutofit/>
          </a:bodyPr>
          <a:lstStyle/>
          <a:p>
            <a:endParaRPr sz="2700"/>
          </a:p>
        </p:txBody>
      </p:sp>
      <p:sp>
        <p:nvSpPr>
          <p:cNvPr id="14" name="object 14"/>
          <p:cNvSpPr/>
          <p:nvPr/>
        </p:nvSpPr>
        <p:spPr>
          <a:xfrm>
            <a:off x="17354550" y="2404675"/>
            <a:ext cx="95250" cy="6370320"/>
          </a:xfrm>
          <a:custGeom>
            <a:avLst/>
            <a:gdLst/>
            <a:ahLst/>
            <a:cxnLst/>
            <a:rect l="l" t="t" r="r" b="b"/>
            <a:pathLst>
              <a:path w="63500" h="4246880">
                <a:moveTo>
                  <a:pt x="0" y="4246880"/>
                </a:moveTo>
                <a:lnTo>
                  <a:pt x="63500" y="4246880"/>
                </a:lnTo>
                <a:lnTo>
                  <a:pt x="63500" y="0"/>
                </a:lnTo>
                <a:lnTo>
                  <a:pt x="0" y="0"/>
                </a:lnTo>
                <a:lnTo>
                  <a:pt x="0" y="4246880"/>
                </a:lnTo>
                <a:close/>
              </a:path>
            </a:pathLst>
          </a:custGeom>
          <a:solidFill>
            <a:srgbClr val="630404">
              <a:alpha val="90200"/>
            </a:srgbClr>
          </a:solidFill>
        </p:spPr>
        <p:txBody>
          <a:bodyPr wrap="square" lIns="0" tIns="0" rIns="0" bIns="0" rtlCol="0">
            <a:noAutofit/>
          </a:bodyPr>
          <a:lstStyle/>
          <a:p>
            <a:endParaRPr sz="2700"/>
          </a:p>
        </p:txBody>
      </p:sp>
      <p:sp>
        <p:nvSpPr>
          <p:cNvPr id="16" name="object 16"/>
          <p:cNvSpPr/>
          <p:nvPr/>
        </p:nvSpPr>
        <p:spPr>
          <a:xfrm>
            <a:off x="17958626" y="9754013"/>
            <a:ext cx="329373" cy="1244"/>
          </a:xfrm>
          <a:custGeom>
            <a:avLst/>
            <a:gdLst/>
            <a:ahLst/>
            <a:cxnLst/>
            <a:rect l="l" t="t" r="r" b="b"/>
            <a:pathLst>
              <a:path w="219582" h="829">
                <a:moveTo>
                  <a:pt x="219582" y="0"/>
                </a:moveTo>
                <a:lnTo>
                  <a:pt x="0" y="829"/>
                </a:lnTo>
                <a:lnTo>
                  <a:pt x="219582" y="0"/>
                </a:lnTo>
              </a:path>
            </a:pathLst>
          </a:custGeom>
          <a:ln w="38100">
            <a:solidFill>
              <a:srgbClr val="680000"/>
            </a:solidFill>
          </a:ln>
        </p:spPr>
        <p:txBody>
          <a:bodyPr wrap="square" lIns="0" tIns="0" rIns="0" bIns="0" rtlCol="0">
            <a:noAutofit/>
          </a:bodyPr>
          <a:lstStyle/>
          <a:p>
            <a:endParaRPr sz="2700"/>
          </a:p>
        </p:txBody>
      </p:sp>
      <p:sp>
        <p:nvSpPr>
          <p:cNvPr id="11" name="object 11"/>
          <p:cNvSpPr txBox="1"/>
          <p:nvPr/>
        </p:nvSpPr>
        <p:spPr>
          <a:xfrm>
            <a:off x="578771" y="600826"/>
            <a:ext cx="8179895" cy="1593152"/>
          </a:xfrm>
          <a:prstGeom prst="rect">
            <a:avLst/>
          </a:prstGeom>
        </p:spPr>
        <p:txBody>
          <a:bodyPr wrap="square" lIns="0" tIns="23813" rIns="0" bIns="0" rtlCol="0">
            <a:noAutofit/>
          </a:bodyPr>
          <a:lstStyle/>
          <a:p>
            <a:pPr algn="ctr"/>
            <a:r>
              <a:rPr lang="en-AU" sz="3600" b="1" spc="-6" dirty="0">
                <a:latin typeface="Calibri"/>
                <a:cs typeface="Calibri"/>
              </a:rPr>
              <a:t>Ketentuan Pengadaan Barang/Jasa yang Perlu Mendapat Perhatian di dalam </a:t>
            </a:r>
            <a:r>
              <a:rPr lang="en-AU" sz="3600" b="1" spc="-6" dirty="0" err="1">
                <a:latin typeface="Calibri"/>
                <a:cs typeface="Calibri"/>
              </a:rPr>
              <a:t>Perpres</a:t>
            </a:r>
            <a:r>
              <a:rPr lang="en-AU" sz="3600" b="1" spc="-6" dirty="0">
                <a:latin typeface="Calibri"/>
                <a:cs typeface="Calibri"/>
              </a:rPr>
              <a:t> 16/2018</a:t>
            </a:r>
            <a:endParaRPr sz="3600" b="1" dirty="0">
              <a:latin typeface="Calibri"/>
              <a:cs typeface="Calibri"/>
            </a:endParaRPr>
          </a:p>
        </p:txBody>
      </p:sp>
      <p:pic>
        <p:nvPicPr>
          <p:cNvPr id="17" name="Picture 16">
            <a:extLst>
              <a:ext uri="{FF2B5EF4-FFF2-40B4-BE49-F238E27FC236}">
                <a16:creationId xmlns:a16="http://schemas.microsoft.com/office/drawing/2014/main" id="{8592FFB0-1AF3-4458-8C33-9394C4A15DDE}"/>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7170287" y="85349"/>
            <a:ext cx="1047510" cy="1046276"/>
          </a:xfrm>
          <a:prstGeom prst="rect">
            <a:avLst/>
          </a:prstGeom>
        </p:spPr>
      </p:pic>
      <p:sp>
        <p:nvSpPr>
          <p:cNvPr id="20" name="Footer Placeholder 3">
            <a:extLst>
              <a:ext uri="{FF2B5EF4-FFF2-40B4-BE49-F238E27FC236}">
                <a16:creationId xmlns:a16="http://schemas.microsoft.com/office/drawing/2014/main" id="{0AA1E545-D5EF-D24D-BEB2-B4ECDE3057F8}"/>
              </a:ext>
            </a:extLst>
          </p:cNvPr>
          <p:cNvSpPr>
            <a:spLocks noGrp="1"/>
          </p:cNvSpPr>
          <p:nvPr>
            <p:ph type="ftr" sz="quarter" idx="11"/>
          </p:nvPr>
        </p:nvSpPr>
        <p:spPr>
          <a:xfrm>
            <a:off x="7010400" y="9826171"/>
            <a:ext cx="4267201" cy="460833"/>
          </a:xfrm>
        </p:spPr>
        <p:txBody>
          <a:bodyPr>
            <a:noAutofit/>
          </a:bodyPr>
          <a:lstStyle/>
          <a:p>
            <a:pPr defTabSz="914490">
              <a:spcAft>
                <a:spcPts val="600"/>
              </a:spcAft>
              <a:defRPr/>
            </a:pPr>
            <a:r>
              <a:rPr lang="en-US" dirty="0">
                <a:solidFill>
                  <a:schemeClr val="tx1"/>
                </a:solidFill>
                <a:latin typeface="Avenir Next" panose="020B0503020202020204"/>
              </a:rPr>
              <a:t>denny@integritylawfirm.id</a:t>
            </a:r>
          </a:p>
        </p:txBody>
      </p:sp>
      <p:sp>
        <p:nvSpPr>
          <p:cNvPr id="21" name="Slide Number Placeholder 15">
            <a:extLst>
              <a:ext uri="{FF2B5EF4-FFF2-40B4-BE49-F238E27FC236}">
                <a16:creationId xmlns:a16="http://schemas.microsoft.com/office/drawing/2014/main" id="{5A18703B-E950-DFB3-93F9-8F3CB1857ABD}"/>
              </a:ext>
            </a:extLst>
          </p:cNvPr>
          <p:cNvSpPr txBox="1">
            <a:spLocks/>
          </p:cNvSpPr>
          <p:nvPr/>
        </p:nvSpPr>
        <p:spPr>
          <a:xfrm>
            <a:off x="17469350" y="9602110"/>
            <a:ext cx="565802" cy="365126"/>
          </a:xfrm>
          <a:prstGeom prst="callout1">
            <a:avLst>
              <a:gd name="adj1" fmla="val 48702"/>
              <a:gd name="adj2" fmla="val 84708"/>
              <a:gd name="adj3" fmla="val 48210"/>
              <a:gd name="adj4" fmla="val 162974"/>
            </a:avLst>
          </a:prstGeom>
          <a:ln w="38100">
            <a:solidFill>
              <a:srgbClr val="680000"/>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445">
              <a:defRPr/>
            </a:pPr>
            <a:fld id="{B42DF2D7-30B4-D046-BCCB-386CF9A49E74}" type="slidenum">
              <a:rPr lang="en-US" sz="2400" b="1">
                <a:solidFill>
                  <a:srgbClr val="680000"/>
                </a:solidFill>
                <a:latin typeface="Calibri"/>
              </a:rPr>
              <a:pPr algn="ctr" defTabSz="914445">
                <a:defRPr/>
              </a:pPr>
              <a:t>39</a:t>
            </a:fld>
            <a:endParaRPr lang="en-US" sz="2400" b="1" dirty="0">
              <a:solidFill>
                <a:srgbClr val="680000"/>
              </a:solidFill>
              <a:latin typeface="Calibri"/>
            </a:endParaRPr>
          </a:p>
        </p:txBody>
      </p:sp>
      <p:pic>
        <p:nvPicPr>
          <p:cNvPr id="5" name="Picture 4">
            <a:extLst>
              <a:ext uri="{FF2B5EF4-FFF2-40B4-BE49-F238E27FC236}">
                <a16:creationId xmlns:a16="http://schemas.microsoft.com/office/drawing/2014/main" id="{9B4E1323-41D8-48FC-9102-F0C974196A1D}"/>
              </a:ext>
            </a:extLst>
          </p:cNvPr>
          <p:cNvPicPr>
            <a:picLocks noChangeAspect="1"/>
          </p:cNvPicPr>
          <p:nvPr/>
        </p:nvPicPr>
        <p:blipFill rotWithShape="1">
          <a:blip r:embed="rId4"/>
          <a:srcRect l="27083" t="17212" r="28021" b="15926"/>
          <a:stretch/>
        </p:blipFill>
        <p:spPr>
          <a:xfrm>
            <a:off x="876298" y="2530970"/>
            <a:ext cx="7302825" cy="6117730"/>
          </a:xfrm>
          <a:prstGeom prst="rect">
            <a:avLst/>
          </a:prstGeom>
        </p:spPr>
      </p:pic>
      <p:pic>
        <p:nvPicPr>
          <p:cNvPr id="9" name="Picture 8">
            <a:extLst>
              <a:ext uri="{FF2B5EF4-FFF2-40B4-BE49-F238E27FC236}">
                <a16:creationId xmlns:a16="http://schemas.microsoft.com/office/drawing/2014/main" id="{B967CD82-28A6-44F9-9050-ADDC46606F35}"/>
              </a:ext>
            </a:extLst>
          </p:cNvPr>
          <p:cNvPicPr>
            <a:picLocks noChangeAspect="1"/>
          </p:cNvPicPr>
          <p:nvPr/>
        </p:nvPicPr>
        <p:blipFill rotWithShape="1">
          <a:blip r:embed="rId5"/>
          <a:srcRect l="28333" t="15925" r="23333" b="7778"/>
          <a:stretch/>
        </p:blipFill>
        <p:spPr>
          <a:xfrm>
            <a:off x="9067800" y="800100"/>
            <a:ext cx="7028451" cy="6240780"/>
          </a:xfrm>
          <a:prstGeom prst="rect">
            <a:avLst/>
          </a:prstGeom>
        </p:spPr>
      </p:pic>
      <p:sp>
        <p:nvSpPr>
          <p:cNvPr id="22" name="object 14">
            <a:extLst>
              <a:ext uri="{FF2B5EF4-FFF2-40B4-BE49-F238E27FC236}">
                <a16:creationId xmlns:a16="http://schemas.microsoft.com/office/drawing/2014/main" id="{2E018E1C-C2C2-4C8C-9E69-6FC84A6F02D7}"/>
              </a:ext>
            </a:extLst>
          </p:cNvPr>
          <p:cNvSpPr/>
          <p:nvPr/>
        </p:nvSpPr>
        <p:spPr>
          <a:xfrm>
            <a:off x="17010216" y="2705100"/>
            <a:ext cx="95250" cy="5791200"/>
          </a:xfrm>
          <a:custGeom>
            <a:avLst/>
            <a:gdLst/>
            <a:ahLst/>
            <a:cxnLst/>
            <a:rect l="l" t="t" r="r" b="b"/>
            <a:pathLst>
              <a:path w="63500" h="4246880">
                <a:moveTo>
                  <a:pt x="0" y="4246880"/>
                </a:moveTo>
                <a:lnTo>
                  <a:pt x="63500" y="4246880"/>
                </a:lnTo>
                <a:lnTo>
                  <a:pt x="63500" y="0"/>
                </a:lnTo>
                <a:lnTo>
                  <a:pt x="0" y="0"/>
                </a:lnTo>
                <a:lnTo>
                  <a:pt x="0" y="4246880"/>
                </a:lnTo>
                <a:close/>
              </a:path>
            </a:pathLst>
          </a:custGeom>
          <a:solidFill>
            <a:srgbClr val="630404">
              <a:alpha val="90200"/>
            </a:srgbClr>
          </a:solidFill>
        </p:spPr>
        <p:txBody>
          <a:bodyPr wrap="square" lIns="0" tIns="0" rIns="0" bIns="0" rtlCol="0">
            <a:noAutofit/>
          </a:bodyPr>
          <a:lstStyle/>
          <a:p>
            <a:endParaRPr sz="2700"/>
          </a:p>
        </p:txBody>
      </p:sp>
      <p:sp>
        <p:nvSpPr>
          <p:cNvPr id="23" name="object 14">
            <a:extLst>
              <a:ext uri="{FF2B5EF4-FFF2-40B4-BE49-F238E27FC236}">
                <a16:creationId xmlns:a16="http://schemas.microsoft.com/office/drawing/2014/main" id="{502E5DFD-3A68-46AF-BE6B-14A3BD376E39}"/>
              </a:ext>
            </a:extLst>
          </p:cNvPr>
          <p:cNvSpPr/>
          <p:nvPr/>
        </p:nvSpPr>
        <p:spPr>
          <a:xfrm>
            <a:off x="16637689" y="3007607"/>
            <a:ext cx="91440" cy="5260093"/>
          </a:xfrm>
          <a:custGeom>
            <a:avLst/>
            <a:gdLst/>
            <a:ahLst/>
            <a:cxnLst/>
            <a:rect l="l" t="t" r="r" b="b"/>
            <a:pathLst>
              <a:path w="63500" h="4246880">
                <a:moveTo>
                  <a:pt x="0" y="4246880"/>
                </a:moveTo>
                <a:lnTo>
                  <a:pt x="63500" y="4246880"/>
                </a:lnTo>
                <a:lnTo>
                  <a:pt x="63500" y="0"/>
                </a:lnTo>
                <a:lnTo>
                  <a:pt x="0" y="0"/>
                </a:lnTo>
                <a:lnTo>
                  <a:pt x="0" y="4246880"/>
                </a:lnTo>
                <a:close/>
              </a:path>
            </a:pathLst>
          </a:custGeom>
          <a:solidFill>
            <a:srgbClr val="630404">
              <a:alpha val="90200"/>
            </a:srgbClr>
          </a:solidFill>
        </p:spPr>
        <p:txBody>
          <a:bodyPr wrap="square" lIns="0" tIns="0" rIns="0" bIns="0" rtlCol="0">
            <a:noAutofit/>
          </a:bodyPr>
          <a:lstStyle/>
          <a:p>
            <a:endParaRPr sz="2700"/>
          </a:p>
        </p:txBody>
      </p:sp>
      <p:sp>
        <p:nvSpPr>
          <p:cNvPr id="13" name="TextBox 12">
            <a:extLst>
              <a:ext uri="{FF2B5EF4-FFF2-40B4-BE49-F238E27FC236}">
                <a16:creationId xmlns:a16="http://schemas.microsoft.com/office/drawing/2014/main" id="{FE725F87-2898-4A28-8E8D-C1B85D91C787}"/>
              </a:ext>
            </a:extLst>
          </p:cNvPr>
          <p:cNvSpPr txBox="1"/>
          <p:nvPr/>
        </p:nvSpPr>
        <p:spPr>
          <a:xfrm>
            <a:off x="9055423" y="7341188"/>
            <a:ext cx="7040828" cy="1200329"/>
          </a:xfrm>
          <a:prstGeom prst="rect">
            <a:avLst/>
          </a:prstGeom>
          <a:solidFill>
            <a:schemeClr val="bg1">
              <a:lumMod val="50000"/>
            </a:schemeClr>
          </a:solidFill>
        </p:spPr>
        <p:txBody>
          <a:bodyPr wrap="square">
            <a:spAutoFit/>
          </a:bodyPr>
          <a:lstStyle/>
          <a:p>
            <a:pPr algn="ctr"/>
            <a:r>
              <a:rPr lang="en-US" sz="3600" dirty="0">
                <a:latin typeface="Avenir Next" panose="020B0503020202020204"/>
              </a:rPr>
              <a:t>Tugas dan kewenangan yang berpotensi disalahgunakan</a:t>
            </a:r>
          </a:p>
        </p:txBody>
      </p:sp>
    </p:spTree>
    <p:extLst>
      <p:ext uri="{BB962C8B-B14F-4D97-AF65-F5344CB8AC3E}">
        <p14:creationId xmlns:p14="http://schemas.microsoft.com/office/powerpoint/2010/main" val="313069708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12"/>
          <p:cNvSpPr/>
          <p:nvPr/>
        </p:nvSpPr>
        <p:spPr>
          <a:xfrm>
            <a:off x="-2" y="-38100"/>
            <a:ext cx="18288000" cy="10294620"/>
          </a:xfrm>
          <a:prstGeom prst="rect">
            <a:avLst/>
          </a:prstGeom>
          <a:blipFill>
            <a:blip r:embed="rId2" cstate="print"/>
            <a:stretch>
              <a:fillRect/>
            </a:stretch>
          </a:blipFill>
        </p:spPr>
        <p:txBody>
          <a:bodyPr wrap="square" lIns="0" tIns="0" rIns="0" bIns="0" rtlCol="0">
            <a:noAutofit/>
          </a:bodyPr>
          <a:lstStyle/>
          <a:p>
            <a:endParaRPr sz="2700"/>
          </a:p>
        </p:txBody>
      </p:sp>
      <p:sp>
        <p:nvSpPr>
          <p:cNvPr id="16" name="object 16"/>
          <p:cNvSpPr/>
          <p:nvPr/>
        </p:nvSpPr>
        <p:spPr>
          <a:xfrm>
            <a:off x="17958626" y="9754013"/>
            <a:ext cx="329373" cy="1244"/>
          </a:xfrm>
          <a:custGeom>
            <a:avLst/>
            <a:gdLst/>
            <a:ahLst/>
            <a:cxnLst/>
            <a:rect l="l" t="t" r="r" b="b"/>
            <a:pathLst>
              <a:path w="219582" h="829">
                <a:moveTo>
                  <a:pt x="219582" y="0"/>
                </a:moveTo>
                <a:lnTo>
                  <a:pt x="0" y="829"/>
                </a:lnTo>
                <a:lnTo>
                  <a:pt x="219582" y="0"/>
                </a:lnTo>
              </a:path>
            </a:pathLst>
          </a:custGeom>
          <a:ln w="38100">
            <a:solidFill>
              <a:srgbClr val="680000"/>
            </a:solidFill>
          </a:ln>
        </p:spPr>
        <p:txBody>
          <a:bodyPr wrap="square" lIns="0" tIns="0" rIns="0" bIns="0" rtlCol="0">
            <a:noAutofit/>
          </a:bodyPr>
          <a:lstStyle/>
          <a:p>
            <a:endParaRPr sz="2700"/>
          </a:p>
        </p:txBody>
      </p:sp>
      <p:sp>
        <p:nvSpPr>
          <p:cNvPr id="11" name="object 11"/>
          <p:cNvSpPr txBox="1"/>
          <p:nvPr/>
        </p:nvSpPr>
        <p:spPr>
          <a:xfrm>
            <a:off x="8763000" y="1638300"/>
            <a:ext cx="8179895" cy="1593152"/>
          </a:xfrm>
          <a:prstGeom prst="rect">
            <a:avLst/>
          </a:prstGeom>
        </p:spPr>
        <p:txBody>
          <a:bodyPr wrap="square" lIns="0" tIns="23813" rIns="0" bIns="0" rtlCol="0">
            <a:noAutofit/>
          </a:bodyPr>
          <a:lstStyle/>
          <a:p>
            <a:pPr algn="ctr"/>
            <a:r>
              <a:rPr lang="en-AU" sz="3600" b="1" spc="-6" dirty="0">
                <a:latin typeface="Calibri"/>
                <a:cs typeface="Calibri"/>
              </a:rPr>
              <a:t>Ketentuan Pengadaan Barang/Jasa yang Perlu Mendapat Perhatian di dalam </a:t>
            </a:r>
            <a:r>
              <a:rPr lang="en-AU" sz="3600" b="1" spc="-6" dirty="0" err="1">
                <a:latin typeface="Calibri"/>
                <a:cs typeface="Calibri"/>
              </a:rPr>
              <a:t>Perpres</a:t>
            </a:r>
            <a:r>
              <a:rPr lang="en-AU" sz="3600" b="1" spc="-6" dirty="0">
                <a:latin typeface="Calibri"/>
                <a:cs typeface="Calibri"/>
              </a:rPr>
              <a:t> 16/2018 (Lanjutan …)</a:t>
            </a:r>
            <a:endParaRPr sz="3600" b="1" dirty="0">
              <a:latin typeface="Calibri"/>
              <a:cs typeface="Calibri"/>
            </a:endParaRPr>
          </a:p>
        </p:txBody>
      </p:sp>
      <p:pic>
        <p:nvPicPr>
          <p:cNvPr id="17" name="Picture 16">
            <a:extLst>
              <a:ext uri="{FF2B5EF4-FFF2-40B4-BE49-F238E27FC236}">
                <a16:creationId xmlns:a16="http://schemas.microsoft.com/office/drawing/2014/main" id="{8592FFB0-1AF3-4458-8C33-9394C4A15DDE}"/>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7170287" y="85349"/>
            <a:ext cx="1047510" cy="1046276"/>
          </a:xfrm>
          <a:prstGeom prst="rect">
            <a:avLst/>
          </a:prstGeom>
        </p:spPr>
      </p:pic>
      <p:sp>
        <p:nvSpPr>
          <p:cNvPr id="20" name="Footer Placeholder 3">
            <a:extLst>
              <a:ext uri="{FF2B5EF4-FFF2-40B4-BE49-F238E27FC236}">
                <a16:creationId xmlns:a16="http://schemas.microsoft.com/office/drawing/2014/main" id="{0AA1E545-D5EF-D24D-BEB2-B4ECDE3057F8}"/>
              </a:ext>
            </a:extLst>
          </p:cNvPr>
          <p:cNvSpPr>
            <a:spLocks noGrp="1"/>
          </p:cNvSpPr>
          <p:nvPr>
            <p:ph type="ftr" sz="quarter" idx="11"/>
          </p:nvPr>
        </p:nvSpPr>
        <p:spPr>
          <a:xfrm>
            <a:off x="7010400" y="9826171"/>
            <a:ext cx="4267201" cy="460833"/>
          </a:xfrm>
        </p:spPr>
        <p:txBody>
          <a:bodyPr>
            <a:noAutofit/>
          </a:bodyPr>
          <a:lstStyle/>
          <a:p>
            <a:pPr defTabSz="914490">
              <a:spcAft>
                <a:spcPts val="600"/>
              </a:spcAft>
              <a:defRPr/>
            </a:pPr>
            <a:r>
              <a:rPr lang="en-US" dirty="0">
                <a:solidFill>
                  <a:schemeClr val="tx1"/>
                </a:solidFill>
                <a:latin typeface="Avenir Next" panose="020B0503020202020204"/>
              </a:rPr>
              <a:t>denny@integritylawfirm.id</a:t>
            </a:r>
          </a:p>
        </p:txBody>
      </p:sp>
      <p:sp>
        <p:nvSpPr>
          <p:cNvPr id="21" name="Slide Number Placeholder 15">
            <a:extLst>
              <a:ext uri="{FF2B5EF4-FFF2-40B4-BE49-F238E27FC236}">
                <a16:creationId xmlns:a16="http://schemas.microsoft.com/office/drawing/2014/main" id="{5A18703B-E950-DFB3-93F9-8F3CB1857ABD}"/>
              </a:ext>
            </a:extLst>
          </p:cNvPr>
          <p:cNvSpPr txBox="1">
            <a:spLocks/>
          </p:cNvSpPr>
          <p:nvPr/>
        </p:nvSpPr>
        <p:spPr>
          <a:xfrm>
            <a:off x="17469350" y="9602110"/>
            <a:ext cx="565802" cy="365126"/>
          </a:xfrm>
          <a:prstGeom prst="callout1">
            <a:avLst>
              <a:gd name="adj1" fmla="val 48702"/>
              <a:gd name="adj2" fmla="val 84708"/>
              <a:gd name="adj3" fmla="val 48210"/>
              <a:gd name="adj4" fmla="val 162974"/>
            </a:avLst>
          </a:prstGeom>
          <a:ln w="38100">
            <a:solidFill>
              <a:srgbClr val="680000"/>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445">
              <a:defRPr/>
            </a:pPr>
            <a:fld id="{B42DF2D7-30B4-D046-BCCB-386CF9A49E74}" type="slidenum">
              <a:rPr lang="en-US" sz="2400" b="1">
                <a:solidFill>
                  <a:srgbClr val="680000"/>
                </a:solidFill>
                <a:latin typeface="Calibri"/>
              </a:rPr>
              <a:pPr algn="ctr" defTabSz="914445">
                <a:defRPr/>
              </a:pPr>
              <a:t>40</a:t>
            </a:fld>
            <a:endParaRPr lang="en-US" sz="2400" b="1" dirty="0">
              <a:solidFill>
                <a:srgbClr val="680000"/>
              </a:solidFill>
              <a:latin typeface="Calibri"/>
            </a:endParaRPr>
          </a:p>
        </p:txBody>
      </p:sp>
      <p:pic>
        <p:nvPicPr>
          <p:cNvPr id="3" name="Picture 2">
            <a:extLst>
              <a:ext uri="{FF2B5EF4-FFF2-40B4-BE49-F238E27FC236}">
                <a16:creationId xmlns:a16="http://schemas.microsoft.com/office/drawing/2014/main" id="{9D919172-3327-4900-917E-07A2B7766434}"/>
              </a:ext>
            </a:extLst>
          </p:cNvPr>
          <p:cNvPicPr>
            <a:picLocks noChangeAspect="1"/>
          </p:cNvPicPr>
          <p:nvPr/>
        </p:nvPicPr>
        <p:blipFill rotWithShape="1">
          <a:blip r:embed="rId4"/>
          <a:srcRect l="29167" t="21328" r="33749" b="10000"/>
          <a:stretch/>
        </p:blipFill>
        <p:spPr>
          <a:xfrm>
            <a:off x="1668408" y="1436740"/>
            <a:ext cx="6781800" cy="7064322"/>
          </a:xfrm>
          <a:prstGeom prst="rect">
            <a:avLst/>
          </a:prstGeom>
        </p:spPr>
      </p:pic>
      <p:pic>
        <p:nvPicPr>
          <p:cNvPr id="6" name="Picture 5">
            <a:extLst>
              <a:ext uri="{FF2B5EF4-FFF2-40B4-BE49-F238E27FC236}">
                <a16:creationId xmlns:a16="http://schemas.microsoft.com/office/drawing/2014/main" id="{F3182242-B7C4-4C86-BB61-F3CBB221DA8F}"/>
              </a:ext>
            </a:extLst>
          </p:cNvPr>
          <p:cNvPicPr>
            <a:picLocks noChangeAspect="1"/>
          </p:cNvPicPr>
          <p:nvPr/>
        </p:nvPicPr>
        <p:blipFill rotWithShape="1">
          <a:blip r:embed="rId5"/>
          <a:srcRect l="30833" t="47994" r="33334" b="25556"/>
          <a:stretch/>
        </p:blipFill>
        <p:spPr>
          <a:xfrm>
            <a:off x="9372600" y="4152900"/>
            <a:ext cx="6553200" cy="2720922"/>
          </a:xfrm>
          <a:prstGeom prst="rect">
            <a:avLst/>
          </a:prstGeom>
        </p:spPr>
      </p:pic>
    </p:spTree>
    <p:extLst>
      <p:ext uri="{BB962C8B-B14F-4D97-AF65-F5344CB8AC3E}">
        <p14:creationId xmlns:p14="http://schemas.microsoft.com/office/powerpoint/2010/main" val="343386432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14">
            <a:extLst>
              <a:ext uri="{FF2B5EF4-FFF2-40B4-BE49-F238E27FC236}">
                <a16:creationId xmlns:a16="http://schemas.microsoft.com/office/drawing/2014/main" id="{9D23D4CE-4D6E-B0DE-060F-629CDB6468B5}"/>
              </a:ext>
            </a:extLst>
          </p:cNvPr>
          <p:cNvSpPr/>
          <p:nvPr/>
        </p:nvSpPr>
        <p:spPr>
          <a:xfrm>
            <a:off x="11430" y="30480"/>
            <a:ext cx="18265140" cy="10294620"/>
          </a:xfrm>
          <a:prstGeom prst="rect">
            <a:avLst/>
          </a:prstGeom>
          <a:blipFill>
            <a:blip r:embed="rId2" cstate="print"/>
            <a:stretch>
              <a:fillRect/>
            </a:stretch>
          </a:blipFill>
        </p:spPr>
        <p:txBody>
          <a:bodyPr wrap="square" lIns="0" tIns="0" rIns="0" bIns="0" rtlCol="0">
            <a:noAutofit/>
          </a:bodyPr>
          <a:lstStyle/>
          <a:p>
            <a:endParaRPr lang="en-ID" sz="2700" dirty="0"/>
          </a:p>
        </p:txBody>
      </p:sp>
      <p:sp>
        <p:nvSpPr>
          <p:cNvPr id="2" name="Rectangle 1">
            <a:extLst>
              <a:ext uri="{FF2B5EF4-FFF2-40B4-BE49-F238E27FC236}">
                <a16:creationId xmlns:a16="http://schemas.microsoft.com/office/drawing/2014/main" id="{E419CC43-BB1A-AF3D-2A27-FD7DD78817CF}"/>
              </a:ext>
            </a:extLst>
          </p:cNvPr>
          <p:cNvSpPr/>
          <p:nvPr/>
        </p:nvSpPr>
        <p:spPr>
          <a:xfrm>
            <a:off x="152400" y="190500"/>
            <a:ext cx="10439400" cy="365126"/>
          </a:xfrm>
          <a:prstGeom prst="rect">
            <a:avLst/>
          </a:prstGeom>
          <a:solidFill>
            <a:srgbClr val="FF0000">
              <a:alpha val="4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1" name="Rectangle 10">
            <a:extLst>
              <a:ext uri="{FF2B5EF4-FFF2-40B4-BE49-F238E27FC236}">
                <a16:creationId xmlns:a16="http://schemas.microsoft.com/office/drawing/2014/main" id="{8C40A562-A614-1682-7F31-075EEF806B9E}"/>
              </a:ext>
            </a:extLst>
          </p:cNvPr>
          <p:cNvSpPr/>
          <p:nvPr/>
        </p:nvSpPr>
        <p:spPr>
          <a:xfrm>
            <a:off x="228600" y="2324100"/>
            <a:ext cx="10439400" cy="365126"/>
          </a:xfrm>
          <a:prstGeom prst="rect">
            <a:avLst/>
          </a:prstGeom>
          <a:solidFill>
            <a:srgbClr val="FF0000">
              <a:alpha val="4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0" name="TextBox 19">
            <a:extLst>
              <a:ext uri="{FF2B5EF4-FFF2-40B4-BE49-F238E27FC236}">
                <a16:creationId xmlns:a16="http://schemas.microsoft.com/office/drawing/2014/main" id="{1CC5C04A-D402-256B-B2DE-A96F09ED214D}"/>
              </a:ext>
            </a:extLst>
          </p:cNvPr>
          <p:cNvSpPr txBox="1"/>
          <p:nvPr/>
        </p:nvSpPr>
        <p:spPr>
          <a:xfrm>
            <a:off x="76200" y="895171"/>
            <a:ext cx="10759106" cy="1200329"/>
          </a:xfrm>
          <a:prstGeom prst="rect">
            <a:avLst/>
          </a:prstGeom>
          <a:noFill/>
        </p:spPr>
        <p:txBody>
          <a:bodyPr wrap="square">
            <a:spAutoFit/>
          </a:bodyPr>
          <a:lstStyle/>
          <a:p>
            <a:pPr algn="ctr"/>
            <a:r>
              <a:rPr lang="en-US" sz="3600" b="1" dirty="0">
                <a:latin typeface="Avenir Next" panose="020B0503020202020204"/>
              </a:rPr>
              <a:t>Prinsip </a:t>
            </a:r>
            <a:r>
              <a:rPr lang="en-US" sz="3600" b="1" i="1" dirty="0">
                <a:latin typeface="Avenir Next" panose="020B0503020202020204"/>
              </a:rPr>
              <a:t>Good Governance</a:t>
            </a:r>
            <a:r>
              <a:rPr lang="en-US" sz="3600" b="1" dirty="0">
                <a:latin typeface="Avenir Next" panose="020B0503020202020204"/>
              </a:rPr>
              <a:t> Meminimalisir Praktik Koruptif Dalam Pengadaan Barang dan Jasa</a:t>
            </a:r>
          </a:p>
        </p:txBody>
      </p:sp>
      <p:pic>
        <p:nvPicPr>
          <p:cNvPr id="26" name="Picture 25">
            <a:extLst>
              <a:ext uri="{FF2B5EF4-FFF2-40B4-BE49-F238E27FC236}">
                <a16:creationId xmlns:a16="http://schemas.microsoft.com/office/drawing/2014/main" id="{60E6978B-DCE8-F7C5-79E8-3E4AB7334571}"/>
              </a:ext>
            </a:extLst>
          </p:cNvPr>
          <p:cNvPicPr>
            <a:picLocks noChangeAspect="1"/>
          </p:cNvPicPr>
          <p:nvPr/>
        </p:nvPicPr>
        <p:blipFill>
          <a:blip r:embed="rId3"/>
          <a:stretch>
            <a:fillRect/>
          </a:stretch>
        </p:blipFill>
        <p:spPr>
          <a:xfrm>
            <a:off x="17093094" y="189999"/>
            <a:ext cx="1042506" cy="1048603"/>
          </a:xfrm>
          <a:prstGeom prst="rect">
            <a:avLst/>
          </a:prstGeom>
        </p:spPr>
      </p:pic>
      <p:sp>
        <p:nvSpPr>
          <p:cNvPr id="28" name="Slide Number Placeholder 15">
            <a:extLst>
              <a:ext uri="{FF2B5EF4-FFF2-40B4-BE49-F238E27FC236}">
                <a16:creationId xmlns:a16="http://schemas.microsoft.com/office/drawing/2014/main" id="{105A2370-FD69-BD52-8B01-1B9AF5857BC1}"/>
              </a:ext>
            </a:extLst>
          </p:cNvPr>
          <p:cNvSpPr txBox="1">
            <a:spLocks/>
          </p:cNvSpPr>
          <p:nvPr/>
        </p:nvSpPr>
        <p:spPr>
          <a:xfrm>
            <a:off x="17469350" y="9602110"/>
            <a:ext cx="565802" cy="365126"/>
          </a:xfrm>
          <a:prstGeom prst="callout1">
            <a:avLst>
              <a:gd name="adj1" fmla="val 48702"/>
              <a:gd name="adj2" fmla="val 84708"/>
              <a:gd name="adj3" fmla="val 48210"/>
              <a:gd name="adj4" fmla="val 162974"/>
            </a:avLst>
          </a:prstGeom>
          <a:ln w="38100">
            <a:solidFill>
              <a:srgbClr val="680000"/>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445">
              <a:defRPr/>
            </a:pPr>
            <a:fld id="{B42DF2D7-30B4-D046-BCCB-386CF9A49E74}" type="slidenum">
              <a:rPr lang="en-US" sz="2400" b="1">
                <a:solidFill>
                  <a:srgbClr val="680000"/>
                </a:solidFill>
                <a:latin typeface="Calibri"/>
              </a:rPr>
              <a:pPr algn="ctr" defTabSz="914445">
                <a:defRPr/>
              </a:pPr>
              <a:t>41</a:t>
            </a:fld>
            <a:endParaRPr lang="en-US" sz="2400" b="1" dirty="0">
              <a:solidFill>
                <a:srgbClr val="680000"/>
              </a:solidFill>
              <a:latin typeface="Calibri"/>
            </a:endParaRPr>
          </a:p>
        </p:txBody>
      </p:sp>
      <p:sp>
        <p:nvSpPr>
          <p:cNvPr id="13" name="object 16"/>
          <p:cNvSpPr/>
          <p:nvPr/>
        </p:nvSpPr>
        <p:spPr>
          <a:xfrm rot="16200000">
            <a:off x="3789771" y="6024789"/>
            <a:ext cx="472440" cy="8051981"/>
          </a:xfrm>
          <a:custGeom>
            <a:avLst/>
            <a:gdLst/>
            <a:ahLst/>
            <a:cxnLst/>
            <a:rect l="l" t="t" r="r" b="b"/>
            <a:pathLst>
              <a:path w="314960" h="5920740">
                <a:moveTo>
                  <a:pt x="314960" y="0"/>
                </a:moveTo>
                <a:lnTo>
                  <a:pt x="0" y="0"/>
                </a:lnTo>
                <a:lnTo>
                  <a:pt x="0" y="5920740"/>
                </a:lnTo>
                <a:lnTo>
                  <a:pt x="314960" y="5920740"/>
                </a:lnTo>
                <a:lnTo>
                  <a:pt x="314960" y="0"/>
                </a:lnTo>
                <a:close/>
              </a:path>
            </a:pathLst>
          </a:custGeom>
          <a:solidFill>
            <a:srgbClr val="700104"/>
          </a:solidFill>
        </p:spPr>
        <p:txBody>
          <a:bodyPr wrap="square" lIns="0" tIns="0" rIns="0" bIns="0" rtlCol="0">
            <a:noAutofit/>
          </a:bodyPr>
          <a:lstStyle/>
          <a:p>
            <a:endParaRPr sz="2700"/>
          </a:p>
        </p:txBody>
      </p:sp>
      <p:sp>
        <p:nvSpPr>
          <p:cNvPr id="12" name="Title 10">
            <a:extLst>
              <a:ext uri="{FF2B5EF4-FFF2-40B4-BE49-F238E27FC236}">
                <a16:creationId xmlns:a16="http://schemas.microsoft.com/office/drawing/2014/main" id="{F02CC8C1-380A-203F-E27F-D661E00D1D43}"/>
              </a:ext>
            </a:extLst>
          </p:cNvPr>
          <p:cNvSpPr>
            <a:spLocks noGrp="1"/>
          </p:cNvSpPr>
          <p:nvPr>
            <p:ph type="title"/>
          </p:nvPr>
        </p:nvSpPr>
        <p:spPr>
          <a:xfrm>
            <a:off x="685800" y="3162301"/>
            <a:ext cx="9906000" cy="5369708"/>
          </a:xfrm>
        </p:spPr>
        <p:txBody>
          <a:bodyPr>
            <a:normAutofit fontScale="90000"/>
          </a:bodyPr>
          <a:lstStyle/>
          <a:p>
            <a:pPr algn="l"/>
            <a:r>
              <a:rPr lang="en-US" dirty="0">
                <a:latin typeface="Avenir Next"/>
              </a:rPr>
              <a:t>Tiga prinsip </a:t>
            </a:r>
            <a:r>
              <a:rPr lang="en-US" i="1" dirty="0">
                <a:latin typeface="Avenir Next"/>
              </a:rPr>
              <a:t>good governance </a:t>
            </a:r>
            <a:r>
              <a:rPr lang="en-US" dirty="0">
                <a:latin typeface="Avenir Next"/>
              </a:rPr>
              <a:t>yang harus diperhatikan dalam praktik pengadaan barang dan jasa, yaitu:</a:t>
            </a:r>
            <a:br>
              <a:rPr lang="en-US" dirty="0">
                <a:latin typeface="Avenir Next"/>
              </a:rPr>
            </a:br>
            <a:br>
              <a:rPr lang="en-US" dirty="0">
                <a:latin typeface="Avenir Next"/>
              </a:rPr>
            </a:br>
            <a:r>
              <a:rPr lang="en-US" dirty="0">
                <a:latin typeface="Avenir Next"/>
              </a:rPr>
              <a:t>1. </a:t>
            </a:r>
            <a:r>
              <a:rPr lang="en-US" i="1" dirty="0">
                <a:latin typeface="Avenir Next"/>
              </a:rPr>
              <a:t>Equality </a:t>
            </a:r>
            <a:r>
              <a:rPr lang="en-US" dirty="0">
                <a:latin typeface="Avenir Next"/>
              </a:rPr>
              <a:t>(Tidak diskriminatif/Kesetaraan);</a:t>
            </a:r>
            <a:br>
              <a:rPr lang="en-US" dirty="0">
                <a:latin typeface="Avenir Next"/>
              </a:rPr>
            </a:br>
            <a:r>
              <a:rPr lang="en-US" dirty="0">
                <a:latin typeface="Avenir Next"/>
              </a:rPr>
              <a:t>2. </a:t>
            </a:r>
            <a:r>
              <a:rPr lang="en-US" i="1" dirty="0">
                <a:latin typeface="Avenir Next"/>
              </a:rPr>
              <a:t>Transparency </a:t>
            </a:r>
            <a:r>
              <a:rPr lang="en-US" dirty="0">
                <a:latin typeface="Avenir Next"/>
              </a:rPr>
              <a:t>(Transparansi); dan</a:t>
            </a:r>
            <a:br>
              <a:rPr lang="en-US" dirty="0">
                <a:latin typeface="Avenir Next"/>
              </a:rPr>
            </a:br>
            <a:r>
              <a:rPr lang="en-US" dirty="0">
                <a:latin typeface="Avenir Next"/>
              </a:rPr>
              <a:t>3. </a:t>
            </a:r>
            <a:r>
              <a:rPr lang="en-US" i="1" dirty="0">
                <a:latin typeface="Avenir Next"/>
              </a:rPr>
              <a:t>Accountability </a:t>
            </a:r>
            <a:r>
              <a:rPr lang="en-US" dirty="0">
                <a:latin typeface="Avenir Next"/>
              </a:rPr>
              <a:t>(</a:t>
            </a:r>
            <a:r>
              <a:rPr lang="en-US" dirty="0" err="1">
                <a:latin typeface="Avenir Next"/>
              </a:rPr>
              <a:t>Akuntanbilitas</a:t>
            </a:r>
            <a:r>
              <a:rPr lang="en-US" dirty="0">
                <a:latin typeface="Avenir Next"/>
              </a:rPr>
              <a:t>)</a:t>
            </a:r>
            <a:r>
              <a:rPr lang="en-US" i="1" dirty="0">
                <a:latin typeface="Avenir Next"/>
              </a:rPr>
              <a:t>.</a:t>
            </a:r>
            <a:br>
              <a:rPr lang="en-US" dirty="0">
                <a:latin typeface="Avenir Next"/>
              </a:rPr>
            </a:br>
            <a:endParaRPr lang="en-US" dirty="0">
              <a:latin typeface="Avenir Next"/>
            </a:endParaRPr>
          </a:p>
        </p:txBody>
      </p:sp>
      <p:sp>
        <p:nvSpPr>
          <p:cNvPr id="15" name="Footer Placeholder 3">
            <a:extLst>
              <a:ext uri="{FF2B5EF4-FFF2-40B4-BE49-F238E27FC236}">
                <a16:creationId xmlns:a16="http://schemas.microsoft.com/office/drawing/2014/main" id="{408F2DF3-A5AD-B133-6743-04A449C34D13}"/>
              </a:ext>
            </a:extLst>
          </p:cNvPr>
          <p:cNvSpPr>
            <a:spLocks noGrp="1"/>
          </p:cNvSpPr>
          <p:nvPr>
            <p:ph type="ftr" sz="quarter" idx="11"/>
          </p:nvPr>
        </p:nvSpPr>
        <p:spPr>
          <a:xfrm>
            <a:off x="7112001" y="9782629"/>
            <a:ext cx="4165600" cy="504375"/>
          </a:xfrm>
        </p:spPr>
        <p:txBody>
          <a:bodyPr>
            <a:noAutofit/>
          </a:bodyPr>
          <a:lstStyle/>
          <a:p>
            <a:pPr defTabSz="914490">
              <a:spcAft>
                <a:spcPts val="600"/>
              </a:spcAft>
              <a:defRPr/>
            </a:pPr>
            <a:r>
              <a:rPr lang="en-US" dirty="0">
                <a:solidFill>
                  <a:schemeClr val="tx1"/>
                </a:solidFill>
                <a:latin typeface="Avenir Next" panose="020B0503020202020204"/>
              </a:rPr>
              <a:t>denny@integritylawfirm.id</a:t>
            </a:r>
          </a:p>
        </p:txBody>
      </p:sp>
      <p:pic>
        <p:nvPicPr>
          <p:cNvPr id="4" name="Picture 3">
            <a:extLst>
              <a:ext uri="{FF2B5EF4-FFF2-40B4-BE49-F238E27FC236}">
                <a16:creationId xmlns:a16="http://schemas.microsoft.com/office/drawing/2014/main" id="{5B9A0365-9CC2-4789-B012-71C73E512A3E}"/>
              </a:ext>
            </a:extLst>
          </p:cNvPr>
          <p:cNvPicPr>
            <a:picLocks noChangeAspect="1"/>
          </p:cNvPicPr>
          <p:nvPr/>
        </p:nvPicPr>
        <p:blipFill rotWithShape="1">
          <a:blip r:embed="rId4"/>
          <a:srcRect l="30000" r="30000"/>
          <a:stretch/>
        </p:blipFill>
        <p:spPr>
          <a:xfrm>
            <a:off x="11891560" y="1356978"/>
            <a:ext cx="4872440" cy="6851869"/>
          </a:xfrm>
          <a:prstGeom prst="rect">
            <a:avLst/>
          </a:prstGeom>
        </p:spPr>
      </p:pic>
      <p:sp>
        <p:nvSpPr>
          <p:cNvPr id="16" name="TextBox 15">
            <a:extLst>
              <a:ext uri="{FF2B5EF4-FFF2-40B4-BE49-F238E27FC236}">
                <a16:creationId xmlns:a16="http://schemas.microsoft.com/office/drawing/2014/main" id="{4FC96403-D4EE-4484-ACEF-26BC09F66BCC}"/>
              </a:ext>
            </a:extLst>
          </p:cNvPr>
          <p:cNvSpPr txBox="1"/>
          <p:nvPr/>
        </p:nvSpPr>
        <p:spPr>
          <a:xfrm>
            <a:off x="11824697" y="8413249"/>
            <a:ext cx="4872441" cy="1477328"/>
          </a:xfrm>
          <a:prstGeom prst="rect">
            <a:avLst/>
          </a:prstGeom>
          <a:noFill/>
        </p:spPr>
        <p:txBody>
          <a:bodyPr wrap="square" rtlCol="0">
            <a:spAutoFit/>
          </a:bodyPr>
          <a:lstStyle/>
          <a:p>
            <a:pPr algn="just"/>
            <a:r>
              <a:rPr lang="en-US" dirty="0" err="1">
                <a:latin typeface="Avenir Next" panose="020B0503020202020204"/>
              </a:rPr>
              <a:t>Richo</a:t>
            </a:r>
            <a:r>
              <a:rPr lang="en-US" dirty="0">
                <a:latin typeface="Avenir Next" panose="020B0503020202020204"/>
              </a:rPr>
              <a:t> Andi Wibowo, Preventing Maladministration in Indonesia Public Procurement (A Good Public Procurement Law Approach and Comparison with the Netherlands and the United Kingdom), PhD Thesis in </a:t>
            </a:r>
            <a:r>
              <a:rPr lang="en-US" dirty="0" err="1">
                <a:latin typeface="Avenir Next" panose="020B0503020202020204"/>
              </a:rPr>
              <a:t>Utecht</a:t>
            </a:r>
            <a:r>
              <a:rPr lang="en-US" dirty="0">
                <a:latin typeface="Avenir Next" panose="020B0503020202020204"/>
              </a:rPr>
              <a:t> University</a:t>
            </a:r>
            <a:endParaRPr lang="en-US" b="1" dirty="0">
              <a:latin typeface="Avenir Next" panose="020B0503020202020204"/>
            </a:endParaRPr>
          </a:p>
        </p:txBody>
      </p:sp>
    </p:spTree>
    <p:extLst>
      <p:ext uri="{BB962C8B-B14F-4D97-AF65-F5344CB8AC3E}">
        <p14:creationId xmlns:p14="http://schemas.microsoft.com/office/powerpoint/2010/main" val="3466516891"/>
      </p:ext>
    </p:extLst>
  </p:cSld>
  <p:clrMapOvr>
    <a:masterClrMapping/>
  </p:clrMapOvr>
  <p:transition spd="slow">
    <p:randomBar dir="vert"/>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9"/>
          <p:cNvSpPr txBox="1"/>
          <p:nvPr/>
        </p:nvSpPr>
        <p:spPr>
          <a:xfrm>
            <a:off x="10365677" y="2774061"/>
            <a:ext cx="1067447" cy="571500"/>
          </a:xfrm>
          <a:prstGeom prst="rect">
            <a:avLst/>
          </a:prstGeom>
        </p:spPr>
        <p:txBody>
          <a:bodyPr wrap="square" lIns="0" tIns="27623" rIns="0" bIns="0" rtlCol="0">
            <a:noAutofit/>
          </a:bodyPr>
          <a:lstStyle/>
          <a:p>
            <a:pPr marL="19050">
              <a:lnSpc>
                <a:spcPts val="4350"/>
              </a:lnSpc>
            </a:pPr>
            <a:r>
              <a:rPr sz="4200" dirty="0">
                <a:solidFill>
                  <a:srgbClr val="212121"/>
                </a:solidFill>
                <a:latin typeface="Calibri"/>
                <a:cs typeface="Calibri"/>
              </a:rPr>
              <a:t>oleh</a:t>
            </a:r>
            <a:endParaRPr sz="4200">
              <a:latin typeface="Calibri"/>
              <a:cs typeface="Calibri"/>
            </a:endParaRPr>
          </a:p>
        </p:txBody>
      </p:sp>
      <p:sp>
        <p:nvSpPr>
          <p:cNvPr id="8" name="object 8"/>
          <p:cNvSpPr txBox="1"/>
          <p:nvPr/>
        </p:nvSpPr>
        <p:spPr>
          <a:xfrm>
            <a:off x="11435676" y="2774061"/>
            <a:ext cx="1130736" cy="571500"/>
          </a:xfrm>
          <a:prstGeom prst="rect">
            <a:avLst/>
          </a:prstGeom>
        </p:spPr>
        <p:txBody>
          <a:bodyPr wrap="square" lIns="0" tIns="27623" rIns="0" bIns="0" rtlCol="0">
            <a:noAutofit/>
          </a:bodyPr>
          <a:lstStyle/>
          <a:p>
            <a:pPr marL="19050">
              <a:lnSpc>
                <a:spcPts val="4350"/>
              </a:lnSpc>
            </a:pPr>
            <a:r>
              <a:rPr sz="4200" dirty="0">
                <a:solidFill>
                  <a:srgbClr val="212121"/>
                </a:solidFill>
                <a:latin typeface="Calibri"/>
                <a:cs typeface="Calibri"/>
              </a:rPr>
              <a:t>UUD</a:t>
            </a:r>
            <a:endParaRPr sz="4200">
              <a:latin typeface="Calibri"/>
              <a:cs typeface="Calibri"/>
            </a:endParaRPr>
          </a:p>
        </p:txBody>
      </p:sp>
      <p:sp>
        <p:nvSpPr>
          <p:cNvPr id="7" name="object 7"/>
          <p:cNvSpPr txBox="1"/>
          <p:nvPr/>
        </p:nvSpPr>
        <p:spPr>
          <a:xfrm>
            <a:off x="12570752" y="2774061"/>
            <a:ext cx="1199495" cy="571500"/>
          </a:xfrm>
          <a:prstGeom prst="rect">
            <a:avLst/>
          </a:prstGeom>
        </p:spPr>
        <p:txBody>
          <a:bodyPr wrap="square" lIns="0" tIns="27623" rIns="0" bIns="0" rtlCol="0">
            <a:noAutofit/>
          </a:bodyPr>
          <a:lstStyle/>
          <a:p>
            <a:pPr marL="19050">
              <a:lnSpc>
                <a:spcPts val="4350"/>
              </a:lnSpc>
            </a:pPr>
            <a:r>
              <a:rPr sz="4200" dirty="0">
                <a:solidFill>
                  <a:srgbClr val="212121"/>
                </a:solidFill>
                <a:latin typeface="Calibri"/>
                <a:cs typeface="Calibri"/>
              </a:rPr>
              <a:t>1945</a:t>
            </a:r>
            <a:endParaRPr sz="4200">
              <a:latin typeface="Calibri"/>
              <a:cs typeface="Calibri"/>
            </a:endParaRPr>
          </a:p>
        </p:txBody>
      </p:sp>
      <p:sp>
        <p:nvSpPr>
          <p:cNvPr id="6" name="object 6"/>
          <p:cNvSpPr txBox="1"/>
          <p:nvPr/>
        </p:nvSpPr>
        <p:spPr>
          <a:xfrm>
            <a:off x="13779818" y="2774061"/>
            <a:ext cx="2865863" cy="571500"/>
          </a:xfrm>
          <a:prstGeom prst="rect">
            <a:avLst/>
          </a:prstGeom>
        </p:spPr>
        <p:txBody>
          <a:bodyPr wrap="square" lIns="0" tIns="27623" rIns="0" bIns="0" rtlCol="0">
            <a:noAutofit/>
          </a:bodyPr>
          <a:lstStyle/>
          <a:p>
            <a:pPr marL="19050">
              <a:lnSpc>
                <a:spcPts val="4350"/>
              </a:lnSpc>
            </a:pPr>
            <a:r>
              <a:rPr sz="4200" dirty="0">
                <a:solidFill>
                  <a:srgbClr val="212121"/>
                </a:solidFill>
                <a:latin typeface="Calibri"/>
                <a:cs typeface="Calibri"/>
              </a:rPr>
              <a:t>memberikan</a:t>
            </a:r>
            <a:endParaRPr sz="4200">
              <a:latin typeface="Calibri"/>
              <a:cs typeface="Calibri"/>
            </a:endParaRPr>
          </a:p>
        </p:txBody>
      </p:sp>
      <p:sp>
        <p:nvSpPr>
          <p:cNvPr id="5" name="object 5"/>
          <p:cNvSpPr txBox="1"/>
          <p:nvPr/>
        </p:nvSpPr>
        <p:spPr>
          <a:xfrm>
            <a:off x="1375886" y="3956893"/>
            <a:ext cx="305037" cy="3381380"/>
          </a:xfrm>
          <a:prstGeom prst="rect">
            <a:avLst/>
          </a:prstGeom>
        </p:spPr>
        <p:txBody>
          <a:bodyPr wrap="square" lIns="0" tIns="28241" rIns="0" bIns="0" rtlCol="0">
            <a:noAutofit/>
          </a:bodyPr>
          <a:lstStyle/>
          <a:p>
            <a:pPr marL="19050">
              <a:lnSpc>
                <a:spcPts val="4448"/>
              </a:lnSpc>
            </a:pPr>
            <a:r>
              <a:rPr sz="4200" dirty="0">
                <a:solidFill>
                  <a:srgbClr val="C00000"/>
                </a:solidFill>
                <a:latin typeface="Arial"/>
                <a:cs typeface="Arial"/>
              </a:rPr>
              <a:t>•</a:t>
            </a:r>
            <a:endParaRPr sz="4200">
              <a:latin typeface="Arial"/>
              <a:cs typeface="Arial"/>
            </a:endParaRPr>
          </a:p>
          <a:p>
            <a:pPr marL="19050" marR="237">
              <a:lnSpc>
                <a:spcPct val="95825"/>
              </a:lnSpc>
              <a:spcBef>
                <a:spcPts val="467"/>
              </a:spcBef>
            </a:pPr>
            <a:r>
              <a:rPr sz="4200" dirty="0">
                <a:solidFill>
                  <a:srgbClr val="212121"/>
                </a:solidFill>
                <a:latin typeface="Arial"/>
                <a:cs typeface="Arial"/>
              </a:rPr>
              <a:t>•</a:t>
            </a:r>
            <a:endParaRPr sz="4200">
              <a:latin typeface="Arial"/>
              <a:cs typeface="Arial"/>
            </a:endParaRPr>
          </a:p>
          <a:p>
            <a:pPr marL="19050" marR="237">
              <a:lnSpc>
                <a:spcPct val="95825"/>
              </a:lnSpc>
              <a:spcBef>
                <a:spcPts val="689"/>
              </a:spcBef>
            </a:pPr>
            <a:r>
              <a:rPr sz="4200" dirty="0">
                <a:solidFill>
                  <a:srgbClr val="C00000"/>
                </a:solidFill>
                <a:latin typeface="Arial"/>
                <a:cs typeface="Arial"/>
              </a:rPr>
              <a:t>•</a:t>
            </a:r>
            <a:endParaRPr sz="4200">
              <a:latin typeface="Arial"/>
              <a:cs typeface="Arial"/>
            </a:endParaRPr>
          </a:p>
          <a:p>
            <a:pPr marL="19050">
              <a:lnSpc>
                <a:spcPct val="95825"/>
              </a:lnSpc>
              <a:spcBef>
                <a:spcPts val="720"/>
              </a:spcBef>
            </a:pPr>
            <a:r>
              <a:rPr sz="4200" dirty="0">
                <a:solidFill>
                  <a:srgbClr val="C00000"/>
                </a:solidFill>
                <a:latin typeface="Arial"/>
                <a:cs typeface="Arial"/>
              </a:rPr>
              <a:t>•</a:t>
            </a:r>
            <a:endParaRPr sz="4200">
              <a:latin typeface="Arial"/>
              <a:cs typeface="Arial"/>
            </a:endParaRPr>
          </a:p>
          <a:p>
            <a:pPr marL="19050" marR="237">
              <a:lnSpc>
                <a:spcPct val="95825"/>
              </a:lnSpc>
              <a:spcBef>
                <a:spcPts val="689"/>
              </a:spcBef>
            </a:pPr>
            <a:r>
              <a:rPr sz="4200" dirty="0">
                <a:solidFill>
                  <a:srgbClr val="C00000"/>
                </a:solidFill>
                <a:latin typeface="Arial"/>
                <a:cs typeface="Arial"/>
              </a:rPr>
              <a:t>•</a:t>
            </a:r>
            <a:endParaRPr sz="4200">
              <a:latin typeface="Arial"/>
              <a:cs typeface="Arial"/>
            </a:endParaRPr>
          </a:p>
        </p:txBody>
      </p:sp>
      <p:sp>
        <p:nvSpPr>
          <p:cNvPr id="2" name="object 2"/>
          <p:cNvSpPr txBox="1"/>
          <p:nvPr/>
        </p:nvSpPr>
        <p:spPr>
          <a:xfrm>
            <a:off x="11146727" y="8205311"/>
            <a:ext cx="1590072" cy="571500"/>
          </a:xfrm>
          <a:prstGeom prst="rect">
            <a:avLst/>
          </a:prstGeom>
        </p:spPr>
        <p:txBody>
          <a:bodyPr wrap="square" lIns="0" tIns="27623" rIns="0" bIns="0" rtlCol="0">
            <a:noAutofit/>
          </a:bodyPr>
          <a:lstStyle/>
          <a:p>
            <a:pPr marL="19050">
              <a:lnSpc>
                <a:spcPts val="4350"/>
              </a:lnSpc>
            </a:pPr>
            <a:r>
              <a:rPr sz="4200" spc="-24" dirty="0">
                <a:solidFill>
                  <a:srgbClr val="212121"/>
                </a:solidFill>
                <a:latin typeface="Calibri"/>
                <a:cs typeface="Calibri"/>
              </a:rPr>
              <a:t>rakyat.</a:t>
            </a:r>
            <a:endParaRPr sz="4200">
              <a:latin typeface="Calibri"/>
              <a:cs typeface="Calibri"/>
            </a:endParaRPr>
          </a:p>
        </p:txBody>
      </p:sp>
      <p:sp>
        <p:nvSpPr>
          <p:cNvPr id="13" name="object 12"/>
          <p:cNvSpPr/>
          <p:nvPr/>
        </p:nvSpPr>
        <p:spPr>
          <a:xfrm>
            <a:off x="0" y="-886"/>
            <a:ext cx="18288000" cy="10294620"/>
          </a:xfrm>
          <a:prstGeom prst="rect">
            <a:avLst/>
          </a:prstGeom>
          <a:blipFill>
            <a:blip r:embed="rId2" cstate="print"/>
            <a:stretch>
              <a:fillRect/>
            </a:stretch>
          </a:blipFill>
        </p:spPr>
        <p:txBody>
          <a:bodyPr wrap="square" lIns="0" tIns="0" rIns="0" bIns="0" rtlCol="0">
            <a:noAutofit/>
          </a:bodyPr>
          <a:lstStyle/>
          <a:p>
            <a:endParaRPr sz="2700"/>
          </a:p>
        </p:txBody>
      </p:sp>
      <p:sp>
        <p:nvSpPr>
          <p:cNvPr id="10" name="object 10"/>
          <p:cNvSpPr txBox="1"/>
          <p:nvPr/>
        </p:nvSpPr>
        <p:spPr>
          <a:xfrm>
            <a:off x="1317809" y="868582"/>
            <a:ext cx="14935200" cy="1663701"/>
          </a:xfrm>
          <a:prstGeom prst="rect">
            <a:avLst/>
          </a:prstGeom>
        </p:spPr>
        <p:txBody>
          <a:bodyPr wrap="square" lIns="0" tIns="42863" rIns="0" bIns="0" rtlCol="0">
            <a:noAutofit/>
          </a:bodyPr>
          <a:lstStyle/>
          <a:p>
            <a:pPr marL="19050" marR="78618"/>
            <a:endParaRPr lang="en-US" sz="4000" b="1" dirty="0">
              <a:latin typeface="Avenir Next" panose="020B0503020202020204"/>
            </a:endParaRPr>
          </a:p>
        </p:txBody>
      </p:sp>
      <p:sp>
        <p:nvSpPr>
          <p:cNvPr id="4" name="object 4"/>
          <p:cNvSpPr txBox="1"/>
          <p:nvPr/>
        </p:nvSpPr>
        <p:spPr>
          <a:xfrm>
            <a:off x="1718786" y="3989093"/>
            <a:ext cx="8323145" cy="3381351"/>
          </a:xfrm>
          <a:prstGeom prst="rect">
            <a:avLst/>
          </a:prstGeom>
        </p:spPr>
        <p:txBody>
          <a:bodyPr wrap="square" lIns="0" tIns="27623" rIns="0" bIns="0" rtlCol="0">
            <a:noAutofit/>
          </a:bodyPr>
          <a:lstStyle/>
          <a:p>
            <a:pPr marL="19050" marR="78618">
              <a:lnSpc>
                <a:spcPts val="4350"/>
              </a:lnSpc>
            </a:pPr>
            <a:endParaRPr sz="4200" dirty="0">
              <a:latin typeface="Calibri"/>
              <a:cs typeface="Calibri"/>
            </a:endParaRPr>
          </a:p>
        </p:txBody>
      </p:sp>
      <p:pic>
        <p:nvPicPr>
          <p:cNvPr id="12" name="Picture 11">
            <a:extLst>
              <a:ext uri="{FF2B5EF4-FFF2-40B4-BE49-F238E27FC236}">
                <a16:creationId xmlns:a16="http://schemas.microsoft.com/office/drawing/2014/main" id="{8592FFB0-1AF3-4458-8C33-9394C4A15DDE}"/>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7170287" y="64084"/>
            <a:ext cx="1047510" cy="1046276"/>
          </a:xfrm>
          <a:prstGeom prst="rect">
            <a:avLst/>
          </a:prstGeom>
        </p:spPr>
      </p:pic>
      <p:sp>
        <p:nvSpPr>
          <p:cNvPr id="20" name="TextBox 19">
            <a:extLst>
              <a:ext uri="{FF2B5EF4-FFF2-40B4-BE49-F238E27FC236}">
                <a16:creationId xmlns:a16="http://schemas.microsoft.com/office/drawing/2014/main" id="{20179D9B-C5A7-4915-8DAC-7265CD0BCF71}"/>
              </a:ext>
            </a:extLst>
          </p:cNvPr>
          <p:cNvSpPr txBox="1"/>
          <p:nvPr/>
        </p:nvSpPr>
        <p:spPr>
          <a:xfrm>
            <a:off x="8527233" y="1359144"/>
            <a:ext cx="8942116" cy="1446550"/>
          </a:xfrm>
          <a:prstGeom prst="rect">
            <a:avLst/>
          </a:prstGeom>
          <a:noFill/>
        </p:spPr>
        <p:txBody>
          <a:bodyPr wrap="square" rtlCol="0">
            <a:spAutoFit/>
          </a:bodyPr>
          <a:lstStyle/>
          <a:p>
            <a:pPr lvl="0"/>
            <a:r>
              <a:rPr lang="en-US" sz="4400" b="1" i="1" dirty="0">
                <a:latin typeface="Avenir Next" panose="020B0503020202020204"/>
              </a:rPr>
              <a:t>Equality </a:t>
            </a:r>
            <a:r>
              <a:rPr lang="en-US" sz="4400" b="1" dirty="0">
                <a:latin typeface="Avenir Next" panose="020B0503020202020204"/>
              </a:rPr>
              <a:t>dalam Pengadaan Barang dan Jasa</a:t>
            </a:r>
            <a:endParaRPr lang="en-US" sz="4400" b="1" i="1" dirty="0">
              <a:latin typeface="Avenir Next" panose="020B0503020202020204"/>
            </a:endParaRPr>
          </a:p>
        </p:txBody>
      </p:sp>
      <p:sp>
        <p:nvSpPr>
          <p:cNvPr id="18" name="Slide Number Placeholder 15">
            <a:extLst>
              <a:ext uri="{FF2B5EF4-FFF2-40B4-BE49-F238E27FC236}">
                <a16:creationId xmlns:a16="http://schemas.microsoft.com/office/drawing/2014/main" id="{38DA91C2-DAF8-73A2-1637-0AA38BD5444D}"/>
              </a:ext>
            </a:extLst>
          </p:cNvPr>
          <p:cNvSpPr txBox="1">
            <a:spLocks/>
          </p:cNvSpPr>
          <p:nvPr/>
        </p:nvSpPr>
        <p:spPr>
          <a:xfrm>
            <a:off x="17469349" y="9662456"/>
            <a:ext cx="565802" cy="304778"/>
          </a:xfrm>
          <a:prstGeom prst="callout1">
            <a:avLst>
              <a:gd name="adj1" fmla="val 48702"/>
              <a:gd name="adj2" fmla="val 84708"/>
              <a:gd name="adj3" fmla="val 48210"/>
              <a:gd name="adj4" fmla="val 162974"/>
            </a:avLst>
          </a:prstGeom>
          <a:ln w="38100">
            <a:solidFill>
              <a:schemeClr val="tx1"/>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B42DF2D7-30B4-D046-BCCB-386CF9A49E74}" type="slidenum">
              <a:rPr lang="en-US" sz="2400" b="1" smtClean="0"/>
              <a:pPr algn="ctr"/>
              <a:t>42</a:t>
            </a:fld>
            <a:endParaRPr lang="en-US" sz="2400" b="1" dirty="0"/>
          </a:p>
        </p:txBody>
      </p:sp>
      <p:sp>
        <p:nvSpPr>
          <p:cNvPr id="19" name="TextBox 18">
            <a:extLst>
              <a:ext uri="{FF2B5EF4-FFF2-40B4-BE49-F238E27FC236}">
                <a16:creationId xmlns:a16="http://schemas.microsoft.com/office/drawing/2014/main" id="{3995E160-FA49-6568-B178-6FFAAD4DBD04}"/>
              </a:ext>
            </a:extLst>
          </p:cNvPr>
          <p:cNvSpPr txBox="1"/>
          <p:nvPr/>
        </p:nvSpPr>
        <p:spPr>
          <a:xfrm>
            <a:off x="4602480" y="9890760"/>
            <a:ext cx="9297390" cy="369332"/>
          </a:xfrm>
          <a:prstGeom prst="rect">
            <a:avLst/>
          </a:prstGeom>
          <a:noFill/>
        </p:spPr>
        <p:txBody>
          <a:bodyPr wrap="square">
            <a:spAutoFit/>
          </a:bodyPr>
          <a:lstStyle/>
          <a:p>
            <a:pPr algn="ctr" defTabSz="914490">
              <a:spcAft>
                <a:spcPts val="600"/>
              </a:spcAft>
              <a:defRPr/>
            </a:pPr>
            <a:r>
              <a:rPr lang="en-US" sz="1800" dirty="0">
                <a:solidFill>
                  <a:schemeClr val="tx1"/>
                </a:solidFill>
              </a:rPr>
              <a:t>denny@integritylawfirm.id</a:t>
            </a:r>
          </a:p>
        </p:txBody>
      </p:sp>
      <p:pic>
        <p:nvPicPr>
          <p:cNvPr id="21" name="Picture 20">
            <a:extLst>
              <a:ext uri="{FF2B5EF4-FFF2-40B4-BE49-F238E27FC236}">
                <a16:creationId xmlns:a16="http://schemas.microsoft.com/office/drawing/2014/main" id="{326BDD68-0C51-0782-CEA1-3B3EDDC1D262}"/>
              </a:ext>
            </a:extLst>
          </p:cNvPr>
          <p:cNvPicPr>
            <a:picLocks noChangeAspect="1"/>
          </p:cNvPicPr>
          <p:nvPr/>
        </p:nvPicPr>
        <p:blipFill>
          <a:blip r:embed="rId4">
            <a:extLst>
              <a:ext uri="{28A0092B-C50C-407E-A947-70E740481C1C}">
                <a14:useLocalDpi xmlns:a14="http://schemas.microsoft.com/office/drawing/2010/main" val="0"/>
              </a:ext>
            </a:extLst>
          </a:blip>
          <a:srcRect l="4022" r="4022"/>
          <a:stretch/>
        </p:blipFill>
        <p:spPr>
          <a:xfrm>
            <a:off x="15240" y="2217860"/>
            <a:ext cx="7459010" cy="5372702"/>
          </a:xfrm>
          <a:prstGeom prst="rect">
            <a:avLst/>
          </a:prstGeom>
        </p:spPr>
      </p:pic>
      <p:sp>
        <p:nvSpPr>
          <p:cNvPr id="17" name="object 16"/>
          <p:cNvSpPr/>
          <p:nvPr/>
        </p:nvSpPr>
        <p:spPr>
          <a:xfrm rot="5400000">
            <a:off x="3740706" y="-3306366"/>
            <a:ext cx="762000" cy="8212931"/>
          </a:xfrm>
          <a:custGeom>
            <a:avLst/>
            <a:gdLst/>
            <a:ahLst/>
            <a:cxnLst/>
            <a:rect l="l" t="t" r="r" b="b"/>
            <a:pathLst>
              <a:path w="314960" h="5920740">
                <a:moveTo>
                  <a:pt x="314960" y="0"/>
                </a:moveTo>
                <a:lnTo>
                  <a:pt x="0" y="0"/>
                </a:lnTo>
                <a:lnTo>
                  <a:pt x="0" y="5920740"/>
                </a:lnTo>
                <a:lnTo>
                  <a:pt x="314960" y="5920740"/>
                </a:lnTo>
                <a:lnTo>
                  <a:pt x="314960" y="0"/>
                </a:lnTo>
                <a:close/>
              </a:path>
            </a:pathLst>
          </a:custGeom>
          <a:solidFill>
            <a:srgbClr val="700104"/>
          </a:solidFill>
        </p:spPr>
        <p:txBody>
          <a:bodyPr wrap="square" lIns="0" tIns="0" rIns="0" bIns="0" rtlCol="0">
            <a:noAutofit/>
          </a:bodyPr>
          <a:lstStyle/>
          <a:p>
            <a:endParaRPr sz="2700"/>
          </a:p>
        </p:txBody>
      </p:sp>
      <p:sp>
        <p:nvSpPr>
          <p:cNvPr id="22" name="TextBox 21">
            <a:extLst>
              <a:ext uri="{FF2B5EF4-FFF2-40B4-BE49-F238E27FC236}">
                <a16:creationId xmlns:a16="http://schemas.microsoft.com/office/drawing/2014/main" id="{E81D88B6-15A7-4EB4-BFCD-C5097C4D07BE}"/>
              </a:ext>
            </a:extLst>
          </p:cNvPr>
          <p:cNvSpPr txBox="1"/>
          <p:nvPr/>
        </p:nvSpPr>
        <p:spPr>
          <a:xfrm>
            <a:off x="7961826" y="2769987"/>
            <a:ext cx="9632806" cy="5632311"/>
          </a:xfrm>
          <a:prstGeom prst="rect">
            <a:avLst/>
          </a:prstGeom>
          <a:noFill/>
        </p:spPr>
        <p:txBody>
          <a:bodyPr wrap="square" rtlCol="0">
            <a:spAutoFit/>
          </a:bodyPr>
          <a:lstStyle/>
          <a:p>
            <a:pPr marL="571500" lvl="0" indent="-571500" algn="just">
              <a:buFont typeface="Arial" panose="020B0604020202020204" pitchFamily="34" charset="0"/>
              <a:buChar char="•"/>
            </a:pPr>
            <a:r>
              <a:rPr lang="en-US" sz="4000" dirty="0">
                <a:latin typeface="Avenir Next" panose="020B0503020202020204"/>
              </a:rPr>
              <a:t>Memberikan kesempatan seluas-luasnya kepada pelaku usaha untuk berpartisipasi di dalam tender. Pembatasan dalam proses pengadaan harus beralasan secara hukum dan tidak diciptakan untuk mendistorsi persaingan;</a:t>
            </a:r>
          </a:p>
          <a:p>
            <a:pPr marL="571500" lvl="0" indent="-571500" algn="just">
              <a:buFont typeface="Arial" panose="020B0604020202020204" pitchFamily="34" charset="0"/>
              <a:buChar char="•"/>
            </a:pPr>
            <a:r>
              <a:rPr lang="en-US" sz="4000" dirty="0">
                <a:latin typeface="Avenir Next" panose="020B0503020202020204"/>
              </a:rPr>
              <a:t>Kewajiban bagi Pelaku PBJ untuk memperlakukan peserta tender tanpa perbedaan, sehingga persaingan tercipta;</a:t>
            </a:r>
          </a:p>
        </p:txBody>
      </p:sp>
    </p:spTree>
    <p:extLst>
      <p:ext uri="{BB962C8B-B14F-4D97-AF65-F5344CB8AC3E}">
        <p14:creationId xmlns:p14="http://schemas.microsoft.com/office/powerpoint/2010/main" val="251600898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B9A8686-A46C-4FF5-A303-891A5A1BF08B}"/>
              </a:ext>
            </a:extLst>
          </p:cNvPr>
          <p:cNvPicPr>
            <a:picLocks/>
          </p:cNvPicPr>
          <p:nvPr/>
        </p:nvPicPr>
        <p:blipFill rotWithShape="1">
          <a:blip r:embed="rId2">
            <a:duotone>
              <a:prstClr val="black"/>
              <a:srgbClr val="D9C3A5">
                <a:tint val="50000"/>
                <a:satMod val="180000"/>
              </a:srgbClr>
            </a:duotone>
            <a:extLst>
              <a:ext uri="{28A0092B-C50C-407E-A947-70E740481C1C}">
                <a14:useLocalDpi xmlns:a14="http://schemas.microsoft.com/office/drawing/2010/main" val="0"/>
              </a:ext>
            </a:extLst>
          </a:blip>
          <a:srcRect l="44303"/>
          <a:stretch/>
        </p:blipFill>
        <p:spPr>
          <a:xfrm>
            <a:off x="11965614" y="-23814"/>
            <a:ext cx="6322385" cy="10310813"/>
          </a:xfrm>
          <a:prstGeom prst="rect">
            <a:avLst/>
          </a:prstGeom>
        </p:spPr>
      </p:pic>
      <p:sp>
        <p:nvSpPr>
          <p:cNvPr id="20" name="TextBox 19">
            <a:extLst>
              <a:ext uri="{FF2B5EF4-FFF2-40B4-BE49-F238E27FC236}">
                <a16:creationId xmlns:a16="http://schemas.microsoft.com/office/drawing/2014/main" id="{1CC5C04A-D402-256B-B2DE-A96F09ED214D}"/>
              </a:ext>
            </a:extLst>
          </p:cNvPr>
          <p:cNvSpPr txBox="1"/>
          <p:nvPr/>
        </p:nvSpPr>
        <p:spPr>
          <a:xfrm>
            <a:off x="1294292" y="1196116"/>
            <a:ext cx="9849469" cy="8371523"/>
          </a:xfrm>
          <a:prstGeom prst="rect">
            <a:avLst/>
          </a:prstGeom>
          <a:noFill/>
        </p:spPr>
        <p:txBody>
          <a:bodyPr wrap="square">
            <a:spAutoFit/>
          </a:bodyPr>
          <a:lstStyle/>
          <a:p>
            <a:pPr algn="just"/>
            <a:r>
              <a:rPr lang="en-US" sz="4400" b="1" dirty="0">
                <a:latin typeface="Avenir Next" panose="020B0503020202020204"/>
              </a:rPr>
              <a:t>Transparansi</a:t>
            </a:r>
            <a:r>
              <a:rPr lang="en-US" sz="4400" b="1" i="1" dirty="0">
                <a:latin typeface="Avenir Next" panose="020B0503020202020204"/>
              </a:rPr>
              <a:t> </a:t>
            </a:r>
            <a:r>
              <a:rPr lang="en-US" sz="4400" b="1" dirty="0">
                <a:latin typeface="Avenir Next" panose="020B0503020202020204"/>
              </a:rPr>
              <a:t>dalam Pengadaan Barang dan Jasa</a:t>
            </a:r>
            <a:endParaRPr lang="en-US" sz="4400" b="1" i="1" dirty="0">
              <a:latin typeface="Avenir Next" panose="020B0503020202020204"/>
            </a:endParaRPr>
          </a:p>
          <a:p>
            <a:pPr algn="just"/>
            <a:endParaRPr lang="en-US" dirty="0">
              <a:latin typeface="Avenir Next" panose="020B0503020202020204"/>
            </a:endParaRPr>
          </a:p>
          <a:p>
            <a:pPr marL="571500" indent="-571500" algn="just">
              <a:buFont typeface="Arial" panose="020B0604020202020204" pitchFamily="34" charset="0"/>
              <a:buChar char="•"/>
            </a:pPr>
            <a:r>
              <a:rPr lang="en-US" sz="3600" dirty="0">
                <a:latin typeface="Avenir Next" panose="020B0503020202020204"/>
              </a:rPr>
              <a:t>Informasi yang jelas dan dapat dimengerti. Misalnya, penjelasan atas suatu nilai yang diberikan dalam PBJ terhadap peserta tender;</a:t>
            </a:r>
          </a:p>
          <a:p>
            <a:pPr marL="571500" indent="-571500" algn="just">
              <a:buFont typeface="Arial" panose="020B0604020202020204" pitchFamily="34" charset="0"/>
              <a:buChar char="•"/>
            </a:pPr>
            <a:r>
              <a:rPr lang="en-US" sz="3600" dirty="0">
                <a:latin typeface="Avenir Next" panose="020B0503020202020204"/>
              </a:rPr>
              <a:t>Kewajiban bagi Pelaku PBJ untuk memberikan informasi tambahan permintaan penjelasan lebih lanjut;</a:t>
            </a:r>
          </a:p>
          <a:p>
            <a:pPr marL="571500" indent="-571500" algn="just">
              <a:buFont typeface="Arial" panose="020B0604020202020204" pitchFamily="34" charset="0"/>
              <a:buChar char="•"/>
            </a:pPr>
            <a:r>
              <a:rPr lang="en-US" sz="3600" dirty="0">
                <a:latin typeface="Avenir Next" panose="020B0503020202020204"/>
              </a:rPr>
              <a:t>Transparansi aktif: Pemberian informasi tambahan tanpa harus ada permintaan penjelasan.</a:t>
            </a:r>
          </a:p>
          <a:p>
            <a:pPr marL="571500" indent="-571500" algn="just">
              <a:buFont typeface="Arial" panose="020B0604020202020204" pitchFamily="34" charset="0"/>
              <a:buChar char="•"/>
            </a:pPr>
            <a:r>
              <a:rPr lang="en-US" sz="3600" dirty="0">
                <a:latin typeface="Avenir Next" panose="020B0503020202020204"/>
              </a:rPr>
              <a:t>Transparansi membuat semua </a:t>
            </a:r>
            <a:r>
              <a:rPr lang="en-US" sz="3600" i="1" dirty="0">
                <a:latin typeface="Avenir Next" panose="020B0503020202020204"/>
              </a:rPr>
              <a:t>stakeholder </a:t>
            </a:r>
            <a:r>
              <a:rPr lang="en-US" sz="3600" dirty="0">
                <a:latin typeface="Avenir Next" panose="020B0503020202020204"/>
              </a:rPr>
              <a:t>dapat mengawasi jalannya pengadaan barang/jasa.</a:t>
            </a:r>
          </a:p>
          <a:p>
            <a:pPr marL="571500" indent="-571500" algn="just">
              <a:buFont typeface="Arial" panose="020B0604020202020204" pitchFamily="34" charset="0"/>
              <a:buChar char="•"/>
            </a:pPr>
            <a:endParaRPr lang="en-US" sz="3600" dirty="0">
              <a:latin typeface="Avenir Next" panose="020B0503020202020204"/>
            </a:endParaRPr>
          </a:p>
        </p:txBody>
      </p:sp>
      <p:pic>
        <p:nvPicPr>
          <p:cNvPr id="26" name="Picture 25">
            <a:extLst>
              <a:ext uri="{FF2B5EF4-FFF2-40B4-BE49-F238E27FC236}">
                <a16:creationId xmlns:a16="http://schemas.microsoft.com/office/drawing/2014/main" id="{60E6978B-DCE8-F7C5-79E8-3E4AB7334571}"/>
              </a:ext>
            </a:extLst>
          </p:cNvPr>
          <p:cNvPicPr>
            <a:picLocks noChangeAspect="1"/>
          </p:cNvPicPr>
          <p:nvPr/>
        </p:nvPicPr>
        <p:blipFill>
          <a:blip r:embed="rId3"/>
          <a:stretch>
            <a:fillRect/>
          </a:stretch>
        </p:blipFill>
        <p:spPr>
          <a:xfrm>
            <a:off x="17093094" y="189999"/>
            <a:ext cx="1042506" cy="1048603"/>
          </a:xfrm>
          <a:prstGeom prst="rect">
            <a:avLst/>
          </a:prstGeom>
        </p:spPr>
      </p:pic>
      <p:sp>
        <p:nvSpPr>
          <p:cNvPr id="28" name="Slide Number Placeholder 15">
            <a:extLst>
              <a:ext uri="{FF2B5EF4-FFF2-40B4-BE49-F238E27FC236}">
                <a16:creationId xmlns:a16="http://schemas.microsoft.com/office/drawing/2014/main" id="{105A2370-FD69-BD52-8B01-1B9AF5857BC1}"/>
              </a:ext>
            </a:extLst>
          </p:cNvPr>
          <p:cNvSpPr txBox="1">
            <a:spLocks/>
          </p:cNvSpPr>
          <p:nvPr/>
        </p:nvSpPr>
        <p:spPr>
          <a:xfrm>
            <a:off x="17469350" y="9602110"/>
            <a:ext cx="565802" cy="365126"/>
          </a:xfrm>
          <a:prstGeom prst="callout1">
            <a:avLst>
              <a:gd name="adj1" fmla="val 48702"/>
              <a:gd name="adj2" fmla="val 84708"/>
              <a:gd name="adj3" fmla="val 48210"/>
              <a:gd name="adj4" fmla="val 162974"/>
            </a:avLst>
          </a:prstGeom>
          <a:ln w="38100">
            <a:solidFill>
              <a:srgbClr val="680000"/>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445">
              <a:defRPr/>
            </a:pPr>
            <a:fld id="{B42DF2D7-30B4-D046-BCCB-386CF9A49E74}" type="slidenum">
              <a:rPr lang="en-US" sz="2400" b="1">
                <a:solidFill>
                  <a:srgbClr val="680000"/>
                </a:solidFill>
                <a:latin typeface="Calibri"/>
              </a:rPr>
              <a:pPr algn="ctr" defTabSz="914445">
                <a:defRPr/>
              </a:pPr>
              <a:t>43</a:t>
            </a:fld>
            <a:endParaRPr lang="en-US" sz="2400" b="1" dirty="0">
              <a:solidFill>
                <a:srgbClr val="680000"/>
              </a:solidFill>
              <a:latin typeface="Calibri"/>
            </a:endParaRPr>
          </a:p>
        </p:txBody>
      </p:sp>
      <p:sp>
        <p:nvSpPr>
          <p:cNvPr id="30" name="Footer Placeholder 3">
            <a:extLst>
              <a:ext uri="{FF2B5EF4-FFF2-40B4-BE49-F238E27FC236}">
                <a16:creationId xmlns:a16="http://schemas.microsoft.com/office/drawing/2014/main" id="{43C6072E-0137-EFD3-11E1-A9AD9E3ED9C3}"/>
              </a:ext>
            </a:extLst>
          </p:cNvPr>
          <p:cNvSpPr>
            <a:spLocks noGrp="1"/>
          </p:cNvSpPr>
          <p:nvPr>
            <p:ph type="ftr" sz="quarter" idx="11"/>
          </p:nvPr>
        </p:nvSpPr>
        <p:spPr>
          <a:xfrm>
            <a:off x="7010400" y="9826171"/>
            <a:ext cx="4267201" cy="460833"/>
          </a:xfrm>
        </p:spPr>
        <p:txBody>
          <a:bodyPr>
            <a:noAutofit/>
          </a:bodyPr>
          <a:lstStyle/>
          <a:p>
            <a:pPr defTabSz="914490">
              <a:spcAft>
                <a:spcPts val="600"/>
              </a:spcAft>
              <a:defRPr/>
            </a:pPr>
            <a:r>
              <a:rPr lang="en-US" dirty="0">
                <a:solidFill>
                  <a:schemeClr val="tx1"/>
                </a:solidFill>
                <a:latin typeface="Avenir Next" panose="020B0503020202020204"/>
              </a:rPr>
              <a:t>denny@integritylawfirm.id</a:t>
            </a:r>
          </a:p>
        </p:txBody>
      </p:sp>
      <p:sp>
        <p:nvSpPr>
          <p:cNvPr id="13" name="object 16"/>
          <p:cNvSpPr/>
          <p:nvPr/>
        </p:nvSpPr>
        <p:spPr>
          <a:xfrm>
            <a:off x="0" y="742950"/>
            <a:ext cx="472440" cy="8881110"/>
          </a:xfrm>
          <a:custGeom>
            <a:avLst/>
            <a:gdLst/>
            <a:ahLst/>
            <a:cxnLst/>
            <a:rect l="l" t="t" r="r" b="b"/>
            <a:pathLst>
              <a:path w="314960" h="5920740">
                <a:moveTo>
                  <a:pt x="314960" y="0"/>
                </a:moveTo>
                <a:lnTo>
                  <a:pt x="0" y="0"/>
                </a:lnTo>
                <a:lnTo>
                  <a:pt x="0" y="5920740"/>
                </a:lnTo>
                <a:lnTo>
                  <a:pt x="314960" y="5920740"/>
                </a:lnTo>
                <a:lnTo>
                  <a:pt x="314960" y="0"/>
                </a:lnTo>
                <a:close/>
              </a:path>
            </a:pathLst>
          </a:custGeom>
          <a:solidFill>
            <a:srgbClr val="700104"/>
          </a:solidFill>
        </p:spPr>
        <p:txBody>
          <a:bodyPr wrap="square" lIns="0" tIns="0" rIns="0" bIns="0" rtlCol="0">
            <a:noAutofit/>
          </a:bodyPr>
          <a:lstStyle/>
          <a:p>
            <a:endParaRPr sz="2700"/>
          </a:p>
        </p:txBody>
      </p:sp>
    </p:spTree>
    <p:extLst>
      <p:ext uri="{BB962C8B-B14F-4D97-AF65-F5344CB8AC3E}">
        <p14:creationId xmlns:p14="http://schemas.microsoft.com/office/powerpoint/2010/main" val="3741857666"/>
      </p:ext>
    </p:extLst>
  </p:cSld>
  <p:clrMapOvr>
    <a:masterClrMapping/>
  </p:clrMapOvr>
  <p:transition spd="slow">
    <p:randomBar dir="vert"/>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14">
            <a:extLst>
              <a:ext uri="{FF2B5EF4-FFF2-40B4-BE49-F238E27FC236}">
                <a16:creationId xmlns:a16="http://schemas.microsoft.com/office/drawing/2014/main" id="{216B4CB5-8F05-41EE-73D4-4A9C99FA386B}"/>
              </a:ext>
            </a:extLst>
          </p:cNvPr>
          <p:cNvSpPr/>
          <p:nvPr/>
        </p:nvSpPr>
        <p:spPr>
          <a:xfrm>
            <a:off x="11430" y="0"/>
            <a:ext cx="18265140" cy="10294620"/>
          </a:xfrm>
          <a:prstGeom prst="rect">
            <a:avLst/>
          </a:prstGeom>
          <a:blipFill>
            <a:blip r:embed="rId2" cstate="print"/>
            <a:stretch>
              <a:fillRect/>
            </a:stretch>
          </a:blipFill>
        </p:spPr>
        <p:txBody>
          <a:bodyPr wrap="square" lIns="0" tIns="0" rIns="0" bIns="0" rtlCol="0">
            <a:noAutofit/>
          </a:bodyPr>
          <a:lstStyle/>
          <a:p>
            <a:endParaRPr sz="2700"/>
          </a:p>
        </p:txBody>
      </p:sp>
      <p:pic>
        <p:nvPicPr>
          <p:cNvPr id="6" name="Picture 5">
            <a:extLst>
              <a:ext uri="{FF2B5EF4-FFF2-40B4-BE49-F238E27FC236}">
                <a16:creationId xmlns:a16="http://schemas.microsoft.com/office/drawing/2014/main" id="{9D43267B-B259-FCF0-29FA-21724F63F6C2}"/>
              </a:ext>
            </a:extLst>
          </p:cNvPr>
          <p:cNvPicPr>
            <a:picLocks noChangeAspect="1"/>
          </p:cNvPicPr>
          <p:nvPr/>
        </p:nvPicPr>
        <p:blipFill>
          <a:blip r:embed="rId3"/>
          <a:stretch>
            <a:fillRect/>
          </a:stretch>
        </p:blipFill>
        <p:spPr>
          <a:xfrm>
            <a:off x="16992600" y="371870"/>
            <a:ext cx="1097375" cy="916005"/>
          </a:xfrm>
          <a:prstGeom prst="rect">
            <a:avLst/>
          </a:prstGeom>
        </p:spPr>
      </p:pic>
      <p:sp>
        <p:nvSpPr>
          <p:cNvPr id="18" name="Slide Number Placeholder 15">
            <a:extLst>
              <a:ext uri="{FF2B5EF4-FFF2-40B4-BE49-F238E27FC236}">
                <a16:creationId xmlns:a16="http://schemas.microsoft.com/office/drawing/2014/main" id="{DD46BE5E-8575-8311-A7F4-A3088AE3E950}"/>
              </a:ext>
            </a:extLst>
          </p:cNvPr>
          <p:cNvSpPr txBox="1">
            <a:spLocks/>
          </p:cNvSpPr>
          <p:nvPr/>
        </p:nvSpPr>
        <p:spPr>
          <a:xfrm>
            <a:off x="17469349" y="9662456"/>
            <a:ext cx="565802" cy="304778"/>
          </a:xfrm>
          <a:prstGeom prst="callout1">
            <a:avLst>
              <a:gd name="adj1" fmla="val 48702"/>
              <a:gd name="adj2" fmla="val 84708"/>
              <a:gd name="adj3" fmla="val 48210"/>
              <a:gd name="adj4" fmla="val 162974"/>
            </a:avLst>
          </a:prstGeom>
          <a:ln w="38100">
            <a:solidFill>
              <a:schemeClr val="tx1"/>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B42DF2D7-30B4-D046-BCCB-386CF9A49E74}" type="slidenum">
              <a:rPr lang="en-US" sz="2400" b="1" smtClean="0"/>
              <a:pPr algn="ctr"/>
              <a:t>44</a:t>
            </a:fld>
            <a:endParaRPr lang="en-US" sz="2400" b="1" dirty="0"/>
          </a:p>
        </p:txBody>
      </p:sp>
      <p:sp>
        <p:nvSpPr>
          <p:cNvPr id="3" name="TextBox 2">
            <a:extLst>
              <a:ext uri="{FF2B5EF4-FFF2-40B4-BE49-F238E27FC236}">
                <a16:creationId xmlns:a16="http://schemas.microsoft.com/office/drawing/2014/main" id="{8165ED01-7AD8-A82D-30BE-9F522F07165C}"/>
              </a:ext>
            </a:extLst>
          </p:cNvPr>
          <p:cNvSpPr txBox="1"/>
          <p:nvPr/>
        </p:nvSpPr>
        <p:spPr>
          <a:xfrm>
            <a:off x="4586687" y="9693143"/>
            <a:ext cx="9207062" cy="723275"/>
          </a:xfrm>
          <a:prstGeom prst="rect">
            <a:avLst/>
          </a:prstGeom>
          <a:noFill/>
        </p:spPr>
        <p:txBody>
          <a:bodyPr wrap="square">
            <a:spAutoFit/>
          </a:bodyPr>
          <a:lstStyle/>
          <a:p>
            <a:pPr algn="ctr" defTabSz="914490">
              <a:spcAft>
                <a:spcPts val="600"/>
              </a:spcAft>
              <a:defRPr/>
            </a:pPr>
            <a:r>
              <a:rPr lang="en-US" sz="1800" dirty="0">
                <a:solidFill>
                  <a:schemeClr val="tx1"/>
                </a:solidFill>
              </a:rPr>
              <a:t>denny@integritylawfirm.id</a:t>
            </a:r>
          </a:p>
          <a:p>
            <a:pPr algn="ctr" defTabSz="914490">
              <a:spcAft>
                <a:spcPts val="600"/>
              </a:spcAft>
              <a:defRPr/>
            </a:pPr>
            <a:endParaRPr lang="en-US" sz="1800" dirty="0">
              <a:solidFill>
                <a:schemeClr val="tx1"/>
              </a:solidFill>
              <a:latin typeface="Avenir Next" panose="020B0503020202020204"/>
            </a:endParaRPr>
          </a:p>
        </p:txBody>
      </p:sp>
      <p:sp>
        <p:nvSpPr>
          <p:cNvPr id="10" name="object 3"/>
          <p:cNvSpPr txBox="1">
            <a:spLocks noGrp="1"/>
          </p:cNvSpPr>
          <p:nvPr>
            <p:ph type="title"/>
          </p:nvPr>
        </p:nvSpPr>
        <p:spPr>
          <a:xfrm>
            <a:off x="13248762" y="2672211"/>
            <a:ext cx="4630087" cy="4444807"/>
          </a:xfrm>
          <a:prstGeom prst="rect">
            <a:avLst/>
          </a:prstGeom>
        </p:spPr>
        <p:txBody>
          <a:bodyPr vert="horz" wrap="square" lIns="0" tIns="12700" rIns="0" bIns="0" rtlCol="0">
            <a:spAutoFit/>
          </a:bodyPr>
          <a:lstStyle/>
          <a:p>
            <a:pPr marL="12700" algn="l">
              <a:lnSpc>
                <a:spcPct val="100000"/>
              </a:lnSpc>
              <a:spcBef>
                <a:spcPts val="100"/>
              </a:spcBef>
            </a:pPr>
            <a:r>
              <a:rPr lang="sv-SE" sz="3200" dirty="0">
                <a:latin typeface="Avenir Next" panose="020B0503020202020204"/>
              </a:rPr>
              <a:t>Salah satu bentuk keterbukaan pengelolaan pengadaan barang/jasa.</a:t>
            </a:r>
            <a:br>
              <a:rPr lang="sv-SE" sz="3200" dirty="0">
                <a:latin typeface="Avenir Next" panose="020B0503020202020204"/>
              </a:rPr>
            </a:br>
            <a:br>
              <a:rPr lang="sv-SE" sz="3200" dirty="0">
                <a:latin typeface="Avenir Next" panose="020B0503020202020204"/>
              </a:rPr>
            </a:br>
            <a:r>
              <a:rPr lang="sv-SE" sz="3200" dirty="0">
                <a:latin typeface="Avenir Next" panose="020B0503020202020204"/>
              </a:rPr>
              <a:t>Laporan terhadap jumlah nilai penggunaan produk dalam negeri dalam proses pengadaan barang dan jasa tahun 2021.</a:t>
            </a:r>
          </a:p>
        </p:txBody>
      </p:sp>
      <p:pic>
        <p:nvPicPr>
          <p:cNvPr id="5" name="Picture 4">
            <a:extLst>
              <a:ext uri="{FF2B5EF4-FFF2-40B4-BE49-F238E27FC236}">
                <a16:creationId xmlns:a16="http://schemas.microsoft.com/office/drawing/2014/main" id="{392E333D-FEA2-EB4F-08C2-16ADBA7610FC}"/>
              </a:ext>
            </a:extLst>
          </p:cNvPr>
          <p:cNvPicPr>
            <a:picLocks noChangeAspect="1"/>
          </p:cNvPicPr>
          <p:nvPr/>
        </p:nvPicPr>
        <p:blipFill rotWithShape="1">
          <a:blip r:embed="rId4"/>
          <a:srcRect l="13462" t="15109" r="11378" b="6500"/>
          <a:stretch/>
        </p:blipFill>
        <p:spPr bwMode="auto">
          <a:xfrm>
            <a:off x="409150" y="656257"/>
            <a:ext cx="12591103" cy="7840043"/>
          </a:xfrm>
          <a:prstGeom prst="rect">
            <a:avLst/>
          </a:prstGeom>
          <a:ln>
            <a:noFill/>
          </a:ln>
          <a:extLst>
            <a:ext uri="{53640926-AAD7-44D8-BBD7-CCE9431645EC}">
              <a14:shadowObscured xmlns:a14="http://schemas.microsoft.com/office/drawing/2010/main"/>
            </a:ext>
          </a:extLst>
        </p:spPr>
      </p:pic>
      <p:sp>
        <p:nvSpPr>
          <p:cNvPr id="8" name="object 11">
            <a:extLst>
              <a:ext uri="{FF2B5EF4-FFF2-40B4-BE49-F238E27FC236}">
                <a16:creationId xmlns:a16="http://schemas.microsoft.com/office/drawing/2014/main" id="{E49E7288-556E-D52A-E743-8B0308346D49}"/>
              </a:ext>
            </a:extLst>
          </p:cNvPr>
          <p:cNvSpPr txBox="1"/>
          <p:nvPr/>
        </p:nvSpPr>
        <p:spPr>
          <a:xfrm>
            <a:off x="291665" y="9008340"/>
            <a:ext cx="17798309" cy="622403"/>
          </a:xfrm>
          <a:prstGeom prst="rect">
            <a:avLst/>
          </a:prstGeom>
        </p:spPr>
        <p:txBody>
          <a:bodyPr wrap="square" lIns="0" tIns="23813" rIns="0" bIns="0" rtlCol="0">
            <a:noAutofit/>
          </a:bodyPr>
          <a:lstStyle/>
          <a:p>
            <a:pPr algn="just"/>
            <a:r>
              <a:rPr lang="en-US" b="1" dirty="0" err="1">
                <a:latin typeface="Avenir Next" panose="020B0503020202020204"/>
                <a:cs typeface="Calibri"/>
              </a:rPr>
              <a:t>Sumber</a:t>
            </a:r>
            <a:r>
              <a:rPr lang="en-US" b="1" dirty="0">
                <a:latin typeface="Avenir Next" panose="020B0503020202020204"/>
                <a:cs typeface="Calibri"/>
              </a:rPr>
              <a:t>: </a:t>
            </a:r>
            <a:r>
              <a:rPr lang="en-US" dirty="0">
                <a:latin typeface="Avenir Next" panose="020B0503020202020204"/>
                <a:cs typeface="Calibri"/>
              </a:rPr>
              <a:t>Lembaga </a:t>
            </a:r>
            <a:r>
              <a:rPr lang="en-US" dirty="0" err="1">
                <a:latin typeface="Avenir Next" panose="020B0503020202020204"/>
                <a:cs typeface="Calibri"/>
              </a:rPr>
              <a:t>Kebijakan</a:t>
            </a:r>
            <a:r>
              <a:rPr lang="en-US" dirty="0">
                <a:latin typeface="Avenir Next" panose="020B0503020202020204"/>
                <a:cs typeface="Calibri"/>
              </a:rPr>
              <a:t> </a:t>
            </a:r>
            <a:r>
              <a:rPr lang="en-US" dirty="0" err="1">
                <a:latin typeface="Avenir Next" panose="020B0503020202020204"/>
                <a:cs typeface="Calibri"/>
              </a:rPr>
              <a:t>Pengadaan</a:t>
            </a:r>
            <a:r>
              <a:rPr lang="en-US" dirty="0">
                <a:latin typeface="Avenir Next" panose="020B0503020202020204"/>
                <a:cs typeface="Calibri"/>
              </a:rPr>
              <a:t> </a:t>
            </a:r>
            <a:r>
              <a:rPr lang="en-US" dirty="0" err="1">
                <a:latin typeface="Avenir Next" panose="020B0503020202020204"/>
                <a:cs typeface="Calibri"/>
              </a:rPr>
              <a:t>Barang</a:t>
            </a:r>
            <a:r>
              <a:rPr lang="en-US" dirty="0">
                <a:latin typeface="Avenir Next" panose="020B0503020202020204"/>
                <a:cs typeface="Calibri"/>
              </a:rPr>
              <a:t>/Jasa </a:t>
            </a:r>
            <a:r>
              <a:rPr lang="en-US" dirty="0" err="1">
                <a:latin typeface="Avenir Next" panose="020B0503020202020204"/>
                <a:cs typeface="Calibri"/>
              </a:rPr>
              <a:t>Pemerintah</a:t>
            </a:r>
            <a:r>
              <a:rPr lang="en-US" dirty="0">
                <a:latin typeface="Avenir Next" panose="020B0503020202020204"/>
                <a:cs typeface="Calibri"/>
              </a:rPr>
              <a:t>, “</a:t>
            </a:r>
            <a:r>
              <a:rPr lang="en-US" dirty="0" err="1">
                <a:latin typeface="Avenir Next" panose="020B0503020202020204"/>
                <a:cs typeface="Calibri"/>
              </a:rPr>
              <a:t>Laporan</a:t>
            </a:r>
            <a:r>
              <a:rPr lang="en-US" dirty="0">
                <a:latin typeface="Avenir Next" panose="020B0503020202020204"/>
                <a:cs typeface="Calibri"/>
              </a:rPr>
              <a:t> Kinerja Lembaga </a:t>
            </a:r>
            <a:r>
              <a:rPr lang="en-US" dirty="0" err="1">
                <a:latin typeface="Avenir Next" panose="020B0503020202020204"/>
                <a:cs typeface="Calibri"/>
              </a:rPr>
              <a:t>Kebijakan</a:t>
            </a:r>
            <a:r>
              <a:rPr lang="en-US" dirty="0">
                <a:latin typeface="Avenir Next" panose="020B0503020202020204"/>
                <a:cs typeface="Calibri"/>
              </a:rPr>
              <a:t> </a:t>
            </a:r>
            <a:r>
              <a:rPr lang="en-US" dirty="0" err="1">
                <a:latin typeface="Avenir Next" panose="020B0503020202020204"/>
                <a:cs typeface="Calibri"/>
              </a:rPr>
              <a:t>pengadaan</a:t>
            </a:r>
            <a:r>
              <a:rPr lang="en-US" dirty="0">
                <a:latin typeface="Avenir Next" panose="020B0503020202020204"/>
                <a:cs typeface="Calibri"/>
              </a:rPr>
              <a:t> </a:t>
            </a:r>
            <a:r>
              <a:rPr lang="en-US" dirty="0" err="1">
                <a:latin typeface="Avenir Next" panose="020B0503020202020204"/>
                <a:cs typeface="Calibri"/>
              </a:rPr>
              <a:t>Barang</a:t>
            </a:r>
            <a:r>
              <a:rPr lang="en-US" dirty="0">
                <a:latin typeface="Avenir Next" panose="020B0503020202020204"/>
                <a:cs typeface="Calibri"/>
              </a:rPr>
              <a:t>/Jasa </a:t>
            </a:r>
            <a:r>
              <a:rPr lang="en-US" dirty="0" err="1">
                <a:latin typeface="Avenir Next" panose="020B0503020202020204"/>
                <a:cs typeface="Calibri"/>
              </a:rPr>
              <a:t>Pemerintah</a:t>
            </a:r>
            <a:r>
              <a:rPr lang="en-US" dirty="0">
                <a:latin typeface="Avenir Next" panose="020B0503020202020204"/>
                <a:cs typeface="Calibri"/>
              </a:rPr>
              <a:t> </a:t>
            </a:r>
            <a:r>
              <a:rPr lang="en-US" dirty="0" err="1">
                <a:latin typeface="Avenir Next" panose="020B0503020202020204"/>
                <a:cs typeface="Calibri"/>
              </a:rPr>
              <a:t>tahun</a:t>
            </a:r>
            <a:r>
              <a:rPr lang="en-US" dirty="0">
                <a:latin typeface="Avenir Next" panose="020B0503020202020204"/>
                <a:cs typeface="Calibri"/>
              </a:rPr>
              <a:t> 2021, </a:t>
            </a:r>
            <a:r>
              <a:rPr lang="en-US" dirty="0" err="1">
                <a:latin typeface="Avenir Next" panose="020B0503020202020204"/>
                <a:cs typeface="Calibri"/>
              </a:rPr>
              <a:t>dimuat</a:t>
            </a:r>
            <a:r>
              <a:rPr lang="en-US" dirty="0">
                <a:latin typeface="Avenir Next" panose="020B0503020202020204"/>
                <a:cs typeface="Calibri"/>
              </a:rPr>
              <a:t> </a:t>
            </a:r>
            <a:r>
              <a:rPr lang="en-US" dirty="0" err="1">
                <a:latin typeface="Avenir Next" panose="020B0503020202020204"/>
                <a:cs typeface="Calibri"/>
              </a:rPr>
              <a:t>dalam</a:t>
            </a:r>
            <a:r>
              <a:rPr lang="en-US" dirty="0">
                <a:latin typeface="Avenir Next" panose="020B0503020202020204"/>
                <a:cs typeface="Calibri"/>
              </a:rPr>
              <a:t>: </a:t>
            </a:r>
            <a:r>
              <a:rPr lang="en-US" dirty="0">
                <a:latin typeface="Avenir Next" panose="020B0503020202020204"/>
                <a:cs typeface="Calibri"/>
                <a:hlinkClick r:id="rId5"/>
              </a:rPr>
              <a:t>http://www.lkpp.go.id/#/publikasi</a:t>
            </a:r>
            <a:r>
              <a:rPr lang="en-US" dirty="0">
                <a:latin typeface="Avenir Next" panose="020B0503020202020204"/>
                <a:cs typeface="Calibri"/>
              </a:rPr>
              <a:t> </a:t>
            </a:r>
            <a:endParaRPr dirty="0">
              <a:latin typeface="Avenir Next" panose="020B0503020202020204"/>
              <a:cs typeface="Calibri"/>
            </a:endParaRPr>
          </a:p>
        </p:txBody>
      </p:sp>
      <p:sp>
        <p:nvSpPr>
          <p:cNvPr id="11" name="Rectangle 10">
            <a:extLst>
              <a:ext uri="{FF2B5EF4-FFF2-40B4-BE49-F238E27FC236}">
                <a16:creationId xmlns:a16="http://schemas.microsoft.com/office/drawing/2014/main" id="{C84DA6F0-21EE-67BB-627B-396F2F8F4129}"/>
              </a:ext>
            </a:extLst>
          </p:cNvPr>
          <p:cNvSpPr/>
          <p:nvPr/>
        </p:nvSpPr>
        <p:spPr>
          <a:xfrm>
            <a:off x="4094808" y="517721"/>
            <a:ext cx="6019800" cy="624301"/>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302167002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9"/>
          <p:cNvSpPr txBox="1"/>
          <p:nvPr/>
        </p:nvSpPr>
        <p:spPr>
          <a:xfrm>
            <a:off x="10365677" y="2774061"/>
            <a:ext cx="1067447" cy="571500"/>
          </a:xfrm>
          <a:prstGeom prst="rect">
            <a:avLst/>
          </a:prstGeom>
        </p:spPr>
        <p:txBody>
          <a:bodyPr wrap="square" lIns="0" tIns="27623" rIns="0" bIns="0" rtlCol="0">
            <a:noAutofit/>
          </a:bodyPr>
          <a:lstStyle/>
          <a:p>
            <a:pPr marL="19050">
              <a:lnSpc>
                <a:spcPts val="4350"/>
              </a:lnSpc>
            </a:pPr>
            <a:r>
              <a:rPr sz="4200" dirty="0">
                <a:solidFill>
                  <a:srgbClr val="212121"/>
                </a:solidFill>
                <a:latin typeface="Calibri"/>
                <a:cs typeface="Calibri"/>
              </a:rPr>
              <a:t>oleh</a:t>
            </a:r>
            <a:endParaRPr sz="4200">
              <a:latin typeface="Calibri"/>
              <a:cs typeface="Calibri"/>
            </a:endParaRPr>
          </a:p>
        </p:txBody>
      </p:sp>
      <p:sp>
        <p:nvSpPr>
          <p:cNvPr id="8" name="object 8"/>
          <p:cNvSpPr txBox="1"/>
          <p:nvPr/>
        </p:nvSpPr>
        <p:spPr>
          <a:xfrm>
            <a:off x="11435676" y="2774061"/>
            <a:ext cx="1130736" cy="571500"/>
          </a:xfrm>
          <a:prstGeom prst="rect">
            <a:avLst/>
          </a:prstGeom>
        </p:spPr>
        <p:txBody>
          <a:bodyPr wrap="square" lIns="0" tIns="27623" rIns="0" bIns="0" rtlCol="0">
            <a:noAutofit/>
          </a:bodyPr>
          <a:lstStyle/>
          <a:p>
            <a:pPr marL="19050">
              <a:lnSpc>
                <a:spcPts val="4350"/>
              </a:lnSpc>
            </a:pPr>
            <a:r>
              <a:rPr sz="4200" dirty="0">
                <a:solidFill>
                  <a:srgbClr val="212121"/>
                </a:solidFill>
                <a:latin typeface="Calibri"/>
                <a:cs typeface="Calibri"/>
              </a:rPr>
              <a:t>UUD</a:t>
            </a:r>
            <a:endParaRPr sz="4200">
              <a:latin typeface="Calibri"/>
              <a:cs typeface="Calibri"/>
            </a:endParaRPr>
          </a:p>
        </p:txBody>
      </p:sp>
      <p:sp>
        <p:nvSpPr>
          <p:cNvPr id="7" name="object 7"/>
          <p:cNvSpPr txBox="1"/>
          <p:nvPr/>
        </p:nvSpPr>
        <p:spPr>
          <a:xfrm>
            <a:off x="12570752" y="2774061"/>
            <a:ext cx="1199495" cy="571500"/>
          </a:xfrm>
          <a:prstGeom prst="rect">
            <a:avLst/>
          </a:prstGeom>
        </p:spPr>
        <p:txBody>
          <a:bodyPr wrap="square" lIns="0" tIns="27623" rIns="0" bIns="0" rtlCol="0">
            <a:noAutofit/>
          </a:bodyPr>
          <a:lstStyle/>
          <a:p>
            <a:pPr marL="19050">
              <a:lnSpc>
                <a:spcPts val="4350"/>
              </a:lnSpc>
            </a:pPr>
            <a:r>
              <a:rPr sz="4200" dirty="0">
                <a:solidFill>
                  <a:srgbClr val="212121"/>
                </a:solidFill>
                <a:latin typeface="Calibri"/>
                <a:cs typeface="Calibri"/>
              </a:rPr>
              <a:t>1945</a:t>
            </a:r>
            <a:endParaRPr sz="4200">
              <a:latin typeface="Calibri"/>
              <a:cs typeface="Calibri"/>
            </a:endParaRPr>
          </a:p>
        </p:txBody>
      </p:sp>
      <p:sp>
        <p:nvSpPr>
          <p:cNvPr id="6" name="object 6"/>
          <p:cNvSpPr txBox="1"/>
          <p:nvPr/>
        </p:nvSpPr>
        <p:spPr>
          <a:xfrm>
            <a:off x="13779818" y="2774061"/>
            <a:ext cx="2865863" cy="571500"/>
          </a:xfrm>
          <a:prstGeom prst="rect">
            <a:avLst/>
          </a:prstGeom>
        </p:spPr>
        <p:txBody>
          <a:bodyPr wrap="square" lIns="0" tIns="27623" rIns="0" bIns="0" rtlCol="0">
            <a:noAutofit/>
          </a:bodyPr>
          <a:lstStyle/>
          <a:p>
            <a:pPr marL="19050">
              <a:lnSpc>
                <a:spcPts val="4350"/>
              </a:lnSpc>
            </a:pPr>
            <a:r>
              <a:rPr sz="4200" dirty="0">
                <a:solidFill>
                  <a:srgbClr val="212121"/>
                </a:solidFill>
                <a:latin typeface="Calibri"/>
                <a:cs typeface="Calibri"/>
              </a:rPr>
              <a:t>memberikan</a:t>
            </a:r>
            <a:endParaRPr sz="4200">
              <a:latin typeface="Calibri"/>
              <a:cs typeface="Calibri"/>
            </a:endParaRPr>
          </a:p>
        </p:txBody>
      </p:sp>
      <p:sp>
        <p:nvSpPr>
          <p:cNvPr id="5" name="object 5"/>
          <p:cNvSpPr txBox="1"/>
          <p:nvPr/>
        </p:nvSpPr>
        <p:spPr>
          <a:xfrm>
            <a:off x="1375886" y="3956893"/>
            <a:ext cx="305037" cy="3381380"/>
          </a:xfrm>
          <a:prstGeom prst="rect">
            <a:avLst/>
          </a:prstGeom>
        </p:spPr>
        <p:txBody>
          <a:bodyPr wrap="square" lIns="0" tIns="28241" rIns="0" bIns="0" rtlCol="0">
            <a:noAutofit/>
          </a:bodyPr>
          <a:lstStyle/>
          <a:p>
            <a:pPr marL="19050">
              <a:lnSpc>
                <a:spcPts val="4448"/>
              </a:lnSpc>
            </a:pPr>
            <a:r>
              <a:rPr sz="4200" dirty="0">
                <a:solidFill>
                  <a:srgbClr val="C00000"/>
                </a:solidFill>
                <a:latin typeface="Arial"/>
                <a:cs typeface="Arial"/>
              </a:rPr>
              <a:t>•</a:t>
            </a:r>
            <a:endParaRPr sz="4200">
              <a:latin typeface="Arial"/>
              <a:cs typeface="Arial"/>
            </a:endParaRPr>
          </a:p>
          <a:p>
            <a:pPr marL="19050" marR="237">
              <a:lnSpc>
                <a:spcPct val="95825"/>
              </a:lnSpc>
              <a:spcBef>
                <a:spcPts val="467"/>
              </a:spcBef>
            </a:pPr>
            <a:r>
              <a:rPr sz="4200" dirty="0">
                <a:solidFill>
                  <a:srgbClr val="212121"/>
                </a:solidFill>
                <a:latin typeface="Arial"/>
                <a:cs typeface="Arial"/>
              </a:rPr>
              <a:t>•</a:t>
            </a:r>
            <a:endParaRPr sz="4200">
              <a:latin typeface="Arial"/>
              <a:cs typeface="Arial"/>
            </a:endParaRPr>
          </a:p>
          <a:p>
            <a:pPr marL="19050" marR="237">
              <a:lnSpc>
                <a:spcPct val="95825"/>
              </a:lnSpc>
              <a:spcBef>
                <a:spcPts val="689"/>
              </a:spcBef>
            </a:pPr>
            <a:r>
              <a:rPr sz="4200" dirty="0">
                <a:solidFill>
                  <a:srgbClr val="C00000"/>
                </a:solidFill>
                <a:latin typeface="Arial"/>
                <a:cs typeface="Arial"/>
              </a:rPr>
              <a:t>•</a:t>
            </a:r>
            <a:endParaRPr sz="4200">
              <a:latin typeface="Arial"/>
              <a:cs typeface="Arial"/>
            </a:endParaRPr>
          </a:p>
          <a:p>
            <a:pPr marL="19050">
              <a:lnSpc>
                <a:spcPct val="95825"/>
              </a:lnSpc>
              <a:spcBef>
                <a:spcPts val="720"/>
              </a:spcBef>
            </a:pPr>
            <a:r>
              <a:rPr sz="4200" dirty="0">
                <a:solidFill>
                  <a:srgbClr val="C00000"/>
                </a:solidFill>
                <a:latin typeface="Arial"/>
                <a:cs typeface="Arial"/>
              </a:rPr>
              <a:t>•</a:t>
            </a:r>
            <a:endParaRPr sz="4200">
              <a:latin typeface="Arial"/>
              <a:cs typeface="Arial"/>
            </a:endParaRPr>
          </a:p>
          <a:p>
            <a:pPr marL="19050" marR="237">
              <a:lnSpc>
                <a:spcPct val="95825"/>
              </a:lnSpc>
              <a:spcBef>
                <a:spcPts val="689"/>
              </a:spcBef>
            </a:pPr>
            <a:r>
              <a:rPr sz="4200" dirty="0">
                <a:solidFill>
                  <a:srgbClr val="C00000"/>
                </a:solidFill>
                <a:latin typeface="Arial"/>
                <a:cs typeface="Arial"/>
              </a:rPr>
              <a:t>•</a:t>
            </a:r>
            <a:endParaRPr sz="4200">
              <a:latin typeface="Arial"/>
              <a:cs typeface="Arial"/>
            </a:endParaRPr>
          </a:p>
        </p:txBody>
      </p:sp>
      <p:sp>
        <p:nvSpPr>
          <p:cNvPr id="2" name="object 2"/>
          <p:cNvSpPr txBox="1"/>
          <p:nvPr/>
        </p:nvSpPr>
        <p:spPr>
          <a:xfrm>
            <a:off x="11146727" y="8205311"/>
            <a:ext cx="1590072" cy="571500"/>
          </a:xfrm>
          <a:prstGeom prst="rect">
            <a:avLst/>
          </a:prstGeom>
        </p:spPr>
        <p:txBody>
          <a:bodyPr wrap="square" lIns="0" tIns="27623" rIns="0" bIns="0" rtlCol="0">
            <a:noAutofit/>
          </a:bodyPr>
          <a:lstStyle/>
          <a:p>
            <a:pPr marL="19050">
              <a:lnSpc>
                <a:spcPts val="4350"/>
              </a:lnSpc>
            </a:pPr>
            <a:r>
              <a:rPr sz="4200" spc="-24" dirty="0">
                <a:solidFill>
                  <a:srgbClr val="212121"/>
                </a:solidFill>
                <a:latin typeface="Calibri"/>
                <a:cs typeface="Calibri"/>
              </a:rPr>
              <a:t>rakyat.</a:t>
            </a:r>
            <a:endParaRPr sz="4200">
              <a:latin typeface="Calibri"/>
              <a:cs typeface="Calibri"/>
            </a:endParaRPr>
          </a:p>
        </p:txBody>
      </p:sp>
      <p:sp>
        <p:nvSpPr>
          <p:cNvPr id="13" name="object 12"/>
          <p:cNvSpPr/>
          <p:nvPr/>
        </p:nvSpPr>
        <p:spPr>
          <a:xfrm>
            <a:off x="0" y="-886"/>
            <a:ext cx="18288000" cy="10294620"/>
          </a:xfrm>
          <a:prstGeom prst="rect">
            <a:avLst/>
          </a:prstGeom>
          <a:blipFill>
            <a:blip r:embed="rId2" cstate="print"/>
            <a:stretch>
              <a:fillRect/>
            </a:stretch>
          </a:blipFill>
        </p:spPr>
        <p:txBody>
          <a:bodyPr wrap="square" lIns="0" tIns="0" rIns="0" bIns="0" rtlCol="0">
            <a:noAutofit/>
          </a:bodyPr>
          <a:lstStyle/>
          <a:p>
            <a:endParaRPr sz="2700"/>
          </a:p>
        </p:txBody>
      </p:sp>
      <p:sp>
        <p:nvSpPr>
          <p:cNvPr id="10" name="object 10"/>
          <p:cNvSpPr txBox="1"/>
          <p:nvPr/>
        </p:nvSpPr>
        <p:spPr>
          <a:xfrm>
            <a:off x="1317809" y="868582"/>
            <a:ext cx="14935200" cy="1663701"/>
          </a:xfrm>
          <a:prstGeom prst="rect">
            <a:avLst/>
          </a:prstGeom>
        </p:spPr>
        <p:txBody>
          <a:bodyPr wrap="square" lIns="0" tIns="42863" rIns="0" bIns="0" rtlCol="0">
            <a:noAutofit/>
          </a:bodyPr>
          <a:lstStyle/>
          <a:p>
            <a:pPr marL="19050" marR="78618"/>
            <a:endParaRPr lang="en-US" sz="4000" b="1" dirty="0">
              <a:latin typeface="Avenir Next" panose="020B0503020202020204"/>
            </a:endParaRPr>
          </a:p>
        </p:txBody>
      </p:sp>
      <p:sp>
        <p:nvSpPr>
          <p:cNvPr id="4" name="object 4"/>
          <p:cNvSpPr txBox="1"/>
          <p:nvPr/>
        </p:nvSpPr>
        <p:spPr>
          <a:xfrm>
            <a:off x="1718786" y="3989093"/>
            <a:ext cx="8323145" cy="3381351"/>
          </a:xfrm>
          <a:prstGeom prst="rect">
            <a:avLst/>
          </a:prstGeom>
        </p:spPr>
        <p:txBody>
          <a:bodyPr wrap="square" lIns="0" tIns="27623" rIns="0" bIns="0" rtlCol="0">
            <a:noAutofit/>
          </a:bodyPr>
          <a:lstStyle/>
          <a:p>
            <a:pPr marL="19050" marR="78618">
              <a:lnSpc>
                <a:spcPts val="4350"/>
              </a:lnSpc>
            </a:pPr>
            <a:endParaRPr sz="4200" dirty="0">
              <a:latin typeface="Calibri"/>
              <a:cs typeface="Calibri"/>
            </a:endParaRPr>
          </a:p>
        </p:txBody>
      </p:sp>
      <p:pic>
        <p:nvPicPr>
          <p:cNvPr id="12" name="Picture 11">
            <a:extLst>
              <a:ext uri="{FF2B5EF4-FFF2-40B4-BE49-F238E27FC236}">
                <a16:creationId xmlns:a16="http://schemas.microsoft.com/office/drawing/2014/main" id="{8592FFB0-1AF3-4458-8C33-9394C4A15DDE}"/>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7170287" y="64084"/>
            <a:ext cx="1047510" cy="1046276"/>
          </a:xfrm>
          <a:prstGeom prst="rect">
            <a:avLst/>
          </a:prstGeom>
        </p:spPr>
      </p:pic>
      <p:sp>
        <p:nvSpPr>
          <p:cNvPr id="20" name="TextBox 19">
            <a:extLst>
              <a:ext uri="{FF2B5EF4-FFF2-40B4-BE49-F238E27FC236}">
                <a16:creationId xmlns:a16="http://schemas.microsoft.com/office/drawing/2014/main" id="{20179D9B-C5A7-4915-8DAC-7265CD0BCF71}"/>
              </a:ext>
            </a:extLst>
          </p:cNvPr>
          <p:cNvSpPr txBox="1"/>
          <p:nvPr/>
        </p:nvSpPr>
        <p:spPr>
          <a:xfrm>
            <a:off x="6642566" y="1359144"/>
            <a:ext cx="10826783" cy="1446550"/>
          </a:xfrm>
          <a:prstGeom prst="rect">
            <a:avLst/>
          </a:prstGeom>
          <a:noFill/>
        </p:spPr>
        <p:txBody>
          <a:bodyPr wrap="square" rtlCol="0">
            <a:spAutoFit/>
          </a:bodyPr>
          <a:lstStyle/>
          <a:p>
            <a:pPr lvl="0"/>
            <a:r>
              <a:rPr lang="en-US" sz="4400" b="1" i="1" dirty="0">
                <a:latin typeface="Avenir Next" panose="020B0503020202020204"/>
              </a:rPr>
              <a:t>Accountability </a:t>
            </a:r>
            <a:r>
              <a:rPr lang="en-US" sz="4400" b="1" dirty="0">
                <a:latin typeface="Avenir Next" panose="020B0503020202020204"/>
              </a:rPr>
              <a:t>dalam Pengadaan Barang dan Jasa</a:t>
            </a:r>
            <a:endParaRPr lang="en-US" sz="4400" b="1" i="1" dirty="0">
              <a:latin typeface="Avenir Next" panose="020B0503020202020204"/>
            </a:endParaRPr>
          </a:p>
        </p:txBody>
      </p:sp>
      <p:sp>
        <p:nvSpPr>
          <p:cNvPr id="18" name="Slide Number Placeholder 15">
            <a:extLst>
              <a:ext uri="{FF2B5EF4-FFF2-40B4-BE49-F238E27FC236}">
                <a16:creationId xmlns:a16="http://schemas.microsoft.com/office/drawing/2014/main" id="{38DA91C2-DAF8-73A2-1637-0AA38BD5444D}"/>
              </a:ext>
            </a:extLst>
          </p:cNvPr>
          <p:cNvSpPr txBox="1">
            <a:spLocks/>
          </p:cNvSpPr>
          <p:nvPr/>
        </p:nvSpPr>
        <p:spPr>
          <a:xfrm>
            <a:off x="17469349" y="9662456"/>
            <a:ext cx="565802" cy="304778"/>
          </a:xfrm>
          <a:prstGeom prst="callout1">
            <a:avLst>
              <a:gd name="adj1" fmla="val 48702"/>
              <a:gd name="adj2" fmla="val 84708"/>
              <a:gd name="adj3" fmla="val 48210"/>
              <a:gd name="adj4" fmla="val 162974"/>
            </a:avLst>
          </a:prstGeom>
          <a:ln w="38100">
            <a:solidFill>
              <a:schemeClr val="tx1"/>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B42DF2D7-30B4-D046-BCCB-386CF9A49E74}" type="slidenum">
              <a:rPr lang="en-US" sz="2400" b="1" smtClean="0"/>
              <a:pPr algn="ctr"/>
              <a:t>45</a:t>
            </a:fld>
            <a:endParaRPr lang="en-US" sz="2400" b="1" dirty="0"/>
          </a:p>
        </p:txBody>
      </p:sp>
      <p:sp>
        <p:nvSpPr>
          <p:cNvPr id="19" name="TextBox 18">
            <a:extLst>
              <a:ext uri="{FF2B5EF4-FFF2-40B4-BE49-F238E27FC236}">
                <a16:creationId xmlns:a16="http://schemas.microsoft.com/office/drawing/2014/main" id="{3995E160-FA49-6568-B178-6FFAAD4DBD04}"/>
              </a:ext>
            </a:extLst>
          </p:cNvPr>
          <p:cNvSpPr txBox="1"/>
          <p:nvPr/>
        </p:nvSpPr>
        <p:spPr>
          <a:xfrm>
            <a:off x="4602480" y="9890760"/>
            <a:ext cx="9297390" cy="369332"/>
          </a:xfrm>
          <a:prstGeom prst="rect">
            <a:avLst/>
          </a:prstGeom>
          <a:noFill/>
        </p:spPr>
        <p:txBody>
          <a:bodyPr wrap="square">
            <a:spAutoFit/>
          </a:bodyPr>
          <a:lstStyle/>
          <a:p>
            <a:pPr algn="ctr" defTabSz="914490">
              <a:spcAft>
                <a:spcPts val="600"/>
              </a:spcAft>
              <a:defRPr/>
            </a:pPr>
            <a:r>
              <a:rPr lang="en-US" sz="1800" dirty="0">
                <a:solidFill>
                  <a:schemeClr val="tx1"/>
                </a:solidFill>
              </a:rPr>
              <a:t>denny@integritylawfirm.id</a:t>
            </a:r>
          </a:p>
        </p:txBody>
      </p:sp>
      <p:sp>
        <p:nvSpPr>
          <p:cNvPr id="22" name="TextBox 21">
            <a:extLst>
              <a:ext uri="{FF2B5EF4-FFF2-40B4-BE49-F238E27FC236}">
                <a16:creationId xmlns:a16="http://schemas.microsoft.com/office/drawing/2014/main" id="{E81D88B6-15A7-4EB4-BFCD-C5097C4D07BE}"/>
              </a:ext>
            </a:extLst>
          </p:cNvPr>
          <p:cNvSpPr txBox="1"/>
          <p:nvPr/>
        </p:nvSpPr>
        <p:spPr>
          <a:xfrm>
            <a:off x="6726863" y="3113104"/>
            <a:ext cx="10878749" cy="4401205"/>
          </a:xfrm>
          <a:prstGeom prst="rect">
            <a:avLst/>
          </a:prstGeom>
          <a:noFill/>
        </p:spPr>
        <p:txBody>
          <a:bodyPr wrap="square" rtlCol="0">
            <a:spAutoFit/>
          </a:bodyPr>
          <a:lstStyle/>
          <a:p>
            <a:pPr marL="571500" lvl="0" indent="-571500">
              <a:buFont typeface="Arial" panose="020B0604020202020204" pitchFamily="34" charset="0"/>
              <a:buChar char="•"/>
            </a:pPr>
            <a:r>
              <a:rPr lang="en-US" sz="4000" dirty="0">
                <a:latin typeface="Avenir Next" panose="020B0503020202020204"/>
              </a:rPr>
              <a:t>Setiap tindakan dan proses dalam Pengadaan Barang dan jasa harus dapat dipertanggungjawabkan secara hukum;</a:t>
            </a:r>
          </a:p>
          <a:p>
            <a:pPr lvl="0" algn="just"/>
            <a:endParaRPr lang="en-US" sz="4000" dirty="0">
              <a:latin typeface="Avenir Next" panose="020B0503020202020204"/>
            </a:endParaRPr>
          </a:p>
          <a:p>
            <a:pPr marL="571500" lvl="0" indent="-571500">
              <a:buFont typeface="Arial" panose="020B0604020202020204" pitchFamily="34" charset="0"/>
              <a:buChar char="•"/>
            </a:pPr>
            <a:r>
              <a:rPr lang="en-US" sz="4000" dirty="0">
                <a:latin typeface="Avenir Next" panose="020B0503020202020204"/>
              </a:rPr>
              <a:t>Ketersediaan mekanisme hukum atas permasalahan yang lahir dari proses Pengadaan Barang dan Jasa</a:t>
            </a:r>
          </a:p>
        </p:txBody>
      </p:sp>
      <p:pic>
        <p:nvPicPr>
          <p:cNvPr id="11" name="Picture 10">
            <a:extLst>
              <a:ext uri="{FF2B5EF4-FFF2-40B4-BE49-F238E27FC236}">
                <a16:creationId xmlns:a16="http://schemas.microsoft.com/office/drawing/2014/main" id="{51CE05BF-AD9C-48D8-9FB8-EED11487A106}"/>
              </a:ext>
            </a:extLst>
          </p:cNvPr>
          <p:cNvPicPr>
            <a:picLocks noChangeAspect="1"/>
          </p:cNvPicPr>
          <p:nvPr/>
        </p:nvPicPr>
        <p:blipFill rotWithShape="1">
          <a:blip r:embed="rId4">
            <a:extLst>
              <a:ext uri="{28A0092B-C50C-407E-A947-70E740481C1C}">
                <a14:useLocalDpi xmlns:a14="http://schemas.microsoft.com/office/drawing/2010/main" val="0"/>
              </a:ext>
            </a:extLst>
          </a:blip>
          <a:srcRect l="22607" r="40545"/>
          <a:stretch/>
        </p:blipFill>
        <p:spPr>
          <a:xfrm>
            <a:off x="0" y="-38100"/>
            <a:ext cx="5339997" cy="10312403"/>
          </a:xfrm>
          <a:prstGeom prst="rect">
            <a:avLst/>
          </a:prstGeom>
        </p:spPr>
      </p:pic>
      <p:sp>
        <p:nvSpPr>
          <p:cNvPr id="17" name="object 16"/>
          <p:cNvSpPr/>
          <p:nvPr/>
        </p:nvSpPr>
        <p:spPr>
          <a:xfrm rot="5400000">
            <a:off x="3740706" y="-3306366"/>
            <a:ext cx="762000" cy="8212931"/>
          </a:xfrm>
          <a:custGeom>
            <a:avLst/>
            <a:gdLst/>
            <a:ahLst/>
            <a:cxnLst/>
            <a:rect l="l" t="t" r="r" b="b"/>
            <a:pathLst>
              <a:path w="314960" h="5920740">
                <a:moveTo>
                  <a:pt x="314960" y="0"/>
                </a:moveTo>
                <a:lnTo>
                  <a:pt x="0" y="0"/>
                </a:lnTo>
                <a:lnTo>
                  <a:pt x="0" y="5920740"/>
                </a:lnTo>
                <a:lnTo>
                  <a:pt x="314960" y="5920740"/>
                </a:lnTo>
                <a:lnTo>
                  <a:pt x="314960" y="0"/>
                </a:lnTo>
                <a:close/>
              </a:path>
            </a:pathLst>
          </a:custGeom>
          <a:solidFill>
            <a:srgbClr val="700104"/>
          </a:solidFill>
        </p:spPr>
        <p:txBody>
          <a:bodyPr wrap="square" lIns="0" tIns="0" rIns="0" bIns="0" rtlCol="0">
            <a:noAutofit/>
          </a:bodyPr>
          <a:lstStyle/>
          <a:p>
            <a:endParaRPr sz="2700"/>
          </a:p>
        </p:txBody>
      </p:sp>
    </p:spTree>
    <p:extLst>
      <p:ext uri="{BB962C8B-B14F-4D97-AF65-F5344CB8AC3E}">
        <p14:creationId xmlns:p14="http://schemas.microsoft.com/office/powerpoint/2010/main" val="137251373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14">
            <a:extLst>
              <a:ext uri="{FF2B5EF4-FFF2-40B4-BE49-F238E27FC236}">
                <a16:creationId xmlns:a16="http://schemas.microsoft.com/office/drawing/2014/main" id="{216B4CB5-8F05-41EE-73D4-4A9C99FA386B}"/>
              </a:ext>
            </a:extLst>
          </p:cNvPr>
          <p:cNvSpPr/>
          <p:nvPr/>
        </p:nvSpPr>
        <p:spPr>
          <a:xfrm>
            <a:off x="11430" y="-3810"/>
            <a:ext cx="18265140" cy="10294620"/>
          </a:xfrm>
          <a:prstGeom prst="rect">
            <a:avLst/>
          </a:prstGeom>
          <a:blipFill>
            <a:blip r:embed="rId2" cstate="print"/>
            <a:stretch>
              <a:fillRect/>
            </a:stretch>
          </a:blipFill>
        </p:spPr>
        <p:txBody>
          <a:bodyPr wrap="square" lIns="0" tIns="0" rIns="0" bIns="0" rtlCol="0">
            <a:noAutofit/>
          </a:bodyPr>
          <a:lstStyle/>
          <a:p>
            <a:endParaRPr sz="2700"/>
          </a:p>
        </p:txBody>
      </p:sp>
      <p:pic>
        <p:nvPicPr>
          <p:cNvPr id="6" name="Picture 5">
            <a:extLst>
              <a:ext uri="{FF2B5EF4-FFF2-40B4-BE49-F238E27FC236}">
                <a16:creationId xmlns:a16="http://schemas.microsoft.com/office/drawing/2014/main" id="{9D43267B-B259-FCF0-29FA-21724F63F6C2}"/>
              </a:ext>
            </a:extLst>
          </p:cNvPr>
          <p:cNvPicPr>
            <a:picLocks noChangeAspect="1"/>
          </p:cNvPicPr>
          <p:nvPr/>
        </p:nvPicPr>
        <p:blipFill>
          <a:blip r:embed="rId3"/>
          <a:stretch>
            <a:fillRect/>
          </a:stretch>
        </p:blipFill>
        <p:spPr>
          <a:xfrm>
            <a:off x="16992600" y="371870"/>
            <a:ext cx="1097375" cy="916005"/>
          </a:xfrm>
          <a:prstGeom prst="rect">
            <a:avLst/>
          </a:prstGeom>
        </p:spPr>
      </p:pic>
      <p:sp>
        <p:nvSpPr>
          <p:cNvPr id="18" name="Slide Number Placeholder 15">
            <a:extLst>
              <a:ext uri="{FF2B5EF4-FFF2-40B4-BE49-F238E27FC236}">
                <a16:creationId xmlns:a16="http://schemas.microsoft.com/office/drawing/2014/main" id="{DD46BE5E-8575-8311-A7F4-A3088AE3E950}"/>
              </a:ext>
            </a:extLst>
          </p:cNvPr>
          <p:cNvSpPr txBox="1">
            <a:spLocks/>
          </p:cNvSpPr>
          <p:nvPr/>
        </p:nvSpPr>
        <p:spPr>
          <a:xfrm>
            <a:off x="17469349" y="9662456"/>
            <a:ext cx="565802" cy="304778"/>
          </a:xfrm>
          <a:prstGeom prst="callout1">
            <a:avLst>
              <a:gd name="adj1" fmla="val 48702"/>
              <a:gd name="adj2" fmla="val 84708"/>
              <a:gd name="adj3" fmla="val 48210"/>
              <a:gd name="adj4" fmla="val 162974"/>
            </a:avLst>
          </a:prstGeom>
          <a:ln w="38100">
            <a:solidFill>
              <a:schemeClr val="tx1"/>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B42DF2D7-30B4-D046-BCCB-386CF9A49E74}" type="slidenum">
              <a:rPr lang="en-US" sz="2400" b="1" smtClean="0"/>
              <a:pPr algn="ctr"/>
              <a:t>46</a:t>
            </a:fld>
            <a:endParaRPr lang="en-US" sz="2400" b="1" dirty="0"/>
          </a:p>
        </p:txBody>
      </p:sp>
      <p:sp>
        <p:nvSpPr>
          <p:cNvPr id="3" name="TextBox 2">
            <a:extLst>
              <a:ext uri="{FF2B5EF4-FFF2-40B4-BE49-F238E27FC236}">
                <a16:creationId xmlns:a16="http://schemas.microsoft.com/office/drawing/2014/main" id="{8165ED01-7AD8-A82D-30BE-9F522F07165C}"/>
              </a:ext>
            </a:extLst>
          </p:cNvPr>
          <p:cNvSpPr txBox="1"/>
          <p:nvPr/>
        </p:nvSpPr>
        <p:spPr>
          <a:xfrm>
            <a:off x="4586687" y="9693143"/>
            <a:ext cx="9207062" cy="723275"/>
          </a:xfrm>
          <a:prstGeom prst="rect">
            <a:avLst/>
          </a:prstGeom>
          <a:noFill/>
        </p:spPr>
        <p:txBody>
          <a:bodyPr wrap="square">
            <a:spAutoFit/>
          </a:bodyPr>
          <a:lstStyle/>
          <a:p>
            <a:pPr algn="ctr" defTabSz="914490">
              <a:spcAft>
                <a:spcPts val="600"/>
              </a:spcAft>
              <a:defRPr/>
            </a:pPr>
            <a:r>
              <a:rPr lang="en-US" sz="1800" dirty="0">
                <a:solidFill>
                  <a:schemeClr val="tx1"/>
                </a:solidFill>
              </a:rPr>
              <a:t>denny@integritylawfirm.id</a:t>
            </a:r>
          </a:p>
          <a:p>
            <a:pPr algn="ctr" defTabSz="914490">
              <a:spcAft>
                <a:spcPts val="600"/>
              </a:spcAft>
              <a:defRPr/>
            </a:pPr>
            <a:endParaRPr lang="en-US" sz="1800" dirty="0">
              <a:solidFill>
                <a:schemeClr val="tx1"/>
              </a:solidFill>
              <a:latin typeface="Avenir Next" panose="020B0503020202020204"/>
            </a:endParaRPr>
          </a:p>
        </p:txBody>
      </p:sp>
      <p:sp>
        <p:nvSpPr>
          <p:cNvPr id="8" name="object 3"/>
          <p:cNvSpPr/>
          <p:nvPr/>
        </p:nvSpPr>
        <p:spPr>
          <a:xfrm>
            <a:off x="291666" y="1629930"/>
            <a:ext cx="5410200" cy="6671749"/>
          </a:xfrm>
          <a:custGeom>
            <a:avLst/>
            <a:gdLst/>
            <a:ahLst/>
            <a:cxnLst/>
            <a:rect l="l" t="t" r="r" b="b"/>
            <a:pathLst>
              <a:path w="3876040" h="6858000">
                <a:moveTo>
                  <a:pt x="3875532" y="0"/>
                </a:moveTo>
                <a:lnTo>
                  <a:pt x="0" y="0"/>
                </a:lnTo>
                <a:lnTo>
                  <a:pt x="0" y="6858000"/>
                </a:lnTo>
                <a:lnTo>
                  <a:pt x="3875532" y="6858000"/>
                </a:lnTo>
                <a:lnTo>
                  <a:pt x="3875532" y="0"/>
                </a:lnTo>
                <a:close/>
              </a:path>
            </a:pathLst>
          </a:custGeom>
          <a:solidFill>
            <a:srgbClr val="700104"/>
          </a:solidFill>
        </p:spPr>
        <p:txBody>
          <a:bodyPr wrap="square" lIns="0" tIns="0" rIns="0" bIns="0" rtlCol="0"/>
          <a:lstStyle/>
          <a:p>
            <a:endParaRPr dirty="0"/>
          </a:p>
        </p:txBody>
      </p:sp>
      <p:sp>
        <p:nvSpPr>
          <p:cNvPr id="10" name="object 3"/>
          <p:cNvSpPr txBox="1">
            <a:spLocks noGrp="1"/>
          </p:cNvSpPr>
          <p:nvPr>
            <p:ph type="title"/>
          </p:nvPr>
        </p:nvSpPr>
        <p:spPr>
          <a:xfrm>
            <a:off x="715402" y="3966746"/>
            <a:ext cx="4986464" cy="2721258"/>
          </a:xfrm>
          <a:prstGeom prst="rect">
            <a:avLst/>
          </a:prstGeom>
        </p:spPr>
        <p:txBody>
          <a:bodyPr vert="horz" wrap="square" lIns="0" tIns="12700" rIns="0" bIns="0" rtlCol="0">
            <a:spAutoFit/>
          </a:bodyPr>
          <a:lstStyle/>
          <a:p>
            <a:pPr marL="12700">
              <a:lnSpc>
                <a:spcPct val="100000"/>
              </a:lnSpc>
              <a:spcBef>
                <a:spcPts val="100"/>
              </a:spcBef>
            </a:pPr>
            <a:r>
              <a:rPr lang="sv-SE" b="1" dirty="0">
                <a:solidFill>
                  <a:schemeClr val="bg1"/>
                </a:solidFill>
                <a:latin typeface="Avenir Next" panose="020B0503020202020204"/>
              </a:rPr>
              <a:t>Transparansi dan Akuntabilitas Pengadaan barang/ Jasa</a:t>
            </a:r>
          </a:p>
        </p:txBody>
      </p:sp>
      <p:sp>
        <p:nvSpPr>
          <p:cNvPr id="13" name="object 9">
            <a:extLst>
              <a:ext uri="{FF2B5EF4-FFF2-40B4-BE49-F238E27FC236}">
                <a16:creationId xmlns:a16="http://schemas.microsoft.com/office/drawing/2014/main" id="{DEBC51C3-48F8-3CD8-0FA1-2380B946EEA0}"/>
              </a:ext>
            </a:extLst>
          </p:cNvPr>
          <p:cNvSpPr/>
          <p:nvPr/>
        </p:nvSpPr>
        <p:spPr>
          <a:xfrm>
            <a:off x="715402" y="2195968"/>
            <a:ext cx="5410199" cy="6671749"/>
          </a:xfrm>
          <a:custGeom>
            <a:avLst/>
            <a:gdLst/>
            <a:ahLst/>
            <a:cxnLst/>
            <a:rect l="l" t="t" r="r" b="b"/>
            <a:pathLst>
              <a:path w="5273040" h="3508375">
                <a:moveTo>
                  <a:pt x="0" y="3508248"/>
                </a:moveTo>
                <a:lnTo>
                  <a:pt x="5273039" y="3508248"/>
                </a:lnTo>
                <a:lnTo>
                  <a:pt x="5273039" y="0"/>
                </a:lnTo>
                <a:lnTo>
                  <a:pt x="0" y="0"/>
                </a:lnTo>
                <a:lnTo>
                  <a:pt x="0" y="3508248"/>
                </a:lnTo>
                <a:close/>
              </a:path>
            </a:pathLst>
          </a:custGeom>
          <a:ln w="63500">
            <a:solidFill>
              <a:schemeClr val="tx1"/>
            </a:solidFill>
          </a:ln>
        </p:spPr>
        <p:txBody>
          <a:bodyPr wrap="square" lIns="0" tIns="0" rIns="0" bIns="0" rtlCol="0"/>
          <a:lstStyle/>
          <a:p>
            <a:endParaRPr/>
          </a:p>
        </p:txBody>
      </p:sp>
      <p:pic>
        <p:nvPicPr>
          <p:cNvPr id="7" name="Picture 6">
            <a:extLst>
              <a:ext uri="{FF2B5EF4-FFF2-40B4-BE49-F238E27FC236}">
                <a16:creationId xmlns:a16="http://schemas.microsoft.com/office/drawing/2014/main" id="{EC068688-7BA4-0C88-FAFC-303D3D31B8AE}"/>
              </a:ext>
            </a:extLst>
          </p:cNvPr>
          <p:cNvPicPr>
            <a:picLocks noChangeAspect="1"/>
          </p:cNvPicPr>
          <p:nvPr/>
        </p:nvPicPr>
        <p:blipFill rotWithShape="1">
          <a:blip r:embed="rId4"/>
          <a:srcRect l="35947" t="15630" r="29505" b="6833"/>
          <a:stretch/>
        </p:blipFill>
        <p:spPr>
          <a:xfrm>
            <a:off x="6394808" y="798699"/>
            <a:ext cx="6191328" cy="7812187"/>
          </a:xfrm>
          <a:prstGeom prst="rect">
            <a:avLst/>
          </a:prstGeom>
        </p:spPr>
      </p:pic>
      <p:sp>
        <p:nvSpPr>
          <p:cNvPr id="11" name="Rectangle 10">
            <a:extLst>
              <a:ext uri="{FF2B5EF4-FFF2-40B4-BE49-F238E27FC236}">
                <a16:creationId xmlns:a16="http://schemas.microsoft.com/office/drawing/2014/main" id="{620F8AA4-5288-98BA-0477-BFA641DD269E}"/>
              </a:ext>
            </a:extLst>
          </p:cNvPr>
          <p:cNvSpPr/>
          <p:nvPr/>
        </p:nvSpPr>
        <p:spPr>
          <a:xfrm>
            <a:off x="6818543" y="6972300"/>
            <a:ext cx="1944457" cy="44540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5" name="Rectangle 14">
            <a:extLst>
              <a:ext uri="{FF2B5EF4-FFF2-40B4-BE49-F238E27FC236}">
                <a16:creationId xmlns:a16="http://schemas.microsoft.com/office/drawing/2014/main" id="{29969F7D-FF2C-FE1E-F522-3701C0AF324A}"/>
              </a:ext>
            </a:extLst>
          </p:cNvPr>
          <p:cNvSpPr/>
          <p:nvPr/>
        </p:nvSpPr>
        <p:spPr>
          <a:xfrm>
            <a:off x="7391400" y="634503"/>
            <a:ext cx="4267200" cy="105500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7" name="Rectangle 16">
            <a:extLst>
              <a:ext uri="{FF2B5EF4-FFF2-40B4-BE49-F238E27FC236}">
                <a16:creationId xmlns:a16="http://schemas.microsoft.com/office/drawing/2014/main" id="{97A002F6-C0B7-3AB6-BC8A-DD2EC477BB48}"/>
              </a:ext>
            </a:extLst>
          </p:cNvPr>
          <p:cNvSpPr/>
          <p:nvPr/>
        </p:nvSpPr>
        <p:spPr>
          <a:xfrm>
            <a:off x="6822646" y="8227878"/>
            <a:ext cx="1944457" cy="44540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 name="object 11">
            <a:extLst>
              <a:ext uri="{FF2B5EF4-FFF2-40B4-BE49-F238E27FC236}">
                <a16:creationId xmlns:a16="http://schemas.microsoft.com/office/drawing/2014/main" id="{2F760070-BAF3-C09D-4D2D-EAEB65325884}"/>
              </a:ext>
            </a:extLst>
          </p:cNvPr>
          <p:cNvSpPr txBox="1"/>
          <p:nvPr/>
        </p:nvSpPr>
        <p:spPr>
          <a:xfrm>
            <a:off x="291665" y="9008340"/>
            <a:ext cx="17798309" cy="622403"/>
          </a:xfrm>
          <a:prstGeom prst="rect">
            <a:avLst/>
          </a:prstGeom>
        </p:spPr>
        <p:txBody>
          <a:bodyPr wrap="square" lIns="0" tIns="23813" rIns="0" bIns="0" rtlCol="0">
            <a:noAutofit/>
          </a:bodyPr>
          <a:lstStyle/>
          <a:p>
            <a:pPr algn="just"/>
            <a:r>
              <a:rPr lang="en-US" b="1" dirty="0" err="1">
                <a:latin typeface="Avenir Next" panose="020B0503020202020204"/>
                <a:cs typeface="Calibri"/>
              </a:rPr>
              <a:t>Lihat</a:t>
            </a:r>
            <a:r>
              <a:rPr lang="en-US" b="1" dirty="0">
                <a:latin typeface="Avenir Next" panose="020B0503020202020204"/>
                <a:cs typeface="Calibri"/>
              </a:rPr>
              <a:t>: </a:t>
            </a:r>
            <a:r>
              <a:rPr lang="en-US" dirty="0" err="1">
                <a:latin typeface="Avenir Next" panose="020B0503020202020204"/>
                <a:cs typeface="Calibri"/>
              </a:rPr>
              <a:t>Pasal</a:t>
            </a:r>
            <a:r>
              <a:rPr lang="en-US" dirty="0">
                <a:latin typeface="Avenir Next" panose="020B0503020202020204"/>
                <a:cs typeface="Calibri"/>
              </a:rPr>
              <a:t> 6 </a:t>
            </a:r>
            <a:r>
              <a:rPr lang="en-US" dirty="0" err="1">
                <a:latin typeface="Avenir Next" panose="020B0503020202020204"/>
                <a:cs typeface="Calibri"/>
              </a:rPr>
              <a:t>Peraturan</a:t>
            </a:r>
            <a:r>
              <a:rPr lang="en-US" dirty="0">
                <a:latin typeface="Avenir Next" panose="020B0503020202020204"/>
                <a:cs typeface="Calibri"/>
              </a:rPr>
              <a:t> </a:t>
            </a:r>
            <a:r>
              <a:rPr lang="en-US" dirty="0" err="1">
                <a:latin typeface="Avenir Next" panose="020B0503020202020204"/>
                <a:cs typeface="Calibri"/>
              </a:rPr>
              <a:t>Presiden</a:t>
            </a:r>
            <a:r>
              <a:rPr lang="en-US" dirty="0">
                <a:latin typeface="Avenir Next" panose="020B0503020202020204"/>
                <a:cs typeface="Calibri"/>
              </a:rPr>
              <a:t> </a:t>
            </a:r>
            <a:r>
              <a:rPr lang="en-US" dirty="0" err="1">
                <a:latin typeface="Avenir Next" panose="020B0503020202020204"/>
                <a:cs typeface="Calibri"/>
              </a:rPr>
              <a:t>Nomor</a:t>
            </a:r>
            <a:r>
              <a:rPr lang="en-US" dirty="0">
                <a:latin typeface="Avenir Next" panose="020B0503020202020204"/>
                <a:cs typeface="Calibri"/>
              </a:rPr>
              <a:t> 16 </a:t>
            </a:r>
            <a:r>
              <a:rPr lang="en-US" dirty="0" err="1">
                <a:latin typeface="Avenir Next" panose="020B0503020202020204"/>
                <a:cs typeface="Calibri"/>
              </a:rPr>
              <a:t>Tahun</a:t>
            </a:r>
            <a:r>
              <a:rPr lang="en-US" dirty="0">
                <a:latin typeface="Avenir Next" panose="020B0503020202020204"/>
                <a:cs typeface="Calibri"/>
              </a:rPr>
              <a:t> 2018 </a:t>
            </a:r>
            <a:r>
              <a:rPr lang="en-US" dirty="0" err="1">
                <a:latin typeface="Avenir Next" panose="020B0503020202020204"/>
                <a:cs typeface="Calibri"/>
              </a:rPr>
              <a:t>tentang</a:t>
            </a:r>
            <a:r>
              <a:rPr lang="en-US" dirty="0">
                <a:latin typeface="Avenir Next" panose="020B0503020202020204"/>
                <a:cs typeface="Calibri"/>
              </a:rPr>
              <a:t> </a:t>
            </a:r>
            <a:r>
              <a:rPr lang="en-US" dirty="0" err="1">
                <a:latin typeface="Avenir Next" panose="020B0503020202020204"/>
                <a:cs typeface="Calibri"/>
              </a:rPr>
              <a:t>Pengadaaan</a:t>
            </a:r>
            <a:r>
              <a:rPr lang="en-US" dirty="0">
                <a:latin typeface="Avenir Next" panose="020B0503020202020204"/>
                <a:cs typeface="Calibri"/>
              </a:rPr>
              <a:t> </a:t>
            </a:r>
            <a:r>
              <a:rPr lang="en-US" dirty="0" err="1">
                <a:latin typeface="Avenir Next" panose="020B0503020202020204"/>
                <a:cs typeface="Calibri"/>
              </a:rPr>
              <a:t>barang</a:t>
            </a:r>
            <a:r>
              <a:rPr lang="en-US" dirty="0">
                <a:latin typeface="Avenir Next" panose="020B0503020202020204"/>
                <a:cs typeface="Calibri"/>
              </a:rPr>
              <a:t>/Jasa </a:t>
            </a:r>
            <a:r>
              <a:rPr lang="en-US" dirty="0" err="1">
                <a:latin typeface="Avenir Next" panose="020B0503020202020204"/>
                <a:cs typeface="Calibri"/>
              </a:rPr>
              <a:t>Pemerintah</a:t>
            </a:r>
            <a:r>
              <a:rPr lang="en-US" dirty="0">
                <a:latin typeface="Avenir Next" panose="020B0503020202020204"/>
                <a:cs typeface="Calibri"/>
              </a:rPr>
              <a:t> </a:t>
            </a:r>
            <a:r>
              <a:rPr lang="en-US" i="1" dirty="0">
                <a:latin typeface="Avenir Next" panose="020B0503020202020204"/>
                <a:cs typeface="Calibri"/>
              </a:rPr>
              <a:t>jo </a:t>
            </a:r>
            <a:r>
              <a:rPr lang="en-US" dirty="0" err="1">
                <a:latin typeface="Avenir Next" panose="020B0503020202020204"/>
                <a:cs typeface="Calibri"/>
              </a:rPr>
              <a:t>Peraturan</a:t>
            </a:r>
            <a:r>
              <a:rPr lang="en-US" dirty="0">
                <a:latin typeface="Avenir Next" panose="020B0503020202020204"/>
                <a:cs typeface="Calibri"/>
              </a:rPr>
              <a:t> </a:t>
            </a:r>
            <a:r>
              <a:rPr lang="en-US" dirty="0" err="1">
                <a:latin typeface="Avenir Next" panose="020B0503020202020204"/>
                <a:cs typeface="Calibri"/>
              </a:rPr>
              <a:t>Presein</a:t>
            </a:r>
            <a:r>
              <a:rPr lang="en-US" dirty="0">
                <a:latin typeface="Avenir Next" panose="020B0503020202020204"/>
                <a:cs typeface="Calibri"/>
              </a:rPr>
              <a:t> </a:t>
            </a:r>
            <a:r>
              <a:rPr lang="en-US" dirty="0" err="1">
                <a:latin typeface="Avenir Next" panose="020B0503020202020204"/>
                <a:cs typeface="Calibri"/>
              </a:rPr>
              <a:t>Nomor</a:t>
            </a:r>
            <a:r>
              <a:rPr lang="en-US" dirty="0">
                <a:latin typeface="Avenir Next" panose="020B0503020202020204"/>
                <a:cs typeface="Calibri"/>
              </a:rPr>
              <a:t> 12 </a:t>
            </a:r>
            <a:r>
              <a:rPr lang="en-US" dirty="0" err="1">
                <a:latin typeface="Avenir Next" panose="020B0503020202020204"/>
                <a:cs typeface="Calibri"/>
              </a:rPr>
              <a:t>Tahun</a:t>
            </a:r>
            <a:r>
              <a:rPr lang="en-US" dirty="0">
                <a:latin typeface="Avenir Next" panose="020B0503020202020204"/>
                <a:cs typeface="Calibri"/>
              </a:rPr>
              <a:t> 2021 </a:t>
            </a:r>
            <a:r>
              <a:rPr lang="en-US" dirty="0" err="1">
                <a:latin typeface="Avenir Next" panose="020B0503020202020204"/>
                <a:cs typeface="Calibri"/>
              </a:rPr>
              <a:t>tentang</a:t>
            </a:r>
            <a:r>
              <a:rPr lang="en-US" dirty="0">
                <a:latin typeface="Avenir Next" panose="020B0503020202020204"/>
                <a:cs typeface="Calibri"/>
              </a:rPr>
              <a:t> </a:t>
            </a:r>
            <a:r>
              <a:rPr lang="en-US" dirty="0" err="1">
                <a:latin typeface="Avenir Next" panose="020B0503020202020204"/>
                <a:cs typeface="Calibri"/>
              </a:rPr>
              <a:t>Perubahan</a:t>
            </a:r>
            <a:r>
              <a:rPr lang="en-US" dirty="0">
                <a:latin typeface="Avenir Next" panose="020B0503020202020204"/>
                <a:cs typeface="Calibri"/>
              </a:rPr>
              <a:t> Atas </a:t>
            </a:r>
            <a:r>
              <a:rPr lang="en-US" dirty="0" err="1">
                <a:latin typeface="Avenir Next" panose="020B0503020202020204"/>
                <a:cs typeface="Calibri"/>
              </a:rPr>
              <a:t>Peraturan</a:t>
            </a:r>
            <a:r>
              <a:rPr lang="en-US" dirty="0">
                <a:latin typeface="Avenir Next" panose="020B0503020202020204"/>
                <a:cs typeface="Calibri"/>
              </a:rPr>
              <a:t> </a:t>
            </a:r>
            <a:r>
              <a:rPr lang="en-US" dirty="0" err="1">
                <a:latin typeface="Avenir Next" panose="020B0503020202020204"/>
                <a:cs typeface="Calibri"/>
              </a:rPr>
              <a:t>Presiden</a:t>
            </a:r>
            <a:r>
              <a:rPr lang="en-US" dirty="0">
                <a:latin typeface="Avenir Next" panose="020B0503020202020204"/>
                <a:cs typeface="Calibri"/>
              </a:rPr>
              <a:t> </a:t>
            </a:r>
            <a:r>
              <a:rPr lang="en-US" dirty="0" err="1">
                <a:latin typeface="Avenir Next" panose="020B0503020202020204"/>
                <a:cs typeface="Calibri"/>
              </a:rPr>
              <a:t>Nomor</a:t>
            </a:r>
            <a:r>
              <a:rPr lang="en-US" dirty="0">
                <a:latin typeface="Avenir Next" panose="020B0503020202020204"/>
                <a:cs typeface="Calibri"/>
              </a:rPr>
              <a:t> 16 </a:t>
            </a:r>
            <a:r>
              <a:rPr lang="en-US" dirty="0" err="1">
                <a:latin typeface="Avenir Next" panose="020B0503020202020204"/>
                <a:cs typeface="Calibri"/>
              </a:rPr>
              <a:t>Tahun</a:t>
            </a:r>
            <a:r>
              <a:rPr lang="en-US" dirty="0">
                <a:latin typeface="Avenir Next" panose="020B0503020202020204"/>
                <a:cs typeface="Calibri"/>
              </a:rPr>
              <a:t> 2018 </a:t>
            </a:r>
            <a:r>
              <a:rPr lang="en-US" dirty="0" err="1">
                <a:latin typeface="Avenir Next" panose="020B0503020202020204"/>
                <a:cs typeface="Calibri"/>
              </a:rPr>
              <a:t>tentang</a:t>
            </a:r>
            <a:r>
              <a:rPr lang="en-US" dirty="0">
                <a:latin typeface="Avenir Next" panose="020B0503020202020204"/>
                <a:cs typeface="Calibri"/>
              </a:rPr>
              <a:t> </a:t>
            </a:r>
            <a:r>
              <a:rPr lang="en-US" dirty="0" err="1">
                <a:latin typeface="Avenir Next" panose="020B0503020202020204"/>
                <a:cs typeface="Calibri"/>
              </a:rPr>
              <a:t>Pengadaaan</a:t>
            </a:r>
            <a:r>
              <a:rPr lang="en-US" dirty="0">
                <a:latin typeface="Avenir Next" panose="020B0503020202020204"/>
                <a:cs typeface="Calibri"/>
              </a:rPr>
              <a:t> </a:t>
            </a:r>
            <a:r>
              <a:rPr lang="en-US" dirty="0" err="1">
                <a:latin typeface="Avenir Next" panose="020B0503020202020204"/>
                <a:cs typeface="Calibri"/>
              </a:rPr>
              <a:t>barang</a:t>
            </a:r>
            <a:r>
              <a:rPr lang="en-US" dirty="0">
                <a:latin typeface="Avenir Next" panose="020B0503020202020204"/>
                <a:cs typeface="Calibri"/>
              </a:rPr>
              <a:t>/Jasa </a:t>
            </a:r>
            <a:r>
              <a:rPr lang="en-US" dirty="0" err="1">
                <a:latin typeface="Avenir Next" panose="020B0503020202020204"/>
                <a:cs typeface="Calibri"/>
              </a:rPr>
              <a:t>Pemerintah</a:t>
            </a:r>
            <a:endParaRPr dirty="0">
              <a:latin typeface="Avenir Next" panose="020B0503020202020204"/>
              <a:cs typeface="Calibri"/>
            </a:endParaRPr>
          </a:p>
        </p:txBody>
      </p:sp>
      <p:sp>
        <p:nvSpPr>
          <p:cNvPr id="22" name="Rectangle 21">
            <a:extLst>
              <a:ext uri="{FF2B5EF4-FFF2-40B4-BE49-F238E27FC236}">
                <a16:creationId xmlns:a16="http://schemas.microsoft.com/office/drawing/2014/main" id="{09B51918-FD23-D024-0947-47BEC487DB69}"/>
              </a:ext>
            </a:extLst>
          </p:cNvPr>
          <p:cNvSpPr/>
          <p:nvPr/>
        </p:nvSpPr>
        <p:spPr>
          <a:xfrm>
            <a:off x="12958591" y="3196089"/>
            <a:ext cx="4614007" cy="3539430"/>
          </a:xfrm>
          <a:prstGeom prst="rect">
            <a:avLst/>
          </a:prstGeom>
        </p:spPr>
        <p:txBody>
          <a:bodyPr wrap="square">
            <a:spAutoFit/>
          </a:bodyPr>
          <a:lstStyle/>
          <a:p>
            <a:pPr lvl="0"/>
            <a:r>
              <a:rPr lang="en-US" sz="3200" dirty="0" err="1">
                <a:latin typeface="Avenir Next" panose="020B0503020202020204"/>
              </a:rPr>
              <a:t>Kedua</a:t>
            </a:r>
            <a:r>
              <a:rPr lang="en-US" sz="3200" dirty="0">
                <a:latin typeface="Avenir Next" panose="020B0503020202020204"/>
              </a:rPr>
              <a:t> </a:t>
            </a:r>
            <a:r>
              <a:rPr lang="en-US" sz="3200" dirty="0" err="1">
                <a:latin typeface="Avenir Next" panose="020B0503020202020204"/>
              </a:rPr>
              <a:t>prinsip</a:t>
            </a:r>
            <a:r>
              <a:rPr lang="en-US" sz="3200" dirty="0">
                <a:latin typeface="Avenir Next" panose="020B0503020202020204"/>
              </a:rPr>
              <a:t> </a:t>
            </a:r>
            <a:r>
              <a:rPr lang="en-US" sz="3200" dirty="0" err="1">
                <a:latin typeface="Avenir Next" panose="020B0503020202020204"/>
              </a:rPr>
              <a:t>ini</a:t>
            </a:r>
            <a:r>
              <a:rPr lang="en-US" sz="3200" dirty="0">
                <a:latin typeface="Avenir Next" panose="020B0503020202020204"/>
              </a:rPr>
              <a:t> </a:t>
            </a:r>
            <a:r>
              <a:rPr lang="en-US" sz="3200" dirty="0" err="1">
                <a:latin typeface="Avenir Next" panose="020B0503020202020204"/>
              </a:rPr>
              <a:t>telah</a:t>
            </a:r>
            <a:r>
              <a:rPr lang="en-US" sz="3200" dirty="0">
                <a:latin typeface="Avenir Next" panose="020B0503020202020204"/>
              </a:rPr>
              <a:t> </a:t>
            </a:r>
            <a:r>
              <a:rPr lang="en-US" sz="3200" dirty="0" err="1">
                <a:latin typeface="Avenir Next" panose="020B0503020202020204"/>
              </a:rPr>
              <a:t>menjadi</a:t>
            </a:r>
            <a:r>
              <a:rPr lang="en-US" sz="3200" dirty="0">
                <a:latin typeface="Avenir Next" panose="020B0503020202020204"/>
              </a:rPr>
              <a:t> </a:t>
            </a:r>
            <a:r>
              <a:rPr lang="en-US" sz="3200" dirty="0" err="1">
                <a:latin typeface="Avenir Next" panose="020B0503020202020204"/>
              </a:rPr>
              <a:t>marwah</a:t>
            </a:r>
            <a:r>
              <a:rPr lang="en-US" sz="3200" dirty="0">
                <a:latin typeface="Avenir Next" panose="020B0503020202020204"/>
              </a:rPr>
              <a:t> </a:t>
            </a:r>
            <a:r>
              <a:rPr lang="en-US" sz="3200" dirty="0" err="1">
                <a:latin typeface="Avenir Next" panose="020B0503020202020204"/>
              </a:rPr>
              <a:t>dalam</a:t>
            </a:r>
            <a:r>
              <a:rPr lang="en-US" sz="3200" dirty="0">
                <a:latin typeface="Avenir Next" panose="020B0503020202020204"/>
              </a:rPr>
              <a:t> </a:t>
            </a:r>
            <a:r>
              <a:rPr lang="en-US" sz="3200" dirty="0" err="1">
                <a:latin typeface="Avenir Next" panose="020B0503020202020204"/>
              </a:rPr>
              <a:t>prses</a:t>
            </a:r>
            <a:r>
              <a:rPr lang="en-US" sz="3200" dirty="0">
                <a:latin typeface="Avenir Next" panose="020B0503020202020204"/>
              </a:rPr>
              <a:t> </a:t>
            </a:r>
            <a:r>
              <a:rPr lang="en-US" sz="3200" dirty="0" err="1">
                <a:latin typeface="Avenir Next" panose="020B0503020202020204"/>
              </a:rPr>
              <a:t>pengadaan</a:t>
            </a:r>
            <a:r>
              <a:rPr lang="en-US" sz="3200" dirty="0">
                <a:latin typeface="Avenir Next" panose="020B0503020202020204"/>
              </a:rPr>
              <a:t> </a:t>
            </a:r>
            <a:r>
              <a:rPr lang="en-US" sz="3200" dirty="0" err="1">
                <a:latin typeface="Avenir Next" panose="020B0503020202020204"/>
              </a:rPr>
              <a:t>barang</a:t>
            </a:r>
            <a:r>
              <a:rPr lang="en-US" sz="3200" dirty="0">
                <a:latin typeface="Avenir Next" panose="020B0503020202020204"/>
              </a:rPr>
              <a:t>/</a:t>
            </a:r>
            <a:r>
              <a:rPr lang="en-US" sz="3200" dirty="0" err="1">
                <a:latin typeface="Avenir Next" panose="020B0503020202020204"/>
              </a:rPr>
              <a:t>jasa</a:t>
            </a:r>
            <a:r>
              <a:rPr lang="en-US" sz="3200" dirty="0">
                <a:latin typeface="Avenir Next" panose="020B0503020202020204"/>
              </a:rPr>
              <a:t>. </a:t>
            </a:r>
            <a:r>
              <a:rPr lang="en-US" sz="3200" dirty="0" err="1">
                <a:latin typeface="Avenir Next" panose="020B0503020202020204"/>
              </a:rPr>
              <a:t>Dengan</a:t>
            </a:r>
            <a:r>
              <a:rPr lang="en-US" sz="3200" dirty="0">
                <a:latin typeface="Avenir Next" panose="020B0503020202020204"/>
              </a:rPr>
              <a:t> </a:t>
            </a:r>
            <a:r>
              <a:rPr lang="en-US" sz="3200" dirty="0" err="1">
                <a:latin typeface="Avenir Next" panose="020B0503020202020204"/>
              </a:rPr>
              <a:t>demikian</a:t>
            </a:r>
            <a:r>
              <a:rPr lang="en-US" sz="3200" dirty="0">
                <a:latin typeface="Avenir Next" panose="020B0503020202020204"/>
              </a:rPr>
              <a:t>, </a:t>
            </a:r>
            <a:r>
              <a:rPr lang="en-US" sz="3200" dirty="0" err="1">
                <a:latin typeface="Avenir Next" panose="020B0503020202020204"/>
              </a:rPr>
              <a:t>harus</a:t>
            </a:r>
            <a:r>
              <a:rPr lang="en-US" sz="3200" dirty="0">
                <a:latin typeface="Avenir Next" panose="020B0503020202020204"/>
              </a:rPr>
              <a:t> </a:t>
            </a:r>
            <a:r>
              <a:rPr lang="en-US" sz="3200" dirty="0" err="1">
                <a:latin typeface="Avenir Next" panose="020B0503020202020204"/>
              </a:rPr>
              <a:t>dijalankan</a:t>
            </a:r>
            <a:r>
              <a:rPr lang="en-US" sz="3200" dirty="0">
                <a:latin typeface="Avenir Next" panose="020B0503020202020204"/>
              </a:rPr>
              <a:t> </a:t>
            </a:r>
            <a:r>
              <a:rPr lang="en-US" sz="3200" dirty="0" err="1">
                <a:latin typeface="Avenir Next" panose="020B0503020202020204"/>
              </a:rPr>
              <a:t>secara</a:t>
            </a:r>
            <a:r>
              <a:rPr lang="en-US" sz="3200" dirty="0">
                <a:latin typeface="Avenir Next" panose="020B0503020202020204"/>
              </a:rPr>
              <a:t> </a:t>
            </a:r>
            <a:r>
              <a:rPr lang="en-US" sz="3200" b="1" dirty="0" err="1">
                <a:latin typeface="Avenir Next" panose="020B0503020202020204"/>
              </a:rPr>
              <a:t>terbuka</a:t>
            </a:r>
            <a:r>
              <a:rPr lang="en-US" sz="3200" b="1" dirty="0">
                <a:latin typeface="Avenir Next" panose="020B0503020202020204"/>
              </a:rPr>
              <a:t> dan </a:t>
            </a:r>
            <a:r>
              <a:rPr lang="en-US" sz="3200" b="1" dirty="0" err="1">
                <a:latin typeface="Avenir Next" panose="020B0503020202020204"/>
              </a:rPr>
              <a:t>dapat</a:t>
            </a:r>
            <a:r>
              <a:rPr lang="en-US" sz="3200" b="1" dirty="0">
                <a:latin typeface="Avenir Next" panose="020B0503020202020204"/>
              </a:rPr>
              <a:t> </a:t>
            </a:r>
            <a:r>
              <a:rPr lang="en-US" sz="3200" b="1" dirty="0" err="1">
                <a:latin typeface="Avenir Next" panose="020B0503020202020204"/>
              </a:rPr>
              <a:t>dipertanggungjawabkan</a:t>
            </a:r>
            <a:r>
              <a:rPr lang="en-US" sz="3200" b="1" dirty="0">
                <a:latin typeface="Avenir Next" panose="020B0503020202020204"/>
              </a:rPr>
              <a:t>. </a:t>
            </a:r>
            <a:endParaRPr lang="en-US" sz="3200" dirty="0">
              <a:latin typeface="Avenir Next" panose="020B0503020202020204"/>
            </a:endParaRPr>
          </a:p>
        </p:txBody>
      </p:sp>
    </p:spTree>
    <p:extLst>
      <p:ext uri="{BB962C8B-B14F-4D97-AF65-F5344CB8AC3E}">
        <p14:creationId xmlns:p14="http://schemas.microsoft.com/office/powerpoint/2010/main" val="180975695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14">
            <a:extLst>
              <a:ext uri="{FF2B5EF4-FFF2-40B4-BE49-F238E27FC236}">
                <a16:creationId xmlns:a16="http://schemas.microsoft.com/office/drawing/2014/main" id="{216B4CB5-8F05-41EE-73D4-4A9C99FA386B}"/>
              </a:ext>
            </a:extLst>
          </p:cNvPr>
          <p:cNvSpPr/>
          <p:nvPr/>
        </p:nvSpPr>
        <p:spPr>
          <a:xfrm>
            <a:off x="11430" y="-3810"/>
            <a:ext cx="18265140" cy="10294620"/>
          </a:xfrm>
          <a:prstGeom prst="rect">
            <a:avLst/>
          </a:prstGeom>
          <a:blipFill>
            <a:blip r:embed="rId2" cstate="print"/>
            <a:stretch>
              <a:fillRect/>
            </a:stretch>
          </a:blipFill>
        </p:spPr>
        <p:txBody>
          <a:bodyPr wrap="square" lIns="0" tIns="0" rIns="0" bIns="0" rtlCol="0">
            <a:noAutofit/>
          </a:bodyPr>
          <a:lstStyle/>
          <a:p>
            <a:endParaRPr sz="2700" dirty="0"/>
          </a:p>
        </p:txBody>
      </p:sp>
      <p:pic>
        <p:nvPicPr>
          <p:cNvPr id="6" name="Picture 5">
            <a:extLst>
              <a:ext uri="{FF2B5EF4-FFF2-40B4-BE49-F238E27FC236}">
                <a16:creationId xmlns:a16="http://schemas.microsoft.com/office/drawing/2014/main" id="{9D43267B-B259-FCF0-29FA-21724F63F6C2}"/>
              </a:ext>
            </a:extLst>
          </p:cNvPr>
          <p:cNvPicPr>
            <a:picLocks noChangeAspect="1"/>
          </p:cNvPicPr>
          <p:nvPr/>
        </p:nvPicPr>
        <p:blipFill>
          <a:blip r:embed="rId3"/>
          <a:stretch>
            <a:fillRect/>
          </a:stretch>
        </p:blipFill>
        <p:spPr>
          <a:xfrm>
            <a:off x="16992600" y="371870"/>
            <a:ext cx="1097375" cy="916005"/>
          </a:xfrm>
          <a:prstGeom prst="rect">
            <a:avLst/>
          </a:prstGeom>
        </p:spPr>
      </p:pic>
      <p:sp>
        <p:nvSpPr>
          <p:cNvPr id="18" name="Slide Number Placeholder 15">
            <a:extLst>
              <a:ext uri="{FF2B5EF4-FFF2-40B4-BE49-F238E27FC236}">
                <a16:creationId xmlns:a16="http://schemas.microsoft.com/office/drawing/2014/main" id="{DD46BE5E-8575-8311-A7F4-A3088AE3E950}"/>
              </a:ext>
            </a:extLst>
          </p:cNvPr>
          <p:cNvSpPr txBox="1">
            <a:spLocks/>
          </p:cNvSpPr>
          <p:nvPr/>
        </p:nvSpPr>
        <p:spPr>
          <a:xfrm>
            <a:off x="17469349" y="9662456"/>
            <a:ext cx="565802" cy="304778"/>
          </a:xfrm>
          <a:prstGeom prst="callout1">
            <a:avLst>
              <a:gd name="adj1" fmla="val 48702"/>
              <a:gd name="adj2" fmla="val 84708"/>
              <a:gd name="adj3" fmla="val 48210"/>
              <a:gd name="adj4" fmla="val 162974"/>
            </a:avLst>
          </a:prstGeom>
          <a:ln w="38100">
            <a:solidFill>
              <a:schemeClr val="tx1"/>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B42DF2D7-30B4-D046-BCCB-386CF9A49E74}" type="slidenum">
              <a:rPr lang="en-US" sz="2400" b="1" smtClean="0"/>
              <a:pPr algn="ctr"/>
              <a:t>47</a:t>
            </a:fld>
            <a:endParaRPr lang="en-US" sz="2400" b="1" dirty="0"/>
          </a:p>
        </p:txBody>
      </p:sp>
      <p:sp>
        <p:nvSpPr>
          <p:cNvPr id="3" name="TextBox 2">
            <a:extLst>
              <a:ext uri="{FF2B5EF4-FFF2-40B4-BE49-F238E27FC236}">
                <a16:creationId xmlns:a16="http://schemas.microsoft.com/office/drawing/2014/main" id="{8165ED01-7AD8-A82D-30BE-9F522F07165C}"/>
              </a:ext>
            </a:extLst>
          </p:cNvPr>
          <p:cNvSpPr txBox="1"/>
          <p:nvPr/>
        </p:nvSpPr>
        <p:spPr>
          <a:xfrm>
            <a:off x="4586687" y="9693143"/>
            <a:ext cx="9207062" cy="723275"/>
          </a:xfrm>
          <a:prstGeom prst="rect">
            <a:avLst/>
          </a:prstGeom>
          <a:noFill/>
        </p:spPr>
        <p:txBody>
          <a:bodyPr wrap="square">
            <a:spAutoFit/>
          </a:bodyPr>
          <a:lstStyle/>
          <a:p>
            <a:pPr algn="ctr" defTabSz="914490">
              <a:spcAft>
                <a:spcPts val="600"/>
              </a:spcAft>
              <a:defRPr/>
            </a:pPr>
            <a:r>
              <a:rPr lang="en-US" sz="1800" dirty="0">
                <a:solidFill>
                  <a:schemeClr val="tx1"/>
                </a:solidFill>
              </a:rPr>
              <a:t>denny@integritylawfirm.id</a:t>
            </a:r>
          </a:p>
          <a:p>
            <a:pPr algn="ctr" defTabSz="914490">
              <a:spcAft>
                <a:spcPts val="600"/>
              </a:spcAft>
              <a:defRPr/>
            </a:pPr>
            <a:endParaRPr lang="en-US" sz="1800" dirty="0">
              <a:solidFill>
                <a:schemeClr val="tx1"/>
              </a:solidFill>
              <a:latin typeface="Avenir Next" panose="020B0503020202020204"/>
            </a:endParaRPr>
          </a:p>
        </p:txBody>
      </p:sp>
      <p:sp>
        <p:nvSpPr>
          <p:cNvPr id="8" name="object 3"/>
          <p:cNvSpPr/>
          <p:nvPr/>
        </p:nvSpPr>
        <p:spPr>
          <a:xfrm>
            <a:off x="380691" y="233369"/>
            <a:ext cx="5632978" cy="4529131"/>
          </a:xfrm>
          <a:custGeom>
            <a:avLst/>
            <a:gdLst/>
            <a:ahLst/>
            <a:cxnLst/>
            <a:rect l="l" t="t" r="r" b="b"/>
            <a:pathLst>
              <a:path w="3876040" h="6858000">
                <a:moveTo>
                  <a:pt x="3875532" y="0"/>
                </a:moveTo>
                <a:lnTo>
                  <a:pt x="0" y="0"/>
                </a:lnTo>
                <a:lnTo>
                  <a:pt x="0" y="6858000"/>
                </a:lnTo>
                <a:lnTo>
                  <a:pt x="3875532" y="6858000"/>
                </a:lnTo>
                <a:lnTo>
                  <a:pt x="3875532" y="0"/>
                </a:lnTo>
                <a:close/>
              </a:path>
            </a:pathLst>
          </a:custGeom>
          <a:solidFill>
            <a:srgbClr val="700104"/>
          </a:solidFill>
        </p:spPr>
        <p:txBody>
          <a:bodyPr wrap="square" lIns="0" tIns="0" rIns="0" bIns="0" rtlCol="0"/>
          <a:lstStyle/>
          <a:p>
            <a:endParaRPr dirty="0"/>
          </a:p>
        </p:txBody>
      </p:sp>
      <p:sp>
        <p:nvSpPr>
          <p:cNvPr id="10" name="object 3"/>
          <p:cNvSpPr txBox="1">
            <a:spLocks noGrp="1"/>
          </p:cNvSpPr>
          <p:nvPr>
            <p:ph type="title"/>
          </p:nvPr>
        </p:nvSpPr>
        <p:spPr>
          <a:xfrm>
            <a:off x="929823" y="1286520"/>
            <a:ext cx="4986464" cy="2721258"/>
          </a:xfrm>
          <a:prstGeom prst="rect">
            <a:avLst/>
          </a:prstGeom>
        </p:spPr>
        <p:txBody>
          <a:bodyPr vert="horz" wrap="square" lIns="0" tIns="12700" rIns="0" bIns="0" rtlCol="0">
            <a:spAutoFit/>
          </a:bodyPr>
          <a:lstStyle/>
          <a:p>
            <a:pPr marL="12700">
              <a:lnSpc>
                <a:spcPct val="100000"/>
              </a:lnSpc>
              <a:spcBef>
                <a:spcPts val="100"/>
              </a:spcBef>
            </a:pPr>
            <a:r>
              <a:rPr lang="sv-SE" b="1" dirty="0">
                <a:solidFill>
                  <a:schemeClr val="bg1"/>
                </a:solidFill>
                <a:latin typeface="Avenir Next" panose="020B0503020202020204"/>
              </a:rPr>
              <a:t>Transparansi dan Akuntabilitas Sebagai Prinsip Dasar ”Public Procurement”</a:t>
            </a:r>
          </a:p>
        </p:txBody>
      </p:sp>
      <p:sp>
        <p:nvSpPr>
          <p:cNvPr id="13" name="object 9">
            <a:extLst>
              <a:ext uri="{FF2B5EF4-FFF2-40B4-BE49-F238E27FC236}">
                <a16:creationId xmlns:a16="http://schemas.microsoft.com/office/drawing/2014/main" id="{DEBC51C3-48F8-3CD8-0FA1-2380B946EEA0}"/>
              </a:ext>
            </a:extLst>
          </p:cNvPr>
          <p:cNvSpPr/>
          <p:nvPr/>
        </p:nvSpPr>
        <p:spPr>
          <a:xfrm>
            <a:off x="956268" y="434608"/>
            <a:ext cx="5267524" cy="4780429"/>
          </a:xfrm>
          <a:custGeom>
            <a:avLst/>
            <a:gdLst/>
            <a:ahLst/>
            <a:cxnLst/>
            <a:rect l="l" t="t" r="r" b="b"/>
            <a:pathLst>
              <a:path w="5273040" h="3508375">
                <a:moveTo>
                  <a:pt x="0" y="3508248"/>
                </a:moveTo>
                <a:lnTo>
                  <a:pt x="5273039" y="3508248"/>
                </a:lnTo>
                <a:lnTo>
                  <a:pt x="5273039" y="0"/>
                </a:lnTo>
                <a:lnTo>
                  <a:pt x="0" y="0"/>
                </a:lnTo>
                <a:lnTo>
                  <a:pt x="0" y="3508248"/>
                </a:lnTo>
                <a:close/>
              </a:path>
            </a:pathLst>
          </a:custGeom>
          <a:ln w="63500">
            <a:solidFill>
              <a:schemeClr val="tx1"/>
            </a:solidFill>
          </a:ln>
        </p:spPr>
        <p:txBody>
          <a:bodyPr wrap="square" lIns="0" tIns="0" rIns="0" bIns="0" rtlCol="0"/>
          <a:lstStyle/>
          <a:p>
            <a:endParaRPr dirty="0"/>
          </a:p>
        </p:txBody>
      </p:sp>
      <p:grpSp>
        <p:nvGrpSpPr>
          <p:cNvPr id="23" name="Group 22">
            <a:extLst>
              <a:ext uri="{FF2B5EF4-FFF2-40B4-BE49-F238E27FC236}">
                <a16:creationId xmlns:a16="http://schemas.microsoft.com/office/drawing/2014/main" id="{C6B3513B-2DCE-0A90-1492-DBC8C01E14B8}"/>
              </a:ext>
            </a:extLst>
          </p:cNvPr>
          <p:cNvGrpSpPr/>
          <p:nvPr/>
        </p:nvGrpSpPr>
        <p:grpSpPr>
          <a:xfrm>
            <a:off x="12012949" y="2824822"/>
            <a:ext cx="6359817" cy="6024767"/>
            <a:chOff x="11675334" y="1862432"/>
            <a:chExt cx="7010400" cy="6024767"/>
          </a:xfrm>
        </p:grpSpPr>
        <p:sp>
          <p:nvSpPr>
            <p:cNvPr id="7" name="object 3">
              <a:extLst>
                <a:ext uri="{FF2B5EF4-FFF2-40B4-BE49-F238E27FC236}">
                  <a16:creationId xmlns:a16="http://schemas.microsoft.com/office/drawing/2014/main" id="{FBD1B30E-4797-9101-D461-9BDAE8B8446C}"/>
                </a:ext>
              </a:extLst>
            </p:cNvPr>
            <p:cNvSpPr txBox="1">
              <a:spLocks/>
            </p:cNvSpPr>
            <p:nvPr/>
          </p:nvSpPr>
          <p:spPr>
            <a:xfrm>
              <a:off x="11675334" y="1862432"/>
              <a:ext cx="6231975" cy="1305486"/>
            </a:xfrm>
            <a:prstGeom prst="rect">
              <a:avLst/>
            </a:prstGeom>
          </p:spPr>
          <p:txBody>
            <a:bodyPr vert="horz" wrap="square" lIns="0" tIns="12700" rIns="0" bIns="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12700">
                <a:spcBef>
                  <a:spcPts val="100"/>
                </a:spcBef>
              </a:pPr>
              <a:r>
                <a:rPr lang="en-US" sz="2800" b="1" dirty="0">
                  <a:effectLst/>
                  <a:latin typeface="Avenir Next" panose="020B0503020202020204"/>
                </a:rPr>
                <a:t>Fundamental Principles </a:t>
              </a:r>
              <a:r>
                <a:rPr lang="en-US" sz="2800" b="1" dirty="0">
                  <a:latin typeface="Avenir Next" panose="020B0503020202020204"/>
                </a:rPr>
                <a:t>Tr</a:t>
              </a:r>
              <a:r>
                <a:rPr lang="en-US" sz="2800" b="1" dirty="0">
                  <a:effectLst/>
                  <a:latin typeface="Avenir Next" panose="020B0503020202020204"/>
                </a:rPr>
                <a:t>ansparency And Accountability In The Management Of Public Finances</a:t>
              </a:r>
              <a:endParaRPr lang="sv-SE" sz="2800" b="1" dirty="0">
                <a:latin typeface="Avenir Next" panose="020B0503020202020204"/>
              </a:endParaRPr>
            </a:p>
          </p:txBody>
        </p:sp>
        <p:sp>
          <p:nvSpPr>
            <p:cNvPr id="15" name="object 11">
              <a:extLst>
                <a:ext uri="{FF2B5EF4-FFF2-40B4-BE49-F238E27FC236}">
                  <a16:creationId xmlns:a16="http://schemas.microsoft.com/office/drawing/2014/main" id="{771E6D39-901A-DD9F-C2E6-6AE959A110B8}"/>
                </a:ext>
              </a:extLst>
            </p:cNvPr>
            <p:cNvSpPr txBox="1"/>
            <p:nvPr/>
          </p:nvSpPr>
          <p:spPr>
            <a:xfrm>
              <a:off x="11675334" y="3742475"/>
              <a:ext cx="7010400" cy="4144724"/>
            </a:xfrm>
            <a:prstGeom prst="rect">
              <a:avLst/>
            </a:prstGeom>
          </p:spPr>
          <p:txBody>
            <a:bodyPr vert="horz" wrap="square" lIns="0" tIns="12700" rIns="0" bIns="0" rtlCol="0">
              <a:spAutoFit/>
            </a:bodyPr>
            <a:lstStyle/>
            <a:p>
              <a:pPr marL="457200" lvl="0" indent="-457200">
                <a:lnSpc>
                  <a:spcPct val="107000"/>
                </a:lnSpc>
                <a:buSzPts val="1650"/>
                <a:buFontTx/>
                <a:buChar char="-"/>
              </a:pPr>
              <a:r>
                <a:rPr lang="en-US" sz="2800" dirty="0">
                  <a:effectLst/>
                  <a:latin typeface="Avenir Next" panose="020B0503020202020204"/>
                  <a:ea typeface="Times New Roman" panose="02020603050405020304" pitchFamily="18" charset="0"/>
                  <a:cs typeface="Times New Roman" panose="02020603050405020304" pitchFamily="18" charset="0"/>
                </a:rPr>
                <a:t>Procedures For The Adoption Of The National Budget;</a:t>
              </a:r>
            </a:p>
            <a:p>
              <a:pPr marL="457200" lvl="0" indent="-457200">
                <a:lnSpc>
                  <a:spcPct val="107000"/>
                </a:lnSpc>
                <a:buSzPts val="1650"/>
                <a:buFontTx/>
                <a:buChar char="-"/>
              </a:pPr>
              <a:r>
                <a:rPr lang="en-US" sz="2800" dirty="0">
                  <a:effectLst/>
                  <a:latin typeface="Avenir Next" panose="020B0503020202020204"/>
                  <a:ea typeface="Times New Roman" panose="02020603050405020304" pitchFamily="18" charset="0"/>
                  <a:cs typeface="Times New Roman" panose="02020603050405020304" pitchFamily="18" charset="0"/>
                </a:rPr>
                <a:t>Timely Reporting On Revenue And Expenditure;</a:t>
              </a:r>
              <a:endParaRPr lang="en-US" sz="2800" dirty="0">
                <a:latin typeface="Avenir Next" panose="020B0503020202020204"/>
                <a:ea typeface="Times New Roman" panose="02020603050405020304" pitchFamily="18" charset="0"/>
                <a:cs typeface="Times New Roman" panose="02020603050405020304" pitchFamily="18" charset="0"/>
              </a:endParaRPr>
            </a:p>
            <a:p>
              <a:pPr marL="457200" lvl="0" indent="-457200">
                <a:lnSpc>
                  <a:spcPct val="107000"/>
                </a:lnSpc>
                <a:buSzPts val="1650"/>
                <a:buFontTx/>
                <a:buChar char="-"/>
              </a:pPr>
              <a:r>
                <a:rPr lang="en-US" sz="2800" dirty="0">
                  <a:effectLst/>
                  <a:latin typeface="Avenir Next" panose="020B0503020202020204"/>
                  <a:ea typeface="Times New Roman" panose="02020603050405020304" pitchFamily="18" charset="0"/>
                  <a:cs typeface="Times New Roman" panose="02020603050405020304" pitchFamily="18" charset="0"/>
                </a:rPr>
                <a:t>A System Of Accounting And Auditing Standards And Related Oversight; and </a:t>
              </a:r>
              <a:endParaRPr lang="en-US" sz="2800" dirty="0">
                <a:latin typeface="Avenir Next" panose="020B0503020202020204"/>
                <a:ea typeface="Times New Roman" panose="02020603050405020304" pitchFamily="18" charset="0"/>
                <a:cs typeface="Times New Roman" panose="02020603050405020304" pitchFamily="18" charset="0"/>
              </a:endParaRPr>
            </a:p>
            <a:p>
              <a:pPr marL="457200" lvl="0" indent="-457200">
                <a:lnSpc>
                  <a:spcPct val="107000"/>
                </a:lnSpc>
                <a:buSzPts val="1650"/>
                <a:buFontTx/>
                <a:buChar char="-"/>
              </a:pPr>
              <a:r>
                <a:rPr lang="en-US" sz="2800" dirty="0">
                  <a:effectLst/>
                  <a:latin typeface="Avenir Next" panose="020B0503020202020204"/>
                  <a:ea typeface="Times New Roman" panose="02020603050405020304" pitchFamily="18" charset="0"/>
                  <a:cs typeface="Times New Roman" panose="02020603050405020304" pitchFamily="18" charset="0"/>
                </a:rPr>
                <a:t>Effective And Efficient Systems Of Risk Management And Internal Control.</a:t>
              </a:r>
              <a:endParaRPr lang="en-US" sz="2800" dirty="0">
                <a:effectLst/>
                <a:latin typeface="Avenir Next" panose="020B0503020202020204"/>
                <a:ea typeface="Calibri" panose="020F0502020204030204" pitchFamily="34" charset="0"/>
                <a:cs typeface="Times New Roman" panose="02020603050405020304" pitchFamily="18" charset="0"/>
              </a:endParaRPr>
            </a:p>
            <a:p>
              <a:pPr marL="299085" indent="-287020" algn="just">
                <a:lnSpc>
                  <a:spcPct val="100000"/>
                </a:lnSpc>
                <a:spcBef>
                  <a:spcPts val="100"/>
                </a:spcBef>
                <a:buFont typeface="Arial MT"/>
                <a:buChar char="•"/>
                <a:tabLst>
                  <a:tab pos="299720" algn="l"/>
                </a:tabLst>
              </a:pPr>
              <a:endParaRPr sz="2800" dirty="0">
                <a:latin typeface="Avenir Next" panose="020B0503020202020204"/>
                <a:cs typeface="Calibri"/>
              </a:endParaRPr>
            </a:p>
          </p:txBody>
        </p:sp>
      </p:grpSp>
      <p:grpSp>
        <p:nvGrpSpPr>
          <p:cNvPr id="22" name="Group 21">
            <a:extLst>
              <a:ext uri="{FF2B5EF4-FFF2-40B4-BE49-F238E27FC236}">
                <a16:creationId xmlns:a16="http://schemas.microsoft.com/office/drawing/2014/main" id="{38886265-C59A-8021-6B79-6A0DCAA7275B}"/>
              </a:ext>
            </a:extLst>
          </p:cNvPr>
          <p:cNvGrpSpPr/>
          <p:nvPr/>
        </p:nvGrpSpPr>
        <p:grpSpPr>
          <a:xfrm>
            <a:off x="312293" y="6127118"/>
            <a:ext cx="5762936" cy="3648138"/>
            <a:chOff x="9562501" y="1050264"/>
            <a:chExt cx="7331059" cy="2466810"/>
          </a:xfrm>
        </p:grpSpPr>
        <p:sp>
          <p:nvSpPr>
            <p:cNvPr id="4" name="object 3">
              <a:extLst>
                <a:ext uri="{FF2B5EF4-FFF2-40B4-BE49-F238E27FC236}">
                  <a16:creationId xmlns:a16="http://schemas.microsoft.com/office/drawing/2014/main" id="{CC3911AF-8744-7668-1930-0BF68C35D06D}"/>
                </a:ext>
              </a:extLst>
            </p:cNvPr>
            <p:cNvSpPr txBox="1">
              <a:spLocks/>
            </p:cNvSpPr>
            <p:nvPr/>
          </p:nvSpPr>
          <p:spPr>
            <a:xfrm>
              <a:off x="9562501" y="1291196"/>
              <a:ext cx="7252748" cy="2023902"/>
            </a:xfrm>
            <a:prstGeom prst="rect">
              <a:avLst/>
            </a:prstGeom>
          </p:spPr>
          <p:txBody>
            <a:bodyPr vert="horz" wrap="square" lIns="0" tIns="12700" rIns="0" bIns="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12700">
                <a:spcBef>
                  <a:spcPts val="100"/>
                </a:spcBef>
              </a:pPr>
              <a:r>
                <a:rPr lang="en-US" sz="3200" b="1" dirty="0">
                  <a:effectLst/>
                  <a:latin typeface="Avenir Next" panose="020B0503020202020204"/>
                </a:rPr>
                <a:t> United Nations Convention Against  Corruption </a:t>
              </a:r>
            </a:p>
            <a:p>
              <a:pPr marL="12700">
                <a:spcBef>
                  <a:spcPts val="100"/>
                </a:spcBef>
              </a:pPr>
              <a:endParaRPr lang="en-US" sz="3200" b="1" dirty="0">
                <a:latin typeface="Avenir Next" panose="020B0503020202020204"/>
              </a:endParaRPr>
            </a:p>
            <a:p>
              <a:pPr marL="12700">
                <a:spcBef>
                  <a:spcPts val="100"/>
                </a:spcBef>
              </a:pPr>
              <a:r>
                <a:rPr lang="en-US" sz="3200" b="1" dirty="0">
                  <a:effectLst/>
                  <a:latin typeface="Avenir Next" panose="020B0503020202020204"/>
                </a:rPr>
                <a:t>Article 9 (2) Public Procurement and Management of Public </a:t>
              </a:r>
              <a:r>
                <a:rPr lang="en-US" sz="3200" b="1" dirty="0">
                  <a:latin typeface="Avenir Next" panose="020B0503020202020204"/>
                </a:rPr>
                <a:t>F</a:t>
              </a:r>
              <a:r>
                <a:rPr lang="en-US" sz="3200" b="1" dirty="0">
                  <a:effectLst/>
                  <a:latin typeface="Avenir Next" panose="020B0503020202020204"/>
                </a:rPr>
                <a:t>inances</a:t>
              </a:r>
              <a:r>
                <a:rPr lang="sv-SE" sz="3200" b="1" dirty="0">
                  <a:latin typeface="Avenir Next" panose="020B0503020202020204"/>
                </a:rPr>
                <a:t> </a:t>
              </a:r>
            </a:p>
          </p:txBody>
        </p:sp>
        <p:sp>
          <p:nvSpPr>
            <p:cNvPr id="17" name="object 9">
              <a:extLst>
                <a:ext uri="{FF2B5EF4-FFF2-40B4-BE49-F238E27FC236}">
                  <a16:creationId xmlns:a16="http://schemas.microsoft.com/office/drawing/2014/main" id="{CEFA185B-D728-5315-D3E4-334AF4D97218}"/>
                </a:ext>
              </a:extLst>
            </p:cNvPr>
            <p:cNvSpPr/>
            <p:nvPr/>
          </p:nvSpPr>
          <p:spPr>
            <a:xfrm>
              <a:off x="9640812" y="1050264"/>
              <a:ext cx="7252748" cy="2466810"/>
            </a:xfrm>
            <a:custGeom>
              <a:avLst/>
              <a:gdLst/>
              <a:ahLst/>
              <a:cxnLst/>
              <a:rect l="l" t="t" r="r" b="b"/>
              <a:pathLst>
                <a:path w="5273040" h="3508375">
                  <a:moveTo>
                    <a:pt x="0" y="3508248"/>
                  </a:moveTo>
                  <a:lnTo>
                    <a:pt x="5273039" y="3508248"/>
                  </a:lnTo>
                  <a:lnTo>
                    <a:pt x="5273039" y="0"/>
                  </a:lnTo>
                  <a:lnTo>
                    <a:pt x="0" y="0"/>
                  </a:lnTo>
                  <a:lnTo>
                    <a:pt x="0" y="3508248"/>
                  </a:lnTo>
                  <a:close/>
                </a:path>
              </a:pathLst>
            </a:custGeom>
            <a:ln w="63500">
              <a:solidFill>
                <a:schemeClr val="tx1"/>
              </a:solidFill>
            </a:ln>
          </p:spPr>
          <p:txBody>
            <a:bodyPr wrap="square" lIns="0" tIns="0" rIns="0" bIns="0" rtlCol="0"/>
            <a:lstStyle/>
            <a:p>
              <a:endParaRPr/>
            </a:p>
          </p:txBody>
        </p:sp>
      </p:grpSp>
      <p:pic>
        <p:nvPicPr>
          <p:cNvPr id="19" name="Picture 18">
            <a:extLst>
              <a:ext uri="{FF2B5EF4-FFF2-40B4-BE49-F238E27FC236}">
                <a16:creationId xmlns:a16="http://schemas.microsoft.com/office/drawing/2014/main" id="{3083DA90-AAD3-0409-6CC4-CB61E6F74A65}"/>
              </a:ext>
            </a:extLst>
          </p:cNvPr>
          <p:cNvPicPr>
            <a:picLocks noChangeAspect="1"/>
          </p:cNvPicPr>
          <p:nvPr/>
        </p:nvPicPr>
        <p:blipFill rotWithShape="1">
          <a:blip r:embed="rId4"/>
          <a:srcRect l="44391" t="17105" r="30609" b="13340"/>
          <a:stretch/>
        </p:blipFill>
        <p:spPr bwMode="auto">
          <a:xfrm>
            <a:off x="6491864" y="1061368"/>
            <a:ext cx="5424889" cy="840344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37586171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14">
            <a:extLst>
              <a:ext uri="{FF2B5EF4-FFF2-40B4-BE49-F238E27FC236}">
                <a16:creationId xmlns:a16="http://schemas.microsoft.com/office/drawing/2014/main" id="{216B4CB5-8F05-41EE-73D4-4A9C99FA386B}"/>
              </a:ext>
            </a:extLst>
          </p:cNvPr>
          <p:cNvSpPr/>
          <p:nvPr/>
        </p:nvSpPr>
        <p:spPr>
          <a:xfrm>
            <a:off x="11430" y="0"/>
            <a:ext cx="18265140" cy="10294620"/>
          </a:xfrm>
          <a:prstGeom prst="rect">
            <a:avLst/>
          </a:prstGeom>
          <a:blipFill>
            <a:blip r:embed="rId2" cstate="print"/>
            <a:stretch>
              <a:fillRect/>
            </a:stretch>
          </a:blipFill>
        </p:spPr>
        <p:txBody>
          <a:bodyPr wrap="square" lIns="0" tIns="0" rIns="0" bIns="0" rtlCol="0">
            <a:noAutofit/>
          </a:bodyPr>
          <a:lstStyle/>
          <a:p>
            <a:endParaRPr sz="2700"/>
          </a:p>
        </p:txBody>
      </p:sp>
      <p:pic>
        <p:nvPicPr>
          <p:cNvPr id="6" name="Picture 5">
            <a:extLst>
              <a:ext uri="{FF2B5EF4-FFF2-40B4-BE49-F238E27FC236}">
                <a16:creationId xmlns:a16="http://schemas.microsoft.com/office/drawing/2014/main" id="{9D43267B-B259-FCF0-29FA-21724F63F6C2}"/>
              </a:ext>
            </a:extLst>
          </p:cNvPr>
          <p:cNvPicPr>
            <a:picLocks noChangeAspect="1"/>
          </p:cNvPicPr>
          <p:nvPr/>
        </p:nvPicPr>
        <p:blipFill>
          <a:blip r:embed="rId3"/>
          <a:stretch>
            <a:fillRect/>
          </a:stretch>
        </p:blipFill>
        <p:spPr>
          <a:xfrm>
            <a:off x="16992600" y="371870"/>
            <a:ext cx="1097375" cy="916005"/>
          </a:xfrm>
          <a:prstGeom prst="rect">
            <a:avLst/>
          </a:prstGeom>
        </p:spPr>
      </p:pic>
      <p:sp>
        <p:nvSpPr>
          <p:cNvPr id="18" name="Slide Number Placeholder 15">
            <a:extLst>
              <a:ext uri="{FF2B5EF4-FFF2-40B4-BE49-F238E27FC236}">
                <a16:creationId xmlns:a16="http://schemas.microsoft.com/office/drawing/2014/main" id="{DD46BE5E-8575-8311-A7F4-A3088AE3E950}"/>
              </a:ext>
            </a:extLst>
          </p:cNvPr>
          <p:cNvSpPr txBox="1">
            <a:spLocks/>
          </p:cNvSpPr>
          <p:nvPr/>
        </p:nvSpPr>
        <p:spPr>
          <a:xfrm>
            <a:off x="17469349" y="9662456"/>
            <a:ext cx="565802" cy="304778"/>
          </a:xfrm>
          <a:prstGeom prst="callout1">
            <a:avLst>
              <a:gd name="adj1" fmla="val 48702"/>
              <a:gd name="adj2" fmla="val 84708"/>
              <a:gd name="adj3" fmla="val 48210"/>
              <a:gd name="adj4" fmla="val 162974"/>
            </a:avLst>
          </a:prstGeom>
          <a:ln w="38100">
            <a:solidFill>
              <a:schemeClr val="tx1"/>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B42DF2D7-30B4-D046-BCCB-386CF9A49E74}" type="slidenum">
              <a:rPr lang="en-US" sz="2400" b="1" smtClean="0"/>
              <a:pPr algn="ctr"/>
              <a:t>48</a:t>
            </a:fld>
            <a:endParaRPr lang="en-US" sz="2400" b="1" dirty="0"/>
          </a:p>
        </p:txBody>
      </p:sp>
      <p:sp>
        <p:nvSpPr>
          <p:cNvPr id="3" name="TextBox 2">
            <a:extLst>
              <a:ext uri="{FF2B5EF4-FFF2-40B4-BE49-F238E27FC236}">
                <a16:creationId xmlns:a16="http://schemas.microsoft.com/office/drawing/2014/main" id="{8165ED01-7AD8-A82D-30BE-9F522F07165C}"/>
              </a:ext>
            </a:extLst>
          </p:cNvPr>
          <p:cNvSpPr txBox="1"/>
          <p:nvPr/>
        </p:nvSpPr>
        <p:spPr>
          <a:xfrm>
            <a:off x="4586687" y="9693143"/>
            <a:ext cx="9207062" cy="723275"/>
          </a:xfrm>
          <a:prstGeom prst="rect">
            <a:avLst/>
          </a:prstGeom>
          <a:noFill/>
        </p:spPr>
        <p:txBody>
          <a:bodyPr wrap="square">
            <a:spAutoFit/>
          </a:bodyPr>
          <a:lstStyle/>
          <a:p>
            <a:pPr algn="ctr" defTabSz="914490">
              <a:spcAft>
                <a:spcPts val="600"/>
              </a:spcAft>
              <a:defRPr/>
            </a:pPr>
            <a:r>
              <a:rPr lang="en-US" sz="1800" dirty="0">
                <a:solidFill>
                  <a:schemeClr val="tx1"/>
                </a:solidFill>
              </a:rPr>
              <a:t>denny@integritylawfirm.id</a:t>
            </a:r>
          </a:p>
          <a:p>
            <a:pPr algn="ctr" defTabSz="914490">
              <a:spcAft>
                <a:spcPts val="600"/>
              </a:spcAft>
              <a:defRPr/>
            </a:pPr>
            <a:endParaRPr lang="en-US" sz="1800" dirty="0">
              <a:solidFill>
                <a:schemeClr val="tx1"/>
              </a:solidFill>
              <a:latin typeface="Avenir Next" panose="020B0503020202020204"/>
            </a:endParaRPr>
          </a:p>
        </p:txBody>
      </p:sp>
      <p:sp>
        <p:nvSpPr>
          <p:cNvPr id="10" name="object 3"/>
          <p:cNvSpPr txBox="1">
            <a:spLocks noGrp="1"/>
          </p:cNvSpPr>
          <p:nvPr>
            <p:ph type="title"/>
          </p:nvPr>
        </p:nvSpPr>
        <p:spPr>
          <a:xfrm>
            <a:off x="13248762" y="2672211"/>
            <a:ext cx="4630087" cy="4444807"/>
          </a:xfrm>
          <a:prstGeom prst="rect">
            <a:avLst/>
          </a:prstGeom>
        </p:spPr>
        <p:txBody>
          <a:bodyPr vert="horz" wrap="square" lIns="0" tIns="12700" rIns="0" bIns="0" rtlCol="0">
            <a:spAutoFit/>
          </a:bodyPr>
          <a:lstStyle/>
          <a:p>
            <a:pPr marL="12700" algn="l">
              <a:lnSpc>
                <a:spcPct val="100000"/>
              </a:lnSpc>
              <a:spcBef>
                <a:spcPts val="100"/>
              </a:spcBef>
            </a:pPr>
            <a:r>
              <a:rPr lang="sv-SE" sz="3200" dirty="0">
                <a:latin typeface="Avenir Next" panose="020B0503020202020204"/>
              </a:rPr>
              <a:t>Salah satu bentuk keterbukaan pengelolaan pengadaan barang/jasa.</a:t>
            </a:r>
            <a:br>
              <a:rPr lang="sv-SE" sz="3200" dirty="0">
                <a:latin typeface="Avenir Next" panose="020B0503020202020204"/>
              </a:rPr>
            </a:br>
            <a:br>
              <a:rPr lang="sv-SE" sz="3200" dirty="0">
                <a:latin typeface="Avenir Next" panose="020B0503020202020204"/>
              </a:rPr>
            </a:br>
            <a:r>
              <a:rPr lang="sv-SE" sz="3200" dirty="0">
                <a:latin typeface="Avenir Next" panose="020B0503020202020204"/>
              </a:rPr>
              <a:t>Laporan terhadap jumlah nilai penggunaan produk dalam negeri dalam proses pengadaan barang dan jasa tahun 2021.</a:t>
            </a:r>
          </a:p>
        </p:txBody>
      </p:sp>
      <p:pic>
        <p:nvPicPr>
          <p:cNvPr id="5" name="Picture 4">
            <a:extLst>
              <a:ext uri="{FF2B5EF4-FFF2-40B4-BE49-F238E27FC236}">
                <a16:creationId xmlns:a16="http://schemas.microsoft.com/office/drawing/2014/main" id="{392E333D-FEA2-EB4F-08C2-16ADBA7610FC}"/>
              </a:ext>
            </a:extLst>
          </p:cNvPr>
          <p:cNvPicPr>
            <a:picLocks noChangeAspect="1"/>
          </p:cNvPicPr>
          <p:nvPr/>
        </p:nvPicPr>
        <p:blipFill rotWithShape="1">
          <a:blip r:embed="rId4"/>
          <a:srcRect l="13462" t="15109" r="11378" b="6500"/>
          <a:stretch/>
        </p:blipFill>
        <p:spPr bwMode="auto">
          <a:xfrm>
            <a:off x="409150" y="656257"/>
            <a:ext cx="12591103" cy="7840043"/>
          </a:xfrm>
          <a:prstGeom prst="rect">
            <a:avLst/>
          </a:prstGeom>
          <a:ln>
            <a:noFill/>
          </a:ln>
          <a:extLst>
            <a:ext uri="{53640926-AAD7-44D8-BBD7-CCE9431645EC}">
              <a14:shadowObscured xmlns:a14="http://schemas.microsoft.com/office/drawing/2010/main"/>
            </a:ext>
          </a:extLst>
        </p:spPr>
      </p:pic>
      <p:sp>
        <p:nvSpPr>
          <p:cNvPr id="8" name="object 11">
            <a:extLst>
              <a:ext uri="{FF2B5EF4-FFF2-40B4-BE49-F238E27FC236}">
                <a16:creationId xmlns:a16="http://schemas.microsoft.com/office/drawing/2014/main" id="{E49E7288-556E-D52A-E743-8B0308346D49}"/>
              </a:ext>
            </a:extLst>
          </p:cNvPr>
          <p:cNvSpPr txBox="1"/>
          <p:nvPr/>
        </p:nvSpPr>
        <p:spPr>
          <a:xfrm>
            <a:off x="291665" y="9008340"/>
            <a:ext cx="17798309" cy="622403"/>
          </a:xfrm>
          <a:prstGeom prst="rect">
            <a:avLst/>
          </a:prstGeom>
        </p:spPr>
        <p:txBody>
          <a:bodyPr wrap="square" lIns="0" tIns="23813" rIns="0" bIns="0" rtlCol="0">
            <a:noAutofit/>
          </a:bodyPr>
          <a:lstStyle/>
          <a:p>
            <a:pPr algn="just"/>
            <a:r>
              <a:rPr lang="en-US" b="1" dirty="0" err="1">
                <a:latin typeface="Avenir Next" panose="020B0503020202020204"/>
                <a:cs typeface="Calibri"/>
              </a:rPr>
              <a:t>Sumber</a:t>
            </a:r>
            <a:r>
              <a:rPr lang="en-US" b="1" dirty="0">
                <a:latin typeface="Avenir Next" panose="020B0503020202020204"/>
                <a:cs typeface="Calibri"/>
              </a:rPr>
              <a:t>: </a:t>
            </a:r>
            <a:r>
              <a:rPr lang="en-US" dirty="0">
                <a:latin typeface="Avenir Next" panose="020B0503020202020204"/>
                <a:cs typeface="Calibri"/>
              </a:rPr>
              <a:t>Lembaga </a:t>
            </a:r>
            <a:r>
              <a:rPr lang="en-US" dirty="0" err="1">
                <a:latin typeface="Avenir Next" panose="020B0503020202020204"/>
                <a:cs typeface="Calibri"/>
              </a:rPr>
              <a:t>Kebijakan</a:t>
            </a:r>
            <a:r>
              <a:rPr lang="en-US" dirty="0">
                <a:latin typeface="Avenir Next" panose="020B0503020202020204"/>
                <a:cs typeface="Calibri"/>
              </a:rPr>
              <a:t> </a:t>
            </a:r>
            <a:r>
              <a:rPr lang="en-US" dirty="0" err="1">
                <a:latin typeface="Avenir Next" panose="020B0503020202020204"/>
                <a:cs typeface="Calibri"/>
              </a:rPr>
              <a:t>Pengadaan</a:t>
            </a:r>
            <a:r>
              <a:rPr lang="en-US" dirty="0">
                <a:latin typeface="Avenir Next" panose="020B0503020202020204"/>
                <a:cs typeface="Calibri"/>
              </a:rPr>
              <a:t> </a:t>
            </a:r>
            <a:r>
              <a:rPr lang="en-US" dirty="0" err="1">
                <a:latin typeface="Avenir Next" panose="020B0503020202020204"/>
                <a:cs typeface="Calibri"/>
              </a:rPr>
              <a:t>Barang</a:t>
            </a:r>
            <a:r>
              <a:rPr lang="en-US" dirty="0">
                <a:latin typeface="Avenir Next" panose="020B0503020202020204"/>
                <a:cs typeface="Calibri"/>
              </a:rPr>
              <a:t>/Jasa </a:t>
            </a:r>
            <a:r>
              <a:rPr lang="en-US" dirty="0" err="1">
                <a:latin typeface="Avenir Next" panose="020B0503020202020204"/>
                <a:cs typeface="Calibri"/>
              </a:rPr>
              <a:t>Pemerintah</a:t>
            </a:r>
            <a:r>
              <a:rPr lang="en-US" dirty="0">
                <a:latin typeface="Avenir Next" panose="020B0503020202020204"/>
                <a:cs typeface="Calibri"/>
              </a:rPr>
              <a:t>, “</a:t>
            </a:r>
            <a:r>
              <a:rPr lang="en-US" dirty="0" err="1">
                <a:latin typeface="Avenir Next" panose="020B0503020202020204"/>
                <a:cs typeface="Calibri"/>
              </a:rPr>
              <a:t>Laporan</a:t>
            </a:r>
            <a:r>
              <a:rPr lang="en-US" dirty="0">
                <a:latin typeface="Avenir Next" panose="020B0503020202020204"/>
                <a:cs typeface="Calibri"/>
              </a:rPr>
              <a:t> Kinerja Lembaga </a:t>
            </a:r>
            <a:r>
              <a:rPr lang="en-US" dirty="0" err="1">
                <a:latin typeface="Avenir Next" panose="020B0503020202020204"/>
                <a:cs typeface="Calibri"/>
              </a:rPr>
              <a:t>Kebijakan</a:t>
            </a:r>
            <a:r>
              <a:rPr lang="en-US" dirty="0">
                <a:latin typeface="Avenir Next" panose="020B0503020202020204"/>
                <a:cs typeface="Calibri"/>
              </a:rPr>
              <a:t> </a:t>
            </a:r>
            <a:r>
              <a:rPr lang="en-US" dirty="0" err="1">
                <a:latin typeface="Avenir Next" panose="020B0503020202020204"/>
                <a:cs typeface="Calibri"/>
              </a:rPr>
              <a:t>pengadaan</a:t>
            </a:r>
            <a:r>
              <a:rPr lang="en-US" dirty="0">
                <a:latin typeface="Avenir Next" panose="020B0503020202020204"/>
                <a:cs typeface="Calibri"/>
              </a:rPr>
              <a:t> </a:t>
            </a:r>
            <a:r>
              <a:rPr lang="en-US" dirty="0" err="1">
                <a:latin typeface="Avenir Next" panose="020B0503020202020204"/>
                <a:cs typeface="Calibri"/>
              </a:rPr>
              <a:t>Barang</a:t>
            </a:r>
            <a:r>
              <a:rPr lang="en-US" dirty="0">
                <a:latin typeface="Avenir Next" panose="020B0503020202020204"/>
                <a:cs typeface="Calibri"/>
              </a:rPr>
              <a:t>/Jasa </a:t>
            </a:r>
            <a:r>
              <a:rPr lang="en-US" dirty="0" err="1">
                <a:latin typeface="Avenir Next" panose="020B0503020202020204"/>
                <a:cs typeface="Calibri"/>
              </a:rPr>
              <a:t>Pemerintah</a:t>
            </a:r>
            <a:r>
              <a:rPr lang="en-US" dirty="0">
                <a:latin typeface="Avenir Next" panose="020B0503020202020204"/>
                <a:cs typeface="Calibri"/>
              </a:rPr>
              <a:t> </a:t>
            </a:r>
            <a:r>
              <a:rPr lang="en-US" dirty="0" err="1">
                <a:latin typeface="Avenir Next" panose="020B0503020202020204"/>
                <a:cs typeface="Calibri"/>
              </a:rPr>
              <a:t>tahun</a:t>
            </a:r>
            <a:r>
              <a:rPr lang="en-US" dirty="0">
                <a:latin typeface="Avenir Next" panose="020B0503020202020204"/>
                <a:cs typeface="Calibri"/>
              </a:rPr>
              <a:t> 2021, </a:t>
            </a:r>
            <a:r>
              <a:rPr lang="en-US" dirty="0" err="1">
                <a:latin typeface="Avenir Next" panose="020B0503020202020204"/>
                <a:cs typeface="Calibri"/>
              </a:rPr>
              <a:t>dimuat</a:t>
            </a:r>
            <a:r>
              <a:rPr lang="en-US" dirty="0">
                <a:latin typeface="Avenir Next" panose="020B0503020202020204"/>
                <a:cs typeface="Calibri"/>
              </a:rPr>
              <a:t> </a:t>
            </a:r>
            <a:r>
              <a:rPr lang="en-US" dirty="0" err="1">
                <a:latin typeface="Avenir Next" panose="020B0503020202020204"/>
                <a:cs typeface="Calibri"/>
              </a:rPr>
              <a:t>dalam</a:t>
            </a:r>
            <a:r>
              <a:rPr lang="en-US" dirty="0">
                <a:latin typeface="Avenir Next" panose="020B0503020202020204"/>
                <a:cs typeface="Calibri"/>
              </a:rPr>
              <a:t>: </a:t>
            </a:r>
            <a:r>
              <a:rPr lang="en-US" dirty="0">
                <a:latin typeface="Avenir Next" panose="020B0503020202020204"/>
                <a:cs typeface="Calibri"/>
                <a:hlinkClick r:id="rId5"/>
              </a:rPr>
              <a:t>http://www.lkpp.go.id/#/publikasi</a:t>
            </a:r>
            <a:r>
              <a:rPr lang="en-US" dirty="0">
                <a:latin typeface="Avenir Next" panose="020B0503020202020204"/>
                <a:cs typeface="Calibri"/>
              </a:rPr>
              <a:t> </a:t>
            </a:r>
            <a:endParaRPr dirty="0">
              <a:latin typeface="Avenir Next" panose="020B0503020202020204"/>
              <a:cs typeface="Calibri"/>
            </a:endParaRPr>
          </a:p>
        </p:txBody>
      </p:sp>
      <p:sp>
        <p:nvSpPr>
          <p:cNvPr id="11" name="Rectangle 10">
            <a:extLst>
              <a:ext uri="{FF2B5EF4-FFF2-40B4-BE49-F238E27FC236}">
                <a16:creationId xmlns:a16="http://schemas.microsoft.com/office/drawing/2014/main" id="{C84DA6F0-21EE-67BB-627B-396F2F8F4129}"/>
              </a:ext>
            </a:extLst>
          </p:cNvPr>
          <p:cNvSpPr/>
          <p:nvPr/>
        </p:nvSpPr>
        <p:spPr>
          <a:xfrm>
            <a:off x="4094808" y="517721"/>
            <a:ext cx="6019800" cy="624301"/>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2392358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12"/>
          <p:cNvSpPr/>
          <p:nvPr/>
        </p:nvSpPr>
        <p:spPr>
          <a:xfrm>
            <a:off x="-2" y="30480"/>
            <a:ext cx="18288000" cy="10294620"/>
          </a:xfrm>
          <a:prstGeom prst="rect">
            <a:avLst/>
          </a:prstGeom>
          <a:blipFill>
            <a:blip r:embed="rId2" cstate="print"/>
            <a:stretch>
              <a:fillRect/>
            </a:stretch>
          </a:blipFill>
        </p:spPr>
        <p:txBody>
          <a:bodyPr wrap="square" lIns="0" tIns="0" rIns="0" bIns="0" rtlCol="0">
            <a:noAutofit/>
          </a:bodyPr>
          <a:lstStyle/>
          <a:p>
            <a:endParaRPr sz="2700"/>
          </a:p>
        </p:txBody>
      </p:sp>
      <p:sp>
        <p:nvSpPr>
          <p:cNvPr id="14" name="object 14"/>
          <p:cNvSpPr/>
          <p:nvPr/>
        </p:nvSpPr>
        <p:spPr>
          <a:xfrm>
            <a:off x="8135297" y="2171701"/>
            <a:ext cx="172724" cy="7263670"/>
          </a:xfrm>
          <a:custGeom>
            <a:avLst/>
            <a:gdLst/>
            <a:ahLst/>
            <a:cxnLst/>
            <a:rect l="l" t="t" r="r" b="b"/>
            <a:pathLst>
              <a:path w="63500" h="4246880">
                <a:moveTo>
                  <a:pt x="0" y="4246880"/>
                </a:moveTo>
                <a:lnTo>
                  <a:pt x="63500" y="4246880"/>
                </a:lnTo>
                <a:lnTo>
                  <a:pt x="63500" y="0"/>
                </a:lnTo>
                <a:lnTo>
                  <a:pt x="0" y="0"/>
                </a:lnTo>
                <a:lnTo>
                  <a:pt x="0" y="4246880"/>
                </a:lnTo>
                <a:close/>
              </a:path>
            </a:pathLst>
          </a:custGeom>
          <a:solidFill>
            <a:srgbClr val="630404">
              <a:alpha val="90200"/>
            </a:srgbClr>
          </a:solidFill>
        </p:spPr>
        <p:txBody>
          <a:bodyPr wrap="square" lIns="0" tIns="0" rIns="0" bIns="0" rtlCol="0">
            <a:noAutofit/>
          </a:bodyPr>
          <a:lstStyle/>
          <a:p>
            <a:endParaRPr sz="2700"/>
          </a:p>
        </p:txBody>
      </p:sp>
      <p:sp>
        <p:nvSpPr>
          <p:cNvPr id="16" name="object 16"/>
          <p:cNvSpPr/>
          <p:nvPr/>
        </p:nvSpPr>
        <p:spPr>
          <a:xfrm>
            <a:off x="17958626" y="9754013"/>
            <a:ext cx="329373" cy="1244"/>
          </a:xfrm>
          <a:custGeom>
            <a:avLst/>
            <a:gdLst/>
            <a:ahLst/>
            <a:cxnLst/>
            <a:rect l="l" t="t" r="r" b="b"/>
            <a:pathLst>
              <a:path w="219582" h="829">
                <a:moveTo>
                  <a:pt x="219582" y="0"/>
                </a:moveTo>
                <a:lnTo>
                  <a:pt x="0" y="829"/>
                </a:lnTo>
                <a:lnTo>
                  <a:pt x="219582" y="0"/>
                </a:lnTo>
              </a:path>
            </a:pathLst>
          </a:custGeom>
          <a:ln w="38100">
            <a:solidFill>
              <a:srgbClr val="680000"/>
            </a:solidFill>
          </a:ln>
        </p:spPr>
        <p:txBody>
          <a:bodyPr wrap="square" lIns="0" tIns="0" rIns="0" bIns="0" rtlCol="0">
            <a:noAutofit/>
          </a:bodyPr>
          <a:lstStyle/>
          <a:p>
            <a:endParaRPr sz="2700"/>
          </a:p>
        </p:txBody>
      </p:sp>
      <p:sp>
        <p:nvSpPr>
          <p:cNvPr id="11" name="object 11"/>
          <p:cNvSpPr txBox="1"/>
          <p:nvPr/>
        </p:nvSpPr>
        <p:spPr>
          <a:xfrm>
            <a:off x="477961" y="851629"/>
            <a:ext cx="8179895" cy="1593152"/>
          </a:xfrm>
          <a:prstGeom prst="rect">
            <a:avLst/>
          </a:prstGeom>
        </p:spPr>
        <p:txBody>
          <a:bodyPr wrap="square" lIns="0" tIns="23813" rIns="0" bIns="0" rtlCol="0">
            <a:noAutofit/>
          </a:bodyPr>
          <a:lstStyle/>
          <a:p>
            <a:pPr algn="ctr">
              <a:lnSpc>
                <a:spcPts val="3750"/>
              </a:lnSpc>
            </a:pPr>
            <a:r>
              <a:rPr lang="en-US" sz="4000" b="1" spc="-6" dirty="0">
                <a:latin typeface="Avenir Next" panose="020B0503020202020204"/>
                <a:cs typeface="Calibri"/>
              </a:rPr>
              <a:t>Pengaturan </a:t>
            </a:r>
            <a:r>
              <a:rPr lang="en-US" sz="4000" b="1" i="1" spc="-6" dirty="0">
                <a:latin typeface="Avenir Next" panose="020B0503020202020204"/>
                <a:cs typeface="Calibri"/>
              </a:rPr>
              <a:t>good governance </a:t>
            </a:r>
            <a:r>
              <a:rPr lang="en-US" sz="4000" b="1" spc="-6" dirty="0">
                <a:latin typeface="Avenir Next" panose="020B0503020202020204"/>
                <a:cs typeface="Calibri"/>
              </a:rPr>
              <a:t>dalam Pengadaan Barang dan Jasa</a:t>
            </a:r>
            <a:endParaRPr sz="4000" b="1" dirty="0">
              <a:latin typeface="Avenir Next" panose="020B0503020202020204"/>
              <a:cs typeface="Calibri"/>
            </a:endParaRPr>
          </a:p>
        </p:txBody>
      </p:sp>
      <p:sp>
        <p:nvSpPr>
          <p:cNvPr id="8" name="object 8"/>
          <p:cNvSpPr txBox="1"/>
          <p:nvPr/>
        </p:nvSpPr>
        <p:spPr>
          <a:xfrm>
            <a:off x="426784" y="3890989"/>
            <a:ext cx="7017605" cy="1938718"/>
          </a:xfrm>
          <a:prstGeom prst="rect">
            <a:avLst/>
          </a:prstGeom>
        </p:spPr>
        <p:txBody>
          <a:bodyPr wrap="square" lIns="0" tIns="23813" rIns="0" bIns="0" rtlCol="0">
            <a:noAutofit/>
          </a:bodyPr>
          <a:lstStyle/>
          <a:p>
            <a:pPr algn="just"/>
            <a:r>
              <a:rPr lang="en-US" sz="3800" spc="-11" dirty="0">
                <a:latin typeface="Avenir Next" panose="020B0503020202020204"/>
                <a:cs typeface="Calibri"/>
              </a:rPr>
              <a:t>Usulan Penambahan Untuk Pasal 5 huruf b </a:t>
            </a:r>
            <a:r>
              <a:rPr lang="en-US" sz="3800" spc="-11" dirty="0" err="1">
                <a:latin typeface="Avenir Next" panose="020B0503020202020204"/>
                <a:cs typeface="Calibri"/>
              </a:rPr>
              <a:t>Perpres</a:t>
            </a:r>
            <a:r>
              <a:rPr lang="en-US" sz="3800" spc="-11" dirty="0">
                <a:latin typeface="Avenir Next" panose="020B0503020202020204"/>
                <a:cs typeface="Calibri"/>
              </a:rPr>
              <a:t> 16/2018</a:t>
            </a:r>
          </a:p>
          <a:p>
            <a:pPr algn="ctr"/>
            <a:endParaRPr lang="en-US" sz="3800" spc="-11" dirty="0">
              <a:latin typeface="Avenir Next" panose="020B0503020202020204"/>
              <a:cs typeface="Calibri"/>
            </a:endParaRPr>
          </a:p>
          <a:p>
            <a:pPr marL="742950" indent="-742950" algn="just">
              <a:buFont typeface="+mj-lt"/>
              <a:buAutoNum type="alphaLcPeriod" startAt="2"/>
            </a:pPr>
            <a:r>
              <a:rPr lang="en-US" sz="3800" spc="-11" dirty="0">
                <a:latin typeface="Avenir Next" panose="020B0503020202020204"/>
                <a:cs typeface="Calibri"/>
              </a:rPr>
              <a:t>Melaksanakan Pengadaan Barang/jasa yang lebih transparan, terbuka, </a:t>
            </a:r>
            <a:r>
              <a:rPr lang="en-US" sz="3800" spc="-11" dirty="0">
                <a:solidFill>
                  <a:srgbClr val="FF0000"/>
                </a:solidFill>
                <a:latin typeface="Avenir Next" panose="020B0503020202020204"/>
                <a:cs typeface="Calibri"/>
              </a:rPr>
              <a:t>akuntabel,</a:t>
            </a:r>
            <a:r>
              <a:rPr lang="en-US" sz="3800" spc="-11" dirty="0">
                <a:latin typeface="Avenir Next" panose="020B0503020202020204"/>
                <a:cs typeface="Calibri"/>
              </a:rPr>
              <a:t> dan kompetitif</a:t>
            </a:r>
            <a:endParaRPr sz="3800" dirty="0">
              <a:latin typeface="Avenir Next" panose="020B0503020202020204"/>
              <a:cs typeface="Calibri"/>
            </a:endParaRPr>
          </a:p>
        </p:txBody>
      </p:sp>
      <p:sp>
        <p:nvSpPr>
          <p:cNvPr id="2" name="object 2"/>
          <p:cNvSpPr txBox="1"/>
          <p:nvPr/>
        </p:nvSpPr>
        <p:spPr>
          <a:xfrm>
            <a:off x="10039672" y="1946475"/>
            <a:ext cx="95250" cy="6370320"/>
          </a:xfrm>
          <a:prstGeom prst="rect">
            <a:avLst/>
          </a:prstGeom>
        </p:spPr>
        <p:txBody>
          <a:bodyPr wrap="square" lIns="0" tIns="0" rIns="0" bIns="0" rtlCol="0">
            <a:noAutofit/>
          </a:bodyPr>
          <a:lstStyle/>
          <a:p>
            <a:pPr marL="38100">
              <a:lnSpc>
                <a:spcPts val="1500"/>
              </a:lnSpc>
            </a:pPr>
            <a:endParaRPr sz="1500"/>
          </a:p>
        </p:txBody>
      </p:sp>
      <p:pic>
        <p:nvPicPr>
          <p:cNvPr id="17" name="Picture 16">
            <a:extLst>
              <a:ext uri="{FF2B5EF4-FFF2-40B4-BE49-F238E27FC236}">
                <a16:creationId xmlns:a16="http://schemas.microsoft.com/office/drawing/2014/main" id="{8592FFB0-1AF3-4458-8C33-9394C4A15DDE}"/>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7170287" y="85349"/>
            <a:ext cx="1047510" cy="1046276"/>
          </a:xfrm>
          <a:prstGeom prst="rect">
            <a:avLst/>
          </a:prstGeom>
        </p:spPr>
      </p:pic>
      <p:sp>
        <p:nvSpPr>
          <p:cNvPr id="20" name="Footer Placeholder 3">
            <a:extLst>
              <a:ext uri="{FF2B5EF4-FFF2-40B4-BE49-F238E27FC236}">
                <a16:creationId xmlns:a16="http://schemas.microsoft.com/office/drawing/2014/main" id="{0AA1E545-D5EF-D24D-BEB2-B4ECDE3057F8}"/>
              </a:ext>
            </a:extLst>
          </p:cNvPr>
          <p:cNvSpPr>
            <a:spLocks noGrp="1"/>
          </p:cNvSpPr>
          <p:nvPr>
            <p:ph type="ftr" sz="quarter" idx="11"/>
          </p:nvPr>
        </p:nvSpPr>
        <p:spPr>
          <a:xfrm>
            <a:off x="7010400" y="9826171"/>
            <a:ext cx="4267201" cy="460833"/>
          </a:xfrm>
        </p:spPr>
        <p:txBody>
          <a:bodyPr>
            <a:noAutofit/>
          </a:bodyPr>
          <a:lstStyle/>
          <a:p>
            <a:pPr defTabSz="914490">
              <a:spcAft>
                <a:spcPts val="600"/>
              </a:spcAft>
              <a:defRPr/>
            </a:pPr>
            <a:r>
              <a:rPr lang="en-US" dirty="0">
                <a:solidFill>
                  <a:schemeClr val="tx1"/>
                </a:solidFill>
                <a:latin typeface="Avenir Next" panose="020B0503020202020204"/>
              </a:rPr>
              <a:t>denny@integritylawfirm.id</a:t>
            </a:r>
          </a:p>
        </p:txBody>
      </p:sp>
      <p:sp>
        <p:nvSpPr>
          <p:cNvPr id="21" name="Slide Number Placeholder 15">
            <a:extLst>
              <a:ext uri="{FF2B5EF4-FFF2-40B4-BE49-F238E27FC236}">
                <a16:creationId xmlns:a16="http://schemas.microsoft.com/office/drawing/2014/main" id="{5A18703B-E950-DFB3-93F9-8F3CB1857ABD}"/>
              </a:ext>
            </a:extLst>
          </p:cNvPr>
          <p:cNvSpPr txBox="1">
            <a:spLocks/>
          </p:cNvSpPr>
          <p:nvPr/>
        </p:nvSpPr>
        <p:spPr>
          <a:xfrm>
            <a:off x="17469350" y="9602110"/>
            <a:ext cx="565802" cy="365126"/>
          </a:xfrm>
          <a:prstGeom prst="callout1">
            <a:avLst>
              <a:gd name="adj1" fmla="val 48702"/>
              <a:gd name="adj2" fmla="val 84708"/>
              <a:gd name="adj3" fmla="val 48210"/>
              <a:gd name="adj4" fmla="val 162974"/>
            </a:avLst>
          </a:prstGeom>
          <a:ln w="38100">
            <a:solidFill>
              <a:srgbClr val="680000"/>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445">
              <a:defRPr/>
            </a:pPr>
            <a:fld id="{B42DF2D7-30B4-D046-BCCB-386CF9A49E74}" type="slidenum">
              <a:rPr lang="en-US" sz="2400" b="1">
                <a:solidFill>
                  <a:srgbClr val="680000"/>
                </a:solidFill>
                <a:latin typeface="Calibri"/>
              </a:rPr>
              <a:pPr algn="ctr" defTabSz="914445">
                <a:defRPr/>
              </a:pPr>
              <a:t>49</a:t>
            </a:fld>
            <a:endParaRPr lang="en-US" sz="2400" b="1" dirty="0">
              <a:solidFill>
                <a:srgbClr val="680000"/>
              </a:solidFill>
              <a:latin typeface="Calibri"/>
            </a:endParaRPr>
          </a:p>
        </p:txBody>
      </p:sp>
      <p:sp>
        <p:nvSpPr>
          <p:cNvPr id="22" name="TextBox 21">
            <a:extLst>
              <a:ext uri="{FF2B5EF4-FFF2-40B4-BE49-F238E27FC236}">
                <a16:creationId xmlns:a16="http://schemas.microsoft.com/office/drawing/2014/main" id="{59691FB1-1452-45E3-BCB4-47793B5D12DE}"/>
              </a:ext>
            </a:extLst>
          </p:cNvPr>
          <p:cNvSpPr txBox="1"/>
          <p:nvPr/>
        </p:nvSpPr>
        <p:spPr>
          <a:xfrm>
            <a:off x="9143998" y="2072665"/>
            <a:ext cx="8952469" cy="7294305"/>
          </a:xfrm>
          <a:prstGeom prst="rect">
            <a:avLst/>
          </a:prstGeom>
          <a:noFill/>
        </p:spPr>
        <p:txBody>
          <a:bodyPr wrap="square" rtlCol="0">
            <a:spAutoFit/>
          </a:bodyPr>
          <a:lstStyle/>
          <a:p>
            <a:pPr lvl="0" algn="just"/>
            <a:r>
              <a:rPr lang="en-US" sz="3600" dirty="0">
                <a:latin typeface="Avenir Next" panose="020B0503020202020204"/>
              </a:rPr>
              <a:t>Usulan Penambahan Untuk Pasal 6 </a:t>
            </a:r>
            <a:r>
              <a:rPr lang="en-US" sz="3600" dirty="0" err="1">
                <a:latin typeface="Avenir Next" panose="020B0503020202020204"/>
              </a:rPr>
              <a:t>Perpres</a:t>
            </a:r>
            <a:r>
              <a:rPr lang="en-US" sz="3600" dirty="0">
                <a:latin typeface="Avenir Next" panose="020B0503020202020204"/>
              </a:rPr>
              <a:t> 16/2018</a:t>
            </a:r>
          </a:p>
          <a:p>
            <a:pPr lvl="0" algn="just"/>
            <a:endParaRPr lang="en-US" sz="3600" dirty="0">
              <a:latin typeface="Avenir Next" panose="020B0503020202020204"/>
            </a:endParaRPr>
          </a:p>
          <a:p>
            <a:pPr lvl="0" algn="just"/>
            <a:r>
              <a:rPr lang="en-US" sz="3600" dirty="0">
                <a:latin typeface="Avenir Next" panose="020B0503020202020204"/>
              </a:rPr>
              <a:t>Pengadaan Barang/Jasa menerapkan prinsip sebagai berikut:</a:t>
            </a:r>
          </a:p>
          <a:p>
            <a:pPr marL="742950" lvl="0" indent="-742950" algn="just">
              <a:buFont typeface="+mj-lt"/>
              <a:buAutoNum type="alphaLcPeriod"/>
            </a:pPr>
            <a:r>
              <a:rPr lang="en-US" sz="3600" dirty="0">
                <a:latin typeface="Avenir Next" panose="020B0503020202020204"/>
              </a:rPr>
              <a:t>Efisien;</a:t>
            </a:r>
          </a:p>
          <a:p>
            <a:pPr marL="742950" lvl="0" indent="-742950" algn="just">
              <a:buFont typeface="+mj-lt"/>
              <a:buAutoNum type="alphaLcPeriod"/>
            </a:pPr>
            <a:r>
              <a:rPr lang="en-US" sz="3600" dirty="0">
                <a:latin typeface="Avenir Next" panose="020B0503020202020204"/>
              </a:rPr>
              <a:t>Efektif;</a:t>
            </a:r>
          </a:p>
          <a:p>
            <a:pPr marL="742950" lvl="0" indent="-742950" algn="just">
              <a:buFont typeface="+mj-lt"/>
              <a:buAutoNum type="alphaLcPeriod"/>
            </a:pPr>
            <a:r>
              <a:rPr lang="en-US" sz="3600" dirty="0">
                <a:latin typeface="Avenir Next" panose="020B0503020202020204"/>
              </a:rPr>
              <a:t>Transparan;</a:t>
            </a:r>
          </a:p>
          <a:p>
            <a:pPr marL="742950" lvl="0" indent="-742950" algn="just">
              <a:buFont typeface="+mj-lt"/>
              <a:buAutoNum type="alphaLcPeriod"/>
            </a:pPr>
            <a:r>
              <a:rPr lang="en-US" sz="3600" dirty="0">
                <a:latin typeface="Avenir Next" panose="020B0503020202020204"/>
              </a:rPr>
              <a:t>Terbuka;</a:t>
            </a:r>
          </a:p>
          <a:p>
            <a:pPr marL="742950" lvl="0" indent="-742950" algn="just">
              <a:buFont typeface="+mj-lt"/>
              <a:buAutoNum type="alphaLcPeriod"/>
            </a:pPr>
            <a:r>
              <a:rPr lang="en-US" sz="3600" dirty="0">
                <a:latin typeface="Avenir Next" panose="020B0503020202020204"/>
              </a:rPr>
              <a:t>Bersaing;</a:t>
            </a:r>
          </a:p>
          <a:p>
            <a:pPr marL="742950" lvl="0" indent="-742950" algn="just">
              <a:buFont typeface="+mj-lt"/>
              <a:buAutoNum type="alphaLcPeriod"/>
            </a:pPr>
            <a:r>
              <a:rPr lang="en-US" sz="3600" dirty="0">
                <a:latin typeface="Avenir Next" panose="020B0503020202020204"/>
              </a:rPr>
              <a:t>Adil; dan</a:t>
            </a:r>
          </a:p>
          <a:p>
            <a:pPr marL="742950" lvl="0" indent="-742950" algn="just">
              <a:buFont typeface="+mj-lt"/>
              <a:buAutoNum type="alphaLcPeriod"/>
            </a:pPr>
            <a:r>
              <a:rPr lang="en-US" sz="3600" dirty="0">
                <a:latin typeface="Avenir Next" panose="020B0503020202020204"/>
              </a:rPr>
              <a:t>Akuntabel</a:t>
            </a:r>
          </a:p>
          <a:p>
            <a:pPr marL="742950" lvl="0" indent="-742950" algn="just">
              <a:buFont typeface="+mj-lt"/>
              <a:buAutoNum type="alphaLcPeriod"/>
            </a:pPr>
            <a:r>
              <a:rPr lang="en-US" sz="3600" dirty="0">
                <a:solidFill>
                  <a:srgbClr val="FF0000"/>
                </a:solidFill>
                <a:latin typeface="Avenir Next" panose="020B0503020202020204"/>
              </a:rPr>
              <a:t>Kesetaraan/Non-diskriminatif</a:t>
            </a:r>
          </a:p>
        </p:txBody>
      </p:sp>
    </p:spTree>
    <p:extLst>
      <p:ext uri="{BB962C8B-B14F-4D97-AF65-F5344CB8AC3E}">
        <p14:creationId xmlns:p14="http://schemas.microsoft.com/office/powerpoint/2010/main" val="217177097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14">
            <a:extLst>
              <a:ext uri="{FF2B5EF4-FFF2-40B4-BE49-F238E27FC236}">
                <a16:creationId xmlns:a16="http://schemas.microsoft.com/office/drawing/2014/main" id="{9D23D4CE-4D6E-B0DE-060F-629CDB6468B5}"/>
              </a:ext>
            </a:extLst>
          </p:cNvPr>
          <p:cNvSpPr/>
          <p:nvPr/>
        </p:nvSpPr>
        <p:spPr>
          <a:xfrm>
            <a:off x="22860" y="-38100"/>
            <a:ext cx="18265140" cy="10294620"/>
          </a:xfrm>
          <a:prstGeom prst="rect">
            <a:avLst/>
          </a:prstGeom>
          <a:blipFill>
            <a:blip r:embed="rId2" cstate="print"/>
            <a:stretch>
              <a:fillRect/>
            </a:stretch>
          </a:blipFill>
        </p:spPr>
        <p:txBody>
          <a:bodyPr wrap="square" lIns="0" tIns="0" rIns="0" bIns="0" rtlCol="0">
            <a:noAutofit/>
          </a:bodyPr>
          <a:lstStyle/>
          <a:p>
            <a:endParaRPr lang="en-ID" sz="2700" dirty="0"/>
          </a:p>
        </p:txBody>
      </p:sp>
      <p:sp>
        <p:nvSpPr>
          <p:cNvPr id="2" name="Rectangle 1">
            <a:extLst>
              <a:ext uri="{FF2B5EF4-FFF2-40B4-BE49-F238E27FC236}">
                <a16:creationId xmlns:a16="http://schemas.microsoft.com/office/drawing/2014/main" id="{E419CC43-BB1A-AF3D-2A27-FD7DD78817CF}"/>
              </a:ext>
            </a:extLst>
          </p:cNvPr>
          <p:cNvSpPr/>
          <p:nvPr/>
        </p:nvSpPr>
        <p:spPr>
          <a:xfrm>
            <a:off x="9098282" y="8512174"/>
            <a:ext cx="8503918" cy="365126"/>
          </a:xfrm>
          <a:prstGeom prst="rect">
            <a:avLst/>
          </a:prstGeom>
          <a:solidFill>
            <a:srgbClr val="FF0000">
              <a:alpha val="4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1" name="Rectangle 10">
            <a:extLst>
              <a:ext uri="{FF2B5EF4-FFF2-40B4-BE49-F238E27FC236}">
                <a16:creationId xmlns:a16="http://schemas.microsoft.com/office/drawing/2014/main" id="{8C40A562-A614-1682-7F31-075EEF806B9E}"/>
              </a:ext>
            </a:extLst>
          </p:cNvPr>
          <p:cNvSpPr/>
          <p:nvPr/>
        </p:nvSpPr>
        <p:spPr>
          <a:xfrm>
            <a:off x="617222" y="1252887"/>
            <a:ext cx="8503920" cy="388423"/>
          </a:xfrm>
          <a:prstGeom prst="rect">
            <a:avLst/>
          </a:prstGeom>
          <a:solidFill>
            <a:srgbClr val="FF0000">
              <a:alpha val="4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pic>
        <p:nvPicPr>
          <p:cNvPr id="26" name="Picture 25">
            <a:extLst>
              <a:ext uri="{FF2B5EF4-FFF2-40B4-BE49-F238E27FC236}">
                <a16:creationId xmlns:a16="http://schemas.microsoft.com/office/drawing/2014/main" id="{60E6978B-DCE8-F7C5-79E8-3E4AB7334571}"/>
              </a:ext>
            </a:extLst>
          </p:cNvPr>
          <p:cNvPicPr>
            <a:picLocks noChangeAspect="1"/>
          </p:cNvPicPr>
          <p:nvPr/>
        </p:nvPicPr>
        <p:blipFill>
          <a:blip r:embed="rId3"/>
          <a:stretch>
            <a:fillRect/>
          </a:stretch>
        </p:blipFill>
        <p:spPr>
          <a:xfrm>
            <a:off x="17093094" y="189999"/>
            <a:ext cx="1042506" cy="1048603"/>
          </a:xfrm>
          <a:prstGeom prst="rect">
            <a:avLst/>
          </a:prstGeom>
        </p:spPr>
      </p:pic>
      <p:sp>
        <p:nvSpPr>
          <p:cNvPr id="28" name="Slide Number Placeholder 15">
            <a:extLst>
              <a:ext uri="{FF2B5EF4-FFF2-40B4-BE49-F238E27FC236}">
                <a16:creationId xmlns:a16="http://schemas.microsoft.com/office/drawing/2014/main" id="{105A2370-FD69-BD52-8B01-1B9AF5857BC1}"/>
              </a:ext>
            </a:extLst>
          </p:cNvPr>
          <p:cNvSpPr txBox="1">
            <a:spLocks/>
          </p:cNvSpPr>
          <p:nvPr/>
        </p:nvSpPr>
        <p:spPr>
          <a:xfrm>
            <a:off x="17469350" y="9602110"/>
            <a:ext cx="565802" cy="365126"/>
          </a:xfrm>
          <a:prstGeom prst="callout1">
            <a:avLst>
              <a:gd name="adj1" fmla="val 48702"/>
              <a:gd name="adj2" fmla="val 84708"/>
              <a:gd name="adj3" fmla="val 48210"/>
              <a:gd name="adj4" fmla="val 162974"/>
            </a:avLst>
          </a:prstGeom>
          <a:ln w="38100">
            <a:solidFill>
              <a:srgbClr val="680000"/>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445">
              <a:defRPr/>
            </a:pPr>
            <a:fld id="{B42DF2D7-30B4-D046-BCCB-386CF9A49E74}" type="slidenum">
              <a:rPr lang="en-US" sz="2400" b="1">
                <a:solidFill>
                  <a:srgbClr val="680000"/>
                </a:solidFill>
                <a:latin typeface="Calibri"/>
              </a:rPr>
              <a:pPr algn="ctr" defTabSz="914445">
                <a:defRPr/>
              </a:pPr>
              <a:t>50</a:t>
            </a:fld>
            <a:endParaRPr lang="en-US" sz="2400" b="1" dirty="0">
              <a:solidFill>
                <a:srgbClr val="680000"/>
              </a:solidFill>
              <a:latin typeface="Calibri"/>
            </a:endParaRPr>
          </a:p>
        </p:txBody>
      </p:sp>
      <p:sp>
        <p:nvSpPr>
          <p:cNvPr id="13" name="object 16"/>
          <p:cNvSpPr/>
          <p:nvPr/>
        </p:nvSpPr>
        <p:spPr>
          <a:xfrm>
            <a:off x="0" y="742950"/>
            <a:ext cx="472440" cy="8881110"/>
          </a:xfrm>
          <a:custGeom>
            <a:avLst/>
            <a:gdLst/>
            <a:ahLst/>
            <a:cxnLst/>
            <a:rect l="l" t="t" r="r" b="b"/>
            <a:pathLst>
              <a:path w="314960" h="5920740">
                <a:moveTo>
                  <a:pt x="314960" y="0"/>
                </a:moveTo>
                <a:lnTo>
                  <a:pt x="0" y="0"/>
                </a:lnTo>
                <a:lnTo>
                  <a:pt x="0" y="5920740"/>
                </a:lnTo>
                <a:lnTo>
                  <a:pt x="314960" y="5920740"/>
                </a:lnTo>
                <a:lnTo>
                  <a:pt x="314960" y="0"/>
                </a:lnTo>
                <a:close/>
              </a:path>
            </a:pathLst>
          </a:custGeom>
          <a:solidFill>
            <a:srgbClr val="700104"/>
          </a:solidFill>
        </p:spPr>
        <p:txBody>
          <a:bodyPr wrap="square" lIns="0" tIns="0" rIns="0" bIns="0" rtlCol="0">
            <a:noAutofit/>
          </a:bodyPr>
          <a:lstStyle/>
          <a:p>
            <a:endParaRPr sz="2700"/>
          </a:p>
        </p:txBody>
      </p:sp>
      <p:sp>
        <p:nvSpPr>
          <p:cNvPr id="14" name="Footer Placeholder 3">
            <a:extLst>
              <a:ext uri="{FF2B5EF4-FFF2-40B4-BE49-F238E27FC236}">
                <a16:creationId xmlns:a16="http://schemas.microsoft.com/office/drawing/2014/main" id="{183FC6CF-2C07-7CFA-CD41-9BFAF5BF6237}"/>
              </a:ext>
            </a:extLst>
          </p:cNvPr>
          <p:cNvSpPr>
            <a:spLocks noGrp="1"/>
          </p:cNvSpPr>
          <p:nvPr>
            <p:ph type="ftr" sz="quarter" idx="11"/>
          </p:nvPr>
        </p:nvSpPr>
        <p:spPr>
          <a:xfrm>
            <a:off x="7112001" y="9782629"/>
            <a:ext cx="4165600" cy="504375"/>
          </a:xfrm>
        </p:spPr>
        <p:txBody>
          <a:bodyPr>
            <a:noAutofit/>
          </a:bodyPr>
          <a:lstStyle/>
          <a:p>
            <a:pPr defTabSz="914490">
              <a:spcAft>
                <a:spcPts val="600"/>
              </a:spcAft>
              <a:defRPr/>
            </a:pPr>
            <a:r>
              <a:rPr lang="en-US" dirty="0">
                <a:solidFill>
                  <a:schemeClr val="tx1"/>
                </a:solidFill>
                <a:latin typeface="Avenir Next" panose="020B0503020202020204"/>
              </a:rPr>
              <a:t>denny@integritylawfirm.id</a:t>
            </a:r>
          </a:p>
        </p:txBody>
      </p:sp>
      <p:sp>
        <p:nvSpPr>
          <p:cNvPr id="15" name="object 8">
            <a:extLst>
              <a:ext uri="{FF2B5EF4-FFF2-40B4-BE49-F238E27FC236}">
                <a16:creationId xmlns:a16="http://schemas.microsoft.com/office/drawing/2014/main" id="{C98C7BE2-991D-48CF-978B-55943ED90435}"/>
              </a:ext>
            </a:extLst>
          </p:cNvPr>
          <p:cNvSpPr txBox="1"/>
          <p:nvPr/>
        </p:nvSpPr>
        <p:spPr>
          <a:xfrm>
            <a:off x="1122334" y="3241207"/>
            <a:ext cx="7017605" cy="3101331"/>
          </a:xfrm>
          <a:prstGeom prst="rect">
            <a:avLst/>
          </a:prstGeom>
        </p:spPr>
        <p:txBody>
          <a:bodyPr wrap="square" lIns="0" tIns="23813" rIns="0" bIns="0" rtlCol="0">
            <a:noAutofit/>
          </a:bodyPr>
          <a:lstStyle/>
          <a:p>
            <a:pPr algn="ctr"/>
            <a:r>
              <a:rPr lang="en-US" sz="4000" spc="-11" dirty="0">
                <a:latin typeface="Calibri"/>
                <a:cs typeface="Calibri"/>
              </a:rPr>
              <a:t>Perlunya melengkapi prinsip-prinsip </a:t>
            </a:r>
            <a:r>
              <a:rPr lang="en-US" sz="4000" i="1" spc="-11" dirty="0">
                <a:latin typeface="Calibri"/>
                <a:cs typeface="Calibri"/>
              </a:rPr>
              <a:t>good governance </a:t>
            </a:r>
            <a:r>
              <a:rPr lang="en-US" sz="4000" spc="-11" dirty="0">
                <a:latin typeface="Calibri"/>
                <a:cs typeface="Calibri"/>
              </a:rPr>
              <a:t>agar dijadikan rujukan dalam setiap kebijakan atau pelaksanaan pengadaan barang dan jasa</a:t>
            </a:r>
            <a:endParaRPr sz="4000" dirty="0">
              <a:latin typeface="Calibri"/>
              <a:cs typeface="Calibri"/>
            </a:endParaRPr>
          </a:p>
        </p:txBody>
      </p:sp>
      <p:sp>
        <p:nvSpPr>
          <p:cNvPr id="16" name="object 17">
            <a:extLst>
              <a:ext uri="{FF2B5EF4-FFF2-40B4-BE49-F238E27FC236}">
                <a16:creationId xmlns:a16="http://schemas.microsoft.com/office/drawing/2014/main" id="{D9E9E31B-0205-4776-9A70-65BB13AA9304}"/>
              </a:ext>
            </a:extLst>
          </p:cNvPr>
          <p:cNvSpPr/>
          <p:nvPr/>
        </p:nvSpPr>
        <p:spPr>
          <a:xfrm>
            <a:off x="2796621" y="7014207"/>
            <a:ext cx="3669030" cy="0"/>
          </a:xfrm>
          <a:custGeom>
            <a:avLst/>
            <a:gdLst/>
            <a:ahLst/>
            <a:cxnLst/>
            <a:rect l="l" t="t" r="r" b="b"/>
            <a:pathLst>
              <a:path w="2446020">
                <a:moveTo>
                  <a:pt x="0" y="0"/>
                </a:moveTo>
                <a:lnTo>
                  <a:pt x="2446020" y="0"/>
                </a:lnTo>
              </a:path>
            </a:pathLst>
          </a:custGeom>
          <a:ln w="44449">
            <a:solidFill>
              <a:srgbClr val="700104"/>
            </a:solidFill>
          </a:ln>
        </p:spPr>
        <p:txBody>
          <a:bodyPr wrap="square" lIns="0" tIns="0" rIns="0" bIns="0" rtlCol="0">
            <a:noAutofit/>
          </a:bodyPr>
          <a:lstStyle/>
          <a:p>
            <a:endParaRPr sz="2700"/>
          </a:p>
        </p:txBody>
      </p:sp>
      <p:sp>
        <p:nvSpPr>
          <p:cNvPr id="17" name="object 17">
            <a:extLst>
              <a:ext uri="{FF2B5EF4-FFF2-40B4-BE49-F238E27FC236}">
                <a16:creationId xmlns:a16="http://schemas.microsoft.com/office/drawing/2014/main" id="{519653CE-9608-47D8-A406-FE22EB94295F}"/>
              </a:ext>
            </a:extLst>
          </p:cNvPr>
          <p:cNvSpPr/>
          <p:nvPr/>
        </p:nvSpPr>
        <p:spPr>
          <a:xfrm>
            <a:off x="2550782" y="2747007"/>
            <a:ext cx="3669030" cy="0"/>
          </a:xfrm>
          <a:custGeom>
            <a:avLst/>
            <a:gdLst/>
            <a:ahLst/>
            <a:cxnLst/>
            <a:rect l="l" t="t" r="r" b="b"/>
            <a:pathLst>
              <a:path w="2446020">
                <a:moveTo>
                  <a:pt x="0" y="0"/>
                </a:moveTo>
                <a:lnTo>
                  <a:pt x="2446020" y="0"/>
                </a:lnTo>
              </a:path>
            </a:pathLst>
          </a:custGeom>
          <a:ln w="44449">
            <a:solidFill>
              <a:srgbClr val="700104"/>
            </a:solidFill>
          </a:ln>
        </p:spPr>
        <p:txBody>
          <a:bodyPr wrap="square" lIns="0" tIns="0" rIns="0" bIns="0" rtlCol="0">
            <a:noAutofit/>
          </a:bodyPr>
          <a:lstStyle/>
          <a:p>
            <a:endParaRPr sz="2700"/>
          </a:p>
        </p:txBody>
      </p:sp>
      <p:sp>
        <p:nvSpPr>
          <p:cNvPr id="22" name="object 8">
            <a:extLst>
              <a:ext uri="{FF2B5EF4-FFF2-40B4-BE49-F238E27FC236}">
                <a16:creationId xmlns:a16="http://schemas.microsoft.com/office/drawing/2014/main" id="{9358DB31-8E9B-4C91-8B11-D3FD9E99150B}"/>
              </a:ext>
            </a:extLst>
          </p:cNvPr>
          <p:cNvSpPr txBox="1"/>
          <p:nvPr/>
        </p:nvSpPr>
        <p:spPr>
          <a:xfrm>
            <a:off x="10051194" y="3819772"/>
            <a:ext cx="7017605" cy="1944200"/>
          </a:xfrm>
          <a:prstGeom prst="rect">
            <a:avLst/>
          </a:prstGeom>
        </p:spPr>
        <p:txBody>
          <a:bodyPr wrap="square" lIns="0" tIns="23813" rIns="0" bIns="0" rtlCol="0">
            <a:noAutofit/>
          </a:bodyPr>
          <a:lstStyle/>
          <a:p>
            <a:pPr algn="ctr"/>
            <a:r>
              <a:rPr lang="en-US" sz="4000" spc="-11" dirty="0">
                <a:latin typeface="Calibri"/>
                <a:cs typeface="Calibri"/>
              </a:rPr>
              <a:t>Prinsip-prinsip </a:t>
            </a:r>
            <a:r>
              <a:rPr lang="en-US" sz="4000" i="1" spc="-11" dirty="0">
                <a:latin typeface="Calibri"/>
                <a:cs typeface="Calibri"/>
              </a:rPr>
              <a:t>good governance </a:t>
            </a:r>
            <a:r>
              <a:rPr lang="en-US" sz="4000" spc="-11" dirty="0">
                <a:latin typeface="Calibri"/>
                <a:cs typeface="Calibri"/>
              </a:rPr>
              <a:t>harus diimplementasikan dalam pengaturan lebih lanjut</a:t>
            </a:r>
            <a:endParaRPr sz="4000" dirty="0">
              <a:latin typeface="Calibri"/>
              <a:cs typeface="Calibri"/>
            </a:endParaRPr>
          </a:p>
        </p:txBody>
      </p:sp>
      <p:sp>
        <p:nvSpPr>
          <p:cNvPr id="23" name="object 17">
            <a:extLst>
              <a:ext uri="{FF2B5EF4-FFF2-40B4-BE49-F238E27FC236}">
                <a16:creationId xmlns:a16="http://schemas.microsoft.com/office/drawing/2014/main" id="{F3848A71-33B1-483B-93E7-7F4C89D8E4A5}"/>
              </a:ext>
            </a:extLst>
          </p:cNvPr>
          <p:cNvSpPr/>
          <p:nvPr/>
        </p:nvSpPr>
        <p:spPr>
          <a:xfrm>
            <a:off x="11725482" y="6972300"/>
            <a:ext cx="3669030" cy="0"/>
          </a:xfrm>
          <a:custGeom>
            <a:avLst/>
            <a:gdLst/>
            <a:ahLst/>
            <a:cxnLst/>
            <a:rect l="l" t="t" r="r" b="b"/>
            <a:pathLst>
              <a:path w="2446020">
                <a:moveTo>
                  <a:pt x="0" y="0"/>
                </a:moveTo>
                <a:lnTo>
                  <a:pt x="2446020" y="0"/>
                </a:lnTo>
              </a:path>
            </a:pathLst>
          </a:custGeom>
          <a:ln w="44449">
            <a:solidFill>
              <a:srgbClr val="700104"/>
            </a:solidFill>
          </a:ln>
        </p:spPr>
        <p:txBody>
          <a:bodyPr wrap="square" lIns="0" tIns="0" rIns="0" bIns="0" rtlCol="0">
            <a:noAutofit/>
          </a:bodyPr>
          <a:lstStyle/>
          <a:p>
            <a:endParaRPr sz="2700"/>
          </a:p>
        </p:txBody>
      </p:sp>
      <p:sp>
        <p:nvSpPr>
          <p:cNvPr id="24" name="object 17">
            <a:extLst>
              <a:ext uri="{FF2B5EF4-FFF2-40B4-BE49-F238E27FC236}">
                <a16:creationId xmlns:a16="http://schemas.microsoft.com/office/drawing/2014/main" id="{3F347735-E08A-49DF-9078-E75243A38DE5}"/>
              </a:ext>
            </a:extLst>
          </p:cNvPr>
          <p:cNvSpPr/>
          <p:nvPr/>
        </p:nvSpPr>
        <p:spPr>
          <a:xfrm>
            <a:off x="11570970" y="2705100"/>
            <a:ext cx="3669030" cy="0"/>
          </a:xfrm>
          <a:custGeom>
            <a:avLst/>
            <a:gdLst/>
            <a:ahLst/>
            <a:cxnLst/>
            <a:rect l="l" t="t" r="r" b="b"/>
            <a:pathLst>
              <a:path w="2446020">
                <a:moveTo>
                  <a:pt x="0" y="0"/>
                </a:moveTo>
                <a:lnTo>
                  <a:pt x="2446020" y="0"/>
                </a:lnTo>
              </a:path>
            </a:pathLst>
          </a:custGeom>
          <a:ln w="44449">
            <a:solidFill>
              <a:srgbClr val="700104"/>
            </a:solidFill>
          </a:ln>
        </p:spPr>
        <p:txBody>
          <a:bodyPr wrap="square" lIns="0" tIns="0" rIns="0" bIns="0" rtlCol="0">
            <a:noAutofit/>
          </a:bodyPr>
          <a:lstStyle/>
          <a:p>
            <a:endParaRPr sz="2700"/>
          </a:p>
        </p:txBody>
      </p:sp>
      <p:sp>
        <p:nvSpPr>
          <p:cNvPr id="25" name="object 17">
            <a:extLst>
              <a:ext uri="{FF2B5EF4-FFF2-40B4-BE49-F238E27FC236}">
                <a16:creationId xmlns:a16="http://schemas.microsoft.com/office/drawing/2014/main" id="{27F5E5B0-9CF6-4F0C-9278-38605CDB5999}"/>
              </a:ext>
            </a:extLst>
          </p:cNvPr>
          <p:cNvSpPr/>
          <p:nvPr/>
        </p:nvSpPr>
        <p:spPr>
          <a:xfrm rot="5400000" flipV="1">
            <a:off x="5301792" y="5035092"/>
            <a:ext cx="7638700" cy="45720"/>
          </a:xfrm>
          <a:custGeom>
            <a:avLst/>
            <a:gdLst/>
            <a:ahLst/>
            <a:cxnLst/>
            <a:rect l="l" t="t" r="r" b="b"/>
            <a:pathLst>
              <a:path w="2446020">
                <a:moveTo>
                  <a:pt x="0" y="0"/>
                </a:moveTo>
                <a:lnTo>
                  <a:pt x="2446020" y="0"/>
                </a:lnTo>
              </a:path>
            </a:pathLst>
          </a:custGeom>
          <a:ln w="44449">
            <a:solidFill>
              <a:srgbClr val="700104"/>
            </a:solidFill>
          </a:ln>
        </p:spPr>
        <p:txBody>
          <a:bodyPr wrap="square" lIns="0" tIns="0" rIns="0" bIns="0" rtlCol="0">
            <a:noAutofit/>
          </a:bodyPr>
          <a:lstStyle/>
          <a:p>
            <a:endParaRPr sz="2700"/>
          </a:p>
        </p:txBody>
      </p:sp>
    </p:spTree>
    <p:extLst>
      <p:ext uri="{BB962C8B-B14F-4D97-AF65-F5344CB8AC3E}">
        <p14:creationId xmlns:p14="http://schemas.microsoft.com/office/powerpoint/2010/main" val="2594793234"/>
      </p:ext>
    </p:extLst>
  </p:cSld>
  <p:clrMapOvr>
    <a:masterClrMapping/>
  </p:clrMapOvr>
  <p:transition spd="slow">
    <p:randomBar dir="vert"/>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12"/>
          <p:cNvSpPr/>
          <p:nvPr/>
        </p:nvSpPr>
        <p:spPr>
          <a:xfrm>
            <a:off x="-2" y="-38100"/>
            <a:ext cx="18288000" cy="10294620"/>
          </a:xfrm>
          <a:prstGeom prst="rect">
            <a:avLst/>
          </a:prstGeom>
          <a:blipFill>
            <a:blip r:embed="rId2" cstate="print"/>
            <a:stretch>
              <a:fillRect/>
            </a:stretch>
          </a:blipFill>
        </p:spPr>
        <p:txBody>
          <a:bodyPr wrap="square" lIns="0" tIns="0" rIns="0" bIns="0" rtlCol="0">
            <a:noAutofit/>
          </a:bodyPr>
          <a:lstStyle/>
          <a:p>
            <a:endParaRPr sz="2700"/>
          </a:p>
        </p:txBody>
      </p:sp>
      <p:sp>
        <p:nvSpPr>
          <p:cNvPr id="16" name="object 16"/>
          <p:cNvSpPr/>
          <p:nvPr/>
        </p:nvSpPr>
        <p:spPr>
          <a:xfrm>
            <a:off x="17958626" y="9754013"/>
            <a:ext cx="329373" cy="1244"/>
          </a:xfrm>
          <a:custGeom>
            <a:avLst/>
            <a:gdLst/>
            <a:ahLst/>
            <a:cxnLst/>
            <a:rect l="l" t="t" r="r" b="b"/>
            <a:pathLst>
              <a:path w="219582" h="829">
                <a:moveTo>
                  <a:pt x="219582" y="0"/>
                </a:moveTo>
                <a:lnTo>
                  <a:pt x="0" y="829"/>
                </a:lnTo>
                <a:lnTo>
                  <a:pt x="219582" y="0"/>
                </a:lnTo>
              </a:path>
            </a:pathLst>
          </a:custGeom>
          <a:ln w="38100">
            <a:solidFill>
              <a:srgbClr val="680000"/>
            </a:solidFill>
          </a:ln>
        </p:spPr>
        <p:txBody>
          <a:bodyPr wrap="square" lIns="0" tIns="0" rIns="0" bIns="0" rtlCol="0">
            <a:noAutofit/>
          </a:bodyPr>
          <a:lstStyle/>
          <a:p>
            <a:endParaRPr sz="2700"/>
          </a:p>
        </p:txBody>
      </p:sp>
      <p:sp>
        <p:nvSpPr>
          <p:cNvPr id="2" name="object 2"/>
          <p:cNvSpPr txBox="1"/>
          <p:nvPr/>
        </p:nvSpPr>
        <p:spPr>
          <a:xfrm>
            <a:off x="9513293" y="1958340"/>
            <a:ext cx="95250" cy="6370320"/>
          </a:xfrm>
          <a:prstGeom prst="rect">
            <a:avLst/>
          </a:prstGeom>
        </p:spPr>
        <p:txBody>
          <a:bodyPr wrap="square" lIns="0" tIns="0" rIns="0" bIns="0" rtlCol="0">
            <a:noAutofit/>
          </a:bodyPr>
          <a:lstStyle/>
          <a:p>
            <a:pPr marL="38100">
              <a:lnSpc>
                <a:spcPts val="1500"/>
              </a:lnSpc>
            </a:pPr>
            <a:endParaRPr sz="1500"/>
          </a:p>
        </p:txBody>
      </p:sp>
      <p:pic>
        <p:nvPicPr>
          <p:cNvPr id="17" name="Picture 16">
            <a:extLst>
              <a:ext uri="{FF2B5EF4-FFF2-40B4-BE49-F238E27FC236}">
                <a16:creationId xmlns:a16="http://schemas.microsoft.com/office/drawing/2014/main" id="{8592FFB0-1AF3-4458-8C33-9394C4A15DDE}"/>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7170287" y="85349"/>
            <a:ext cx="1047510" cy="1046276"/>
          </a:xfrm>
          <a:prstGeom prst="rect">
            <a:avLst/>
          </a:prstGeom>
        </p:spPr>
      </p:pic>
      <p:sp>
        <p:nvSpPr>
          <p:cNvPr id="20" name="Footer Placeholder 3">
            <a:extLst>
              <a:ext uri="{FF2B5EF4-FFF2-40B4-BE49-F238E27FC236}">
                <a16:creationId xmlns:a16="http://schemas.microsoft.com/office/drawing/2014/main" id="{0AA1E545-D5EF-D24D-BEB2-B4ECDE3057F8}"/>
              </a:ext>
            </a:extLst>
          </p:cNvPr>
          <p:cNvSpPr>
            <a:spLocks noGrp="1"/>
          </p:cNvSpPr>
          <p:nvPr>
            <p:ph type="ftr" sz="quarter" idx="11"/>
          </p:nvPr>
        </p:nvSpPr>
        <p:spPr>
          <a:xfrm>
            <a:off x="7010400" y="9826171"/>
            <a:ext cx="4267201" cy="460833"/>
          </a:xfrm>
        </p:spPr>
        <p:txBody>
          <a:bodyPr>
            <a:noAutofit/>
          </a:bodyPr>
          <a:lstStyle/>
          <a:p>
            <a:pPr defTabSz="914490">
              <a:spcAft>
                <a:spcPts val="600"/>
              </a:spcAft>
              <a:defRPr/>
            </a:pPr>
            <a:r>
              <a:rPr lang="en-US" dirty="0">
                <a:solidFill>
                  <a:schemeClr val="tx1"/>
                </a:solidFill>
                <a:latin typeface="Avenir Next" panose="020B0503020202020204"/>
              </a:rPr>
              <a:t>denny@integritylawfirm.id</a:t>
            </a:r>
          </a:p>
        </p:txBody>
      </p:sp>
      <p:sp>
        <p:nvSpPr>
          <p:cNvPr id="21" name="Slide Number Placeholder 15">
            <a:extLst>
              <a:ext uri="{FF2B5EF4-FFF2-40B4-BE49-F238E27FC236}">
                <a16:creationId xmlns:a16="http://schemas.microsoft.com/office/drawing/2014/main" id="{5A18703B-E950-DFB3-93F9-8F3CB1857ABD}"/>
              </a:ext>
            </a:extLst>
          </p:cNvPr>
          <p:cNvSpPr txBox="1">
            <a:spLocks/>
          </p:cNvSpPr>
          <p:nvPr/>
        </p:nvSpPr>
        <p:spPr>
          <a:xfrm>
            <a:off x="17469350" y="9602110"/>
            <a:ext cx="565802" cy="365126"/>
          </a:xfrm>
          <a:prstGeom prst="callout1">
            <a:avLst>
              <a:gd name="adj1" fmla="val 48702"/>
              <a:gd name="adj2" fmla="val 84708"/>
              <a:gd name="adj3" fmla="val 48210"/>
              <a:gd name="adj4" fmla="val 162974"/>
            </a:avLst>
          </a:prstGeom>
          <a:ln w="38100">
            <a:solidFill>
              <a:srgbClr val="680000"/>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445">
              <a:defRPr/>
            </a:pPr>
            <a:fld id="{B42DF2D7-30B4-D046-BCCB-386CF9A49E74}" type="slidenum">
              <a:rPr lang="en-US" sz="2400" b="1">
                <a:solidFill>
                  <a:srgbClr val="680000"/>
                </a:solidFill>
                <a:latin typeface="Calibri"/>
              </a:rPr>
              <a:pPr algn="ctr" defTabSz="914445">
                <a:defRPr/>
              </a:pPr>
              <a:t>51</a:t>
            </a:fld>
            <a:endParaRPr lang="en-US" sz="2400" b="1" dirty="0">
              <a:solidFill>
                <a:srgbClr val="680000"/>
              </a:solidFill>
              <a:latin typeface="Calibri"/>
            </a:endParaRPr>
          </a:p>
        </p:txBody>
      </p:sp>
      <p:grpSp>
        <p:nvGrpSpPr>
          <p:cNvPr id="5" name="Group 4">
            <a:extLst>
              <a:ext uri="{FF2B5EF4-FFF2-40B4-BE49-F238E27FC236}">
                <a16:creationId xmlns:a16="http://schemas.microsoft.com/office/drawing/2014/main" id="{02E153AE-CEC6-40C5-BEB8-FE9BF1F10C4E}"/>
              </a:ext>
            </a:extLst>
          </p:cNvPr>
          <p:cNvGrpSpPr/>
          <p:nvPr/>
        </p:nvGrpSpPr>
        <p:grpSpPr>
          <a:xfrm>
            <a:off x="562803" y="800100"/>
            <a:ext cx="8763000" cy="4800600"/>
            <a:chOff x="609600" y="2476500"/>
            <a:chExt cx="8763000" cy="4800600"/>
          </a:xfrm>
        </p:grpSpPr>
        <p:sp>
          <p:nvSpPr>
            <p:cNvPr id="11" name="object 11"/>
            <p:cNvSpPr txBox="1"/>
            <p:nvPr/>
          </p:nvSpPr>
          <p:spPr>
            <a:xfrm>
              <a:off x="811705" y="3271103"/>
              <a:ext cx="8179895" cy="3494956"/>
            </a:xfrm>
            <a:prstGeom prst="rect">
              <a:avLst/>
            </a:prstGeom>
          </p:spPr>
          <p:txBody>
            <a:bodyPr wrap="square" lIns="0" tIns="23813" rIns="0" bIns="0" rtlCol="0">
              <a:noAutofit/>
            </a:bodyPr>
            <a:lstStyle/>
            <a:p>
              <a:pPr algn="ctr"/>
              <a:r>
                <a:rPr lang="en-AU" sz="3600" b="1" spc="-6" dirty="0">
                  <a:latin typeface="Calibri"/>
                  <a:cs typeface="Calibri"/>
                </a:rPr>
                <a:t>Perlunya transparansi terhadap pelaksanaan kewenangan tersebut untuk menjamin akuntabilitas. Sehingga prinsip-prinsip </a:t>
              </a:r>
              <a:r>
                <a:rPr lang="en-AU" sz="3600" b="1" i="1" spc="-6" dirty="0">
                  <a:latin typeface="Calibri"/>
                  <a:cs typeface="Calibri"/>
                </a:rPr>
                <a:t>good governance </a:t>
              </a:r>
              <a:r>
                <a:rPr lang="en-AU" sz="3600" b="1" spc="-6" dirty="0">
                  <a:latin typeface="Calibri"/>
                  <a:cs typeface="Calibri"/>
                </a:rPr>
                <a:t>dalam pelaksanaan Pengadaan Barang dan Jasa tercapai</a:t>
              </a:r>
              <a:endParaRPr sz="3600" b="1" dirty="0">
                <a:latin typeface="Calibri"/>
                <a:cs typeface="Calibri"/>
              </a:endParaRPr>
            </a:p>
          </p:txBody>
        </p:sp>
        <p:sp>
          <p:nvSpPr>
            <p:cNvPr id="4" name="Rectangle 3">
              <a:extLst>
                <a:ext uri="{FF2B5EF4-FFF2-40B4-BE49-F238E27FC236}">
                  <a16:creationId xmlns:a16="http://schemas.microsoft.com/office/drawing/2014/main" id="{ED6DB364-4249-4677-B502-BA7FFB479505}"/>
                </a:ext>
              </a:extLst>
            </p:cNvPr>
            <p:cNvSpPr/>
            <p:nvPr/>
          </p:nvSpPr>
          <p:spPr>
            <a:xfrm>
              <a:off x="609600" y="2476500"/>
              <a:ext cx="8763000" cy="48006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3" name="Picture 22">
            <a:extLst>
              <a:ext uri="{FF2B5EF4-FFF2-40B4-BE49-F238E27FC236}">
                <a16:creationId xmlns:a16="http://schemas.microsoft.com/office/drawing/2014/main" id="{BDEC44D9-E3AB-4F55-A88A-B6DFAD299BF3}"/>
              </a:ext>
            </a:extLst>
          </p:cNvPr>
          <p:cNvPicPr>
            <a:picLocks noChangeAspect="1"/>
          </p:cNvPicPr>
          <p:nvPr/>
        </p:nvPicPr>
        <p:blipFill rotWithShape="1">
          <a:blip r:embed="rId4"/>
          <a:srcRect l="28333" t="15925" r="23333" b="7778"/>
          <a:stretch/>
        </p:blipFill>
        <p:spPr>
          <a:xfrm>
            <a:off x="13959594" y="1640295"/>
            <a:ext cx="3999032" cy="3550865"/>
          </a:xfrm>
          <a:prstGeom prst="rect">
            <a:avLst/>
          </a:prstGeom>
          <a:ln w="28575">
            <a:solidFill>
              <a:schemeClr val="tx1"/>
            </a:solidFill>
          </a:ln>
        </p:spPr>
      </p:pic>
      <p:pic>
        <p:nvPicPr>
          <p:cNvPr id="22" name="Picture 21">
            <a:extLst>
              <a:ext uri="{FF2B5EF4-FFF2-40B4-BE49-F238E27FC236}">
                <a16:creationId xmlns:a16="http://schemas.microsoft.com/office/drawing/2014/main" id="{151467E1-8318-4482-A21D-BF6E8FC36460}"/>
              </a:ext>
            </a:extLst>
          </p:cNvPr>
          <p:cNvPicPr>
            <a:picLocks noChangeAspect="1"/>
          </p:cNvPicPr>
          <p:nvPr/>
        </p:nvPicPr>
        <p:blipFill rotWithShape="1">
          <a:blip r:embed="rId5"/>
          <a:srcRect l="27083" t="17212" r="28021" b="15926"/>
          <a:stretch/>
        </p:blipFill>
        <p:spPr>
          <a:xfrm>
            <a:off x="10048922" y="1278513"/>
            <a:ext cx="4316385" cy="3480852"/>
          </a:xfrm>
          <a:prstGeom prst="rect">
            <a:avLst/>
          </a:prstGeom>
          <a:ln w="28575">
            <a:solidFill>
              <a:schemeClr val="tx1"/>
            </a:solidFill>
          </a:ln>
        </p:spPr>
      </p:pic>
      <p:pic>
        <p:nvPicPr>
          <p:cNvPr id="25" name="Picture 24">
            <a:extLst>
              <a:ext uri="{FF2B5EF4-FFF2-40B4-BE49-F238E27FC236}">
                <a16:creationId xmlns:a16="http://schemas.microsoft.com/office/drawing/2014/main" id="{8878A3AD-3C30-47DD-A0ED-5CF94923FDB5}"/>
              </a:ext>
            </a:extLst>
          </p:cNvPr>
          <p:cNvPicPr>
            <a:picLocks noChangeAspect="1"/>
          </p:cNvPicPr>
          <p:nvPr/>
        </p:nvPicPr>
        <p:blipFill rotWithShape="1">
          <a:blip r:embed="rId6"/>
          <a:srcRect l="30833" t="47994" r="33334" b="25556"/>
          <a:stretch/>
        </p:blipFill>
        <p:spPr>
          <a:xfrm>
            <a:off x="14166302" y="7628850"/>
            <a:ext cx="3916480" cy="1626142"/>
          </a:xfrm>
          <a:prstGeom prst="rect">
            <a:avLst/>
          </a:prstGeom>
          <a:ln w="28575">
            <a:solidFill>
              <a:schemeClr val="tx1"/>
            </a:solidFill>
          </a:ln>
        </p:spPr>
      </p:pic>
      <p:grpSp>
        <p:nvGrpSpPr>
          <p:cNvPr id="26" name="Group 25">
            <a:extLst>
              <a:ext uri="{FF2B5EF4-FFF2-40B4-BE49-F238E27FC236}">
                <a16:creationId xmlns:a16="http://schemas.microsoft.com/office/drawing/2014/main" id="{0BC58DA0-430B-41C5-8A50-F693D02EDFFB}"/>
              </a:ext>
            </a:extLst>
          </p:cNvPr>
          <p:cNvGrpSpPr/>
          <p:nvPr/>
        </p:nvGrpSpPr>
        <p:grpSpPr>
          <a:xfrm>
            <a:off x="608069" y="5869974"/>
            <a:ext cx="8717734" cy="3616926"/>
            <a:chOff x="-543786" y="3587299"/>
            <a:chExt cx="8763000" cy="4800600"/>
          </a:xfrm>
          <a:solidFill>
            <a:schemeClr val="tx1"/>
          </a:solidFill>
        </p:grpSpPr>
        <p:sp>
          <p:nvSpPr>
            <p:cNvPr id="28" name="Rectangle 27">
              <a:extLst>
                <a:ext uri="{FF2B5EF4-FFF2-40B4-BE49-F238E27FC236}">
                  <a16:creationId xmlns:a16="http://schemas.microsoft.com/office/drawing/2014/main" id="{6B329988-97FB-4AFA-9903-C38C9154D498}"/>
                </a:ext>
              </a:extLst>
            </p:cNvPr>
            <p:cNvSpPr/>
            <p:nvPr/>
          </p:nvSpPr>
          <p:spPr>
            <a:xfrm>
              <a:off x="-543786" y="3587299"/>
              <a:ext cx="8763000" cy="4800600"/>
            </a:xfrm>
            <a:prstGeom prst="rect">
              <a:avLst/>
            </a:prstGeom>
            <a:grp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object 11">
              <a:extLst>
                <a:ext uri="{FF2B5EF4-FFF2-40B4-BE49-F238E27FC236}">
                  <a16:creationId xmlns:a16="http://schemas.microsoft.com/office/drawing/2014/main" id="{D542E3A5-8C9F-4C25-A427-D4F4A8CF6719}"/>
                </a:ext>
              </a:extLst>
            </p:cNvPr>
            <p:cNvSpPr txBox="1"/>
            <p:nvPr/>
          </p:nvSpPr>
          <p:spPr>
            <a:xfrm>
              <a:off x="-252233" y="4240120"/>
              <a:ext cx="8179893" cy="3494956"/>
            </a:xfrm>
            <a:prstGeom prst="rect">
              <a:avLst/>
            </a:prstGeom>
            <a:grpFill/>
          </p:spPr>
          <p:txBody>
            <a:bodyPr wrap="square" lIns="0" tIns="23813" rIns="0" bIns="0" rtlCol="0">
              <a:noAutofit/>
            </a:bodyPr>
            <a:lstStyle/>
            <a:p>
              <a:pPr algn="just"/>
              <a:r>
                <a:rPr lang="en-AU" sz="2400" spc="-6" dirty="0">
                  <a:solidFill>
                    <a:schemeClr val="bg1"/>
                  </a:solidFill>
                  <a:latin typeface="Calibri"/>
                  <a:cs typeface="Calibri"/>
                </a:rPr>
                <a:t>Instansi yang lebih tinggi, Aparat Pengawasan Internal Pemerintah, dan Elemen Masyarakat diberikan akses untuk mendapatkan informasi. Sehingga, terbuka ruang untuk melakukan </a:t>
              </a:r>
              <a:r>
                <a:rPr lang="en-AU" sz="2400" i="1" spc="-6" dirty="0">
                  <a:solidFill>
                    <a:schemeClr val="bg1"/>
                  </a:solidFill>
                  <a:latin typeface="Calibri"/>
                  <a:cs typeface="Calibri"/>
                </a:rPr>
                <a:t>review </a:t>
              </a:r>
              <a:r>
                <a:rPr lang="en-AU" sz="2400" spc="-6" dirty="0">
                  <a:solidFill>
                    <a:schemeClr val="bg1"/>
                  </a:solidFill>
                  <a:latin typeface="Calibri"/>
                  <a:cs typeface="Calibri"/>
                </a:rPr>
                <a:t>terhadap pelaksanaan tugas tersebut.</a:t>
              </a:r>
            </a:p>
            <a:p>
              <a:pPr algn="just"/>
              <a:endParaRPr lang="en-AU" sz="2400" spc="-6" dirty="0">
                <a:solidFill>
                  <a:schemeClr val="bg1"/>
                </a:solidFill>
                <a:latin typeface="Calibri"/>
                <a:cs typeface="Calibri"/>
              </a:endParaRPr>
            </a:p>
            <a:p>
              <a:pPr algn="just"/>
              <a:r>
                <a:rPr lang="en-AU" sz="2400" spc="-6" dirty="0">
                  <a:solidFill>
                    <a:schemeClr val="bg1"/>
                  </a:solidFill>
                  <a:latin typeface="Calibri"/>
                  <a:cs typeface="Calibri"/>
                </a:rPr>
                <a:t>Pengaturan dapat didelegasikan ke dalam aturan lebih rendah, namun harus diperintahkan oleh </a:t>
              </a:r>
              <a:r>
                <a:rPr lang="en-AU" sz="2400" i="1" spc="-6" dirty="0">
                  <a:solidFill>
                    <a:schemeClr val="bg1"/>
                  </a:solidFill>
                  <a:latin typeface="Calibri"/>
                  <a:cs typeface="Calibri"/>
                </a:rPr>
                <a:t>beleid </a:t>
              </a:r>
              <a:r>
                <a:rPr lang="en-AU" sz="2400" spc="-6" dirty="0">
                  <a:solidFill>
                    <a:schemeClr val="bg1"/>
                  </a:solidFill>
                  <a:latin typeface="Calibri"/>
                  <a:cs typeface="Calibri"/>
                </a:rPr>
                <a:t>Pengadaan Barang dan Jasa.</a:t>
              </a:r>
              <a:endParaRPr sz="2400" dirty="0">
                <a:solidFill>
                  <a:schemeClr val="bg1"/>
                </a:solidFill>
                <a:latin typeface="Calibri"/>
                <a:cs typeface="Calibri"/>
              </a:endParaRPr>
            </a:p>
          </p:txBody>
        </p:sp>
      </p:grpSp>
      <p:pic>
        <p:nvPicPr>
          <p:cNvPr id="9" name="Picture 8">
            <a:extLst>
              <a:ext uri="{FF2B5EF4-FFF2-40B4-BE49-F238E27FC236}">
                <a16:creationId xmlns:a16="http://schemas.microsoft.com/office/drawing/2014/main" id="{C486DF79-DDB2-4A24-9F76-C706C31403AC}"/>
              </a:ext>
            </a:extLst>
          </p:cNvPr>
          <p:cNvPicPr>
            <a:picLocks noChangeAspect="1"/>
          </p:cNvPicPr>
          <p:nvPr/>
        </p:nvPicPr>
        <p:blipFill rotWithShape="1">
          <a:blip r:embed="rId7"/>
          <a:srcRect l="35833" t="23333" r="26159" b="7778"/>
          <a:stretch/>
        </p:blipFill>
        <p:spPr>
          <a:xfrm>
            <a:off x="9753600" y="5274368"/>
            <a:ext cx="4412702" cy="4498848"/>
          </a:xfrm>
          <a:prstGeom prst="rect">
            <a:avLst/>
          </a:prstGeom>
          <a:ln w="28575">
            <a:solidFill>
              <a:schemeClr val="tx1"/>
            </a:solidFill>
          </a:ln>
        </p:spPr>
      </p:pic>
    </p:spTree>
    <p:extLst>
      <p:ext uri="{BB962C8B-B14F-4D97-AF65-F5344CB8AC3E}">
        <p14:creationId xmlns:p14="http://schemas.microsoft.com/office/powerpoint/2010/main" val="180356304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12"/>
          <p:cNvSpPr/>
          <p:nvPr/>
        </p:nvSpPr>
        <p:spPr>
          <a:xfrm>
            <a:off x="-2" y="30480"/>
            <a:ext cx="18288000" cy="10294620"/>
          </a:xfrm>
          <a:prstGeom prst="rect">
            <a:avLst/>
          </a:prstGeom>
          <a:blipFill>
            <a:blip r:embed="rId2" cstate="print"/>
            <a:stretch>
              <a:fillRect/>
            </a:stretch>
          </a:blipFill>
        </p:spPr>
        <p:txBody>
          <a:bodyPr wrap="square" lIns="0" tIns="0" rIns="0" bIns="0" rtlCol="0">
            <a:noAutofit/>
          </a:bodyPr>
          <a:lstStyle/>
          <a:p>
            <a:endParaRPr sz="2700"/>
          </a:p>
        </p:txBody>
      </p:sp>
      <p:sp>
        <p:nvSpPr>
          <p:cNvPr id="16" name="object 16"/>
          <p:cNvSpPr/>
          <p:nvPr/>
        </p:nvSpPr>
        <p:spPr>
          <a:xfrm>
            <a:off x="17958626" y="9754013"/>
            <a:ext cx="329373" cy="1244"/>
          </a:xfrm>
          <a:custGeom>
            <a:avLst/>
            <a:gdLst/>
            <a:ahLst/>
            <a:cxnLst/>
            <a:rect l="l" t="t" r="r" b="b"/>
            <a:pathLst>
              <a:path w="219582" h="829">
                <a:moveTo>
                  <a:pt x="219582" y="0"/>
                </a:moveTo>
                <a:lnTo>
                  <a:pt x="0" y="829"/>
                </a:lnTo>
                <a:lnTo>
                  <a:pt x="219582" y="0"/>
                </a:lnTo>
              </a:path>
            </a:pathLst>
          </a:custGeom>
          <a:ln w="38100">
            <a:solidFill>
              <a:srgbClr val="680000"/>
            </a:solidFill>
          </a:ln>
        </p:spPr>
        <p:txBody>
          <a:bodyPr wrap="square" lIns="0" tIns="0" rIns="0" bIns="0" rtlCol="0">
            <a:noAutofit/>
          </a:bodyPr>
          <a:lstStyle/>
          <a:p>
            <a:endParaRPr sz="2700"/>
          </a:p>
        </p:txBody>
      </p:sp>
      <p:pic>
        <p:nvPicPr>
          <p:cNvPr id="17" name="Picture 16">
            <a:extLst>
              <a:ext uri="{FF2B5EF4-FFF2-40B4-BE49-F238E27FC236}">
                <a16:creationId xmlns:a16="http://schemas.microsoft.com/office/drawing/2014/main" id="{8592FFB0-1AF3-4458-8C33-9394C4A15DDE}"/>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7170287" y="85349"/>
            <a:ext cx="1047510" cy="1046276"/>
          </a:xfrm>
          <a:prstGeom prst="rect">
            <a:avLst/>
          </a:prstGeom>
        </p:spPr>
      </p:pic>
      <p:sp>
        <p:nvSpPr>
          <p:cNvPr id="20" name="Footer Placeholder 3">
            <a:extLst>
              <a:ext uri="{FF2B5EF4-FFF2-40B4-BE49-F238E27FC236}">
                <a16:creationId xmlns:a16="http://schemas.microsoft.com/office/drawing/2014/main" id="{0AA1E545-D5EF-D24D-BEB2-B4ECDE3057F8}"/>
              </a:ext>
            </a:extLst>
          </p:cNvPr>
          <p:cNvSpPr>
            <a:spLocks noGrp="1"/>
          </p:cNvSpPr>
          <p:nvPr>
            <p:ph type="ftr" sz="quarter" idx="11"/>
          </p:nvPr>
        </p:nvSpPr>
        <p:spPr>
          <a:xfrm>
            <a:off x="7010400" y="9826171"/>
            <a:ext cx="4267201" cy="460833"/>
          </a:xfrm>
        </p:spPr>
        <p:txBody>
          <a:bodyPr>
            <a:noAutofit/>
          </a:bodyPr>
          <a:lstStyle/>
          <a:p>
            <a:pPr defTabSz="914490">
              <a:spcAft>
                <a:spcPts val="600"/>
              </a:spcAft>
              <a:defRPr/>
            </a:pPr>
            <a:r>
              <a:rPr lang="en-US" dirty="0">
                <a:solidFill>
                  <a:schemeClr val="tx1"/>
                </a:solidFill>
                <a:latin typeface="Avenir Next" panose="020B0503020202020204"/>
              </a:rPr>
              <a:t>denny@integritylawfirm.id</a:t>
            </a:r>
          </a:p>
        </p:txBody>
      </p:sp>
      <p:sp>
        <p:nvSpPr>
          <p:cNvPr id="21" name="Slide Number Placeholder 15">
            <a:extLst>
              <a:ext uri="{FF2B5EF4-FFF2-40B4-BE49-F238E27FC236}">
                <a16:creationId xmlns:a16="http://schemas.microsoft.com/office/drawing/2014/main" id="{5A18703B-E950-DFB3-93F9-8F3CB1857ABD}"/>
              </a:ext>
            </a:extLst>
          </p:cNvPr>
          <p:cNvSpPr txBox="1">
            <a:spLocks/>
          </p:cNvSpPr>
          <p:nvPr/>
        </p:nvSpPr>
        <p:spPr>
          <a:xfrm>
            <a:off x="17469350" y="9602110"/>
            <a:ext cx="565802" cy="365126"/>
          </a:xfrm>
          <a:prstGeom prst="callout1">
            <a:avLst>
              <a:gd name="adj1" fmla="val 48702"/>
              <a:gd name="adj2" fmla="val 84708"/>
              <a:gd name="adj3" fmla="val 48210"/>
              <a:gd name="adj4" fmla="val 162974"/>
            </a:avLst>
          </a:prstGeom>
          <a:ln w="38100">
            <a:solidFill>
              <a:srgbClr val="680000"/>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445">
              <a:defRPr/>
            </a:pPr>
            <a:fld id="{B42DF2D7-30B4-D046-BCCB-386CF9A49E74}" type="slidenum">
              <a:rPr lang="en-US" sz="2400" b="1">
                <a:solidFill>
                  <a:srgbClr val="680000"/>
                </a:solidFill>
                <a:latin typeface="Calibri"/>
              </a:rPr>
              <a:pPr algn="ctr" defTabSz="914445">
                <a:defRPr/>
              </a:pPr>
              <a:t>52</a:t>
            </a:fld>
            <a:endParaRPr lang="en-US" sz="2400" b="1" dirty="0">
              <a:solidFill>
                <a:srgbClr val="680000"/>
              </a:solidFill>
              <a:latin typeface="Calibri"/>
            </a:endParaRPr>
          </a:p>
        </p:txBody>
      </p:sp>
      <p:sp>
        <p:nvSpPr>
          <p:cNvPr id="19" name="object 11">
            <a:extLst>
              <a:ext uri="{FF2B5EF4-FFF2-40B4-BE49-F238E27FC236}">
                <a16:creationId xmlns:a16="http://schemas.microsoft.com/office/drawing/2014/main" id="{0B56BFF8-8B7E-4E62-9884-5856A3CAA20A}"/>
              </a:ext>
            </a:extLst>
          </p:cNvPr>
          <p:cNvSpPr txBox="1"/>
          <p:nvPr/>
        </p:nvSpPr>
        <p:spPr>
          <a:xfrm>
            <a:off x="552446" y="501538"/>
            <a:ext cx="9601200" cy="1111404"/>
          </a:xfrm>
          <a:prstGeom prst="rect">
            <a:avLst/>
          </a:prstGeom>
        </p:spPr>
        <p:txBody>
          <a:bodyPr wrap="square" lIns="0" tIns="23813" rIns="0" bIns="0" rtlCol="0">
            <a:noAutofit/>
          </a:bodyPr>
          <a:lstStyle/>
          <a:p>
            <a:pPr algn="ctr"/>
            <a:endParaRPr lang="en-AU" sz="4000" b="1" dirty="0">
              <a:latin typeface="Calibri"/>
              <a:cs typeface="Calibri"/>
            </a:endParaRPr>
          </a:p>
        </p:txBody>
      </p:sp>
      <p:pic>
        <p:nvPicPr>
          <p:cNvPr id="23" name="Picture 22">
            <a:extLst>
              <a:ext uri="{FF2B5EF4-FFF2-40B4-BE49-F238E27FC236}">
                <a16:creationId xmlns:a16="http://schemas.microsoft.com/office/drawing/2014/main" id="{110A9F41-E96A-4A2C-9730-82AEC20AB414}"/>
              </a:ext>
            </a:extLst>
          </p:cNvPr>
          <p:cNvPicPr>
            <a:picLocks noChangeAspect="1"/>
          </p:cNvPicPr>
          <p:nvPr/>
        </p:nvPicPr>
        <p:blipFill rotWithShape="1">
          <a:blip r:embed="rId4"/>
          <a:srcRect l="23333" t="24814" r="23334" b="20431"/>
          <a:stretch/>
        </p:blipFill>
        <p:spPr>
          <a:xfrm>
            <a:off x="552443" y="2066432"/>
            <a:ext cx="9500828" cy="5486607"/>
          </a:xfrm>
          <a:prstGeom prst="rect">
            <a:avLst/>
          </a:prstGeom>
          <a:ln w="38100">
            <a:solidFill>
              <a:schemeClr val="tx1"/>
            </a:solidFill>
          </a:ln>
        </p:spPr>
      </p:pic>
      <p:sp>
        <p:nvSpPr>
          <p:cNvPr id="24" name="object 11">
            <a:extLst>
              <a:ext uri="{FF2B5EF4-FFF2-40B4-BE49-F238E27FC236}">
                <a16:creationId xmlns:a16="http://schemas.microsoft.com/office/drawing/2014/main" id="{E62279E8-52C0-4448-9F1B-FA3B147E3121}"/>
              </a:ext>
            </a:extLst>
          </p:cNvPr>
          <p:cNvSpPr txBox="1"/>
          <p:nvPr/>
        </p:nvSpPr>
        <p:spPr>
          <a:xfrm>
            <a:off x="10706094" y="1612942"/>
            <a:ext cx="6305553" cy="4292558"/>
          </a:xfrm>
          <a:prstGeom prst="rect">
            <a:avLst/>
          </a:prstGeom>
        </p:spPr>
        <p:txBody>
          <a:bodyPr wrap="square" lIns="0" tIns="23813" rIns="0" bIns="0" rtlCol="0">
            <a:noAutofit/>
          </a:bodyPr>
          <a:lstStyle/>
          <a:p>
            <a:pPr algn="just"/>
            <a:r>
              <a:rPr lang="en-AU" sz="3400" spc="-6" dirty="0">
                <a:latin typeface="Calibri"/>
                <a:cs typeface="Calibri"/>
              </a:rPr>
              <a:t>Transparansi dan Akuntabilitas pelaksanaan pemilihan juga harus diatur secara tegas terhadap pelaksana tender/seleksi, misalnya:</a:t>
            </a:r>
          </a:p>
          <a:p>
            <a:pPr algn="just"/>
            <a:endParaRPr lang="en-AU" sz="3400" spc="-6" dirty="0">
              <a:latin typeface="Calibri"/>
              <a:cs typeface="Calibri"/>
            </a:endParaRPr>
          </a:p>
          <a:p>
            <a:pPr marL="571500" indent="-571500" algn="just">
              <a:buFont typeface="Arial" panose="020B0604020202020204" pitchFamily="34" charset="0"/>
              <a:buChar char="•"/>
            </a:pPr>
            <a:r>
              <a:rPr lang="en-AU" sz="3400" spc="-6" dirty="0">
                <a:latin typeface="Calibri"/>
                <a:cs typeface="Calibri"/>
              </a:rPr>
              <a:t>Kejelasan informasi yang diberikan oleh Pokja;</a:t>
            </a:r>
          </a:p>
          <a:p>
            <a:pPr algn="just"/>
            <a:endParaRPr lang="en-AU" sz="3400" spc="-6" dirty="0">
              <a:latin typeface="Calibri"/>
              <a:cs typeface="Calibri"/>
            </a:endParaRPr>
          </a:p>
          <a:p>
            <a:pPr marL="571500" indent="-571500" algn="just">
              <a:buFont typeface="Arial" panose="020B0604020202020204" pitchFamily="34" charset="0"/>
              <a:buChar char="•"/>
            </a:pPr>
            <a:r>
              <a:rPr lang="en-AU" sz="3400" spc="-6" dirty="0">
                <a:latin typeface="Calibri"/>
                <a:cs typeface="Calibri"/>
              </a:rPr>
              <a:t>Jaminan kesesuaian pelaksanaan;</a:t>
            </a:r>
          </a:p>
          <a:p>
            <a:pPr algn="just"/>
            <a:endParaRPr lang="en-AU" sz="3400" spc="-6" dirty="0">
              <a:latin typeface="Calibri"/>
              <a:cs typeface="Calibri"/>
            </a:endParaRPr>
          </a:p>
          <a:p>
            <a:pPr marL="571500" indent="-571500" algn="just">
              <a:buFont typeface="Arial" panose="020B0604020202020204" pitchFamily="34" charset="0"/>
              <a:buChar char="•"/>
            </a:pPr>
            <a:r>
              <a:rPr lang="en-AU" sz="3400" spc="-6" dirty="0">
                <a:latin typeface="Calibri"/>
                <a:cs typeface="Calibri"/>
              </a:rPr>
              <a:t>Forum hukum penyelesaian sengketa.</a:t>
            </a:r>
          </a:p>
          <a:p>
            <a:pPr marL="571500" indent="-571500" algn="just">
              <a:buFont typeface="Arial" panose="020B0604020202020204" pitchFamily="34" charset="0"/>
              <a:buChar char="•"/>
            </a:pPr>
            <a:endParaRPr sz="3400" dirty="0">
              <a:latin typeface="Calibri"/>
              <a:cs typeface="Calibri"/>
            </a:endParaRPr>
          </a:p>
        </p:txBody>
      </p:sp>
      <p:sp>
        <p:nvSpPr>
          <p:cNvPr id="25" name="object 14">
            <a:extLst>
              <a:ext uri="{FF2B5EF4-FFF2-40B4-BE49-F238E27FC236}">
                <a16:creationId xmlns:a16="http://schemas.microsoft.com/office/drawing/2014/main" id="{CC77806B-B6F9-4DB0-9DFC-40F91D92E610}"/>
              </a:ext>
            </a:extLst>
          </p:cNvPr>
          <p:cNvSpPr/>
          <p:nvPr/>
        </p:nvSpPr>
        <p:spPr>
          <a:xfrm rot="5400000">
            <a:off x="13553857" y="5241819"/>
            <a:ext cx="182880" cy="7049979"/>
          </a:xfrm>
          <a:custGeom>
            <a:avLst/>
            <a:gdLst/>
            <a:ahLst/>
            <a:cxnLst/>
            <a:rect l="l" t="t" r="r" b="b"/>
            <a:pathLst>
              <a:path w="63500" h="4246880">
                <a:moveTo>
                  <a:pt x="0" y="4246880"/>
                </a:moveTo>
                <a:lnTo>
                  <a:pt x="63500" y="4246880"/>
                </a:lnTo>
                <a:lnTo>
                  <a:pt x="63500" y="0"/>
                </a:lnTo>
                <a:lnTo>
                  <a:pt x="0" y="0"/>
                </a:lnTo>
                <a:lnTo>
                  <a:pt x="0" y="4246880"/>
                </a:lnTo>
                <a:close/>
              </a:path>
            </a:pathLst>
          </a:custGeom>
          <a:solidFill>
            <a:srgbClr val="630404">
              <a:alpha val="90200"/>
            </a:srgbClr>
          </a:solidFill>
        </p:spPr>
        <p:txBody>
          <a:bodyPr wrap="square" lIns="0" tIns="0" rIns="0" bIns="0" rtlCol="0">
            <a:noAutofit/>
          </a:bodyPr>
          <a:lstStyle/>
          <a:p>
            <a:endParaRPr sz="2700"/>
          </a:p>
        </p:txBody>
      </p:sp>
      <p:sp>
        <p:nvSpPr>
          <p:cNvPr id="26" name="object 14">
            <a:extLst>
              <a:ext uri="{FF2B5EF4-FFF2-40B4-BE49-F238E27FC236}">
                <a16:creationId xmlns:a16="http://schemas.microsoft.com/office/drawing/2014/main" id="{08B74D69-90F2-41A1-9699-88167C156064}"/>
              </a:ext>
            </a:extLst>
          </p:cNvPr>
          <p:cNvSpPr/>
          <p:nvPr/>
        </p:nvSpPr>
        <p:spPr>
          <a:xfrm rot="5400000">
            <a:off x="8769924" y="934138"/>
            <a:ext cx="182881" cy="16617842"/>
          </a:xfrm>
          <a:custGeom>
            <a:avLst/>
            <a:gdLst/>
            <a:ahLst/>
            <a:cxnLst/>
            <a:rect l="l" t="t" r="r" b="b"/>
            <a:pathLst>
              <a:path w="63500" h="4246880">
                <a:moveTo>
                  <a:pt x="0" y="4246880"/>
                </a:moveTo>
                <a:lnTo>
                  <a:pt x="63500" y="4246880"/>
                </a:lnTo>
                <a:lnTo>
                  <a:pt x="63500" y="0"/>
                </a:lnTo>
                <a:lnTo>
                  <a:pt x="0" y="0"/>
                </a:lnTo>
                <a:lnTo>
                  <a:pt x="0" y="4246880"/>
                </a:lnTo>
                <a:close/>
              </a:path>
            </a:pathLst>
          </a:custGeom>
          <a:solidFill>
            <a:srgbClr val="630404">
              <a:alpha val="90200"/>
            </a:srgbClr>
          </a:solidFill>
        </p:spPr>
        <p:txBody>
          <a:bodyPr wrap="square" lIns="0" tIns="0" rIns="0" bIns="0" rtlCol="0">
            <a:noAutofit/>
          </a:bodyPr>
          <a:lstStyle/>
          <a:p>
            <a:endParaRPr sz="2700"/>
          </a:p>
        </p:txBody>
      </p:sp>
      <p:sp>
        <p:nvSpPr>
          <p:cNvPr id="27" name="object 14">
            <a:extLst>
              <a:ext uri="{FF2B5EF4-FFF2-40B4-BE49-F238E27FC236}">
                <a16:creationId xmlns:a16="http://schemas.microsoft.com/office/drawing/2014/main" id="{82C763DB-3D2C-4CDE-A580-C61B4ED3A88A}"/>
              </a:ext>
            </a:extLst>
          </p:cNvPr>
          <p:cNvSpPr/>
          <p:nvPr/>
        </p:nvSpPr>
        <p:spPr>
          <a:xfrm rot="5400000">
            <a:off x="4413883" y="4810032"/>
            <a:ext cx="182880" cy="7905755"/>
          </a:xfrm>
          <a:custGeom>
            <a:avLst/>
            <a:gdLst/>
            <a:ahLst/>
            <a:cxnLst/>
            <a:rect l="l" t="t" r="r" b="b"/>
            <a:pathLst>
              <a:path w="63500" h="4246880">
                <a:moveTo>
                  <a:pt x="0" y="4246880"/>
                </a:moveTo>
                <a:lnTo>
                  <a:pt x="63500" y="4246880"/>
                </a:lnTo>
                <a:lnTo>
                  <a:pt x="63500" y="0"/>
                </a:lnTo>
                <a:lnTo>
                  <a:pt x="0" y="0"/>
                </a:lnTo>
                <a:lnTo>
                  <a:pt x="0" y="4246880"/>
                </a:lnTo>
                <a:close/>
              </a:path>
            </a:pathLst>
          </a:custGeom>
          <a:solidFill>
            <a:srgbClr val="630404">
              <a:alpha val="90200"/>
            </a:srgbClr>
          </a:solidFill>
        </p:spPr>
        <p:txBody>
          <a:bodyPr wrap="square" lIns="0" tIns="0" rIns="0" bIns="0" rtlCol="0">
            <a:noAutofit/>
          </a:bodyPr>
          <a:lstStyle/>
          <a:p>
            <a:endParaRPr sz="2700"/>
          </a:p>
        </p:txBody>
      </p:sp>
    </p:spTree>
    <p:extLst>
      <p:ext uri="{BB962C8B-B14F-4D97-AF65-F5344CB8AC3E}">
        <p14:creationId xmlns:p14="http://schemas.microsoft.com/office/powerpoint/2010/main" val="194433410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12"/>
          <p:cNvSpPr/>
          <p:nvPr/>
        </p:nvSpPr>
        <p:spPr>
          <a:xfrm>
            <a:off x="-2" y="30480"/>
            <a:ext cx="18288000" cy="10294620"/>
          </a:xfrm>
          <a:prstGeom prst="rect">
            <a:avLst/>
          </a:prstGeom>
          <a:blipFill>
            <a:blip r:embed="rId2" cstate="print"/>
            <a:stretch>
              <a:fillRect/>
            </a:stretch>
          </a:blipFill>
        </p:spPr>
        <p:txBody>
          <a:bodyPr wrap="square" lIns="0" tIns="0" rIns="0" bIns="0" rtlCol="0">
            <a:noAutofit/>
          </a:bodyPr>
          <a:lstStyle/>
          <a:p>
            <a:endParaRPr sz="2700"/>
          </a:p>
        </p:txBody>
      </p:sp>
      <p:sp>
        <p:nvSpPr>
          <p:cNvPr id="16" name="object 16"/>
          <p:cNvSpPr/>
          <p:nvPr/>
        </p:nvSpPr>
        <p:spPr>
          <a:xfrm>
            <a:off x="17958626" y="9754013"/>
            <a:ext cx="329373" cy="1244"/>
          </a:xfrm>
          <a:custGeom>
            <a:avLst/>
            <a:gdLst/>
            <a:ahLst/>
            <a:cxnLst/>
            <a:rect l="l" t="t" r="r" b="b"/>
            <a:pathLst>
              <a:path w="219582" h="829">
                <a:moveTo>
                  <a:pt x="219582" y="0"/>
                </a:moveTo>
                <a:lnTo>
                  <a:pt x="0" y="829"/>
                </a:lnTo>
                <a:lnTo>
                  <a:pt x="219582" y="0"/>
                </a:lnTo>
              </a:path>
            </a:pathLst>
          </a:custGeom>
          <a:ln w="38100">
            <a:solidFill>
              <a:srgbClr val="680000"/>
            </a:solidFill>
          </a:ln>
        </p:spPr>
        <p:txBody>
          <a:bodyPr wrap="square" lIns="0" tIns="0" rIns="0" bIns="0" rtlCol="0">
            <a:noAutofit/>
          </a:bodyPr>
          <a:lstStyle/>
          <a:p>
            <a:endParaRPr sz="2700"/>
          </a:p>
        </p:txBody>
      </p:sp>
      <p:pic>
        <p:nvPicPr>
          <p:cNvPr id="17" name="Picture 16">
            <a:extLst>
              <a:ext uri="{FF2B5EF4-FFF2-40B4-BE49-F238E27FC236}">
                <a16:creationId xmlns:a16="http://schemas.microsoft.com/office/drawing/2014/main" id="{8592FFB0-1AF3-4458-8C33-9394C4A15DDE}"/>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7170287" y="85349"/>
            <a:ext cx="1047510" cy="1046276"/>
          </a:xfrm>
          <a:prstGeom prst="rect">
            <a:avLst/>
          </a:prstGeom>
        </p:spPr>
      </p:pic>
      <p:sp>
        <p:nvSpPr>
          <p:cNvPr id="20" name="Footer Placeholder 3">
            <a:extLst>
              <a:ext uri="{FF2B5EF4-FFF2-40B4-BE49-F238E27FC236}">
                <a16:creationId xmlns:a16="http://schemas.microsoft.com/office/drawing/2014/main" id="{0AA1E545-D5EF-D24D-BEB2-B4ECDE3057F8}"/>
              </a:ext>
            </a:extLst>
          </p:cNvPr>
          <p:cNvSpPr>
            <a:spLocks noGrp="1"/>
          </p:cNvSpPr>
          <p:nvPr>
            <p:ph type="ftr" sz="quarter" idx="11"/>
          </p:nvPr>
        </p:nvSpPr>
        <p:spPr>
          <a:xfrm>
            <a:off x="7010400" y="9826171"/>
            <a:ext cx="4267201" cy="460833"/>
          </a:xfrm>
        </p:spPr>
        <p:txBody>
          <a:bodyPr>
            <a:noAutofit/>
          </a:bodyPr>
          <a:lstStyle/>
          <a:p>
            <a:pPr defTabSz="914490">
              <a:spcAft>
                <a:spcPts val="600"/>
              </a:spcAft>
              <a:defRPr/>
            </a:pPr>
            <a:r>
              <a:rPr lang="en-US" dirty="0">
                <a:solidFill>
                  <a:schemeClr val="tx1"/>
                </a:solidFill>
                <a:latin typeface="Avenir Next" panose="020B0503020202020204"/>
              </a:rPr>
              <a:t>denny@integritylawfirm.id</a:t>
            </a:r>
          </a:p>
        </p:txBody>
      </p:sp>
      <p:sp>
        <p:nvSpPr>
          <p:cNvPr id="21" name="Slide Number Placeholder 15">
            <a:extLst>
              <a:ext uri="{FF2B5EF4-FFF2-40B4-BE49-F238E27FC236}">
                <a16:creationId xmlns:a16="http://schemas.microsoft.com/office/drawing/2014/main" id="{5A18703B-E950-DFB3-93F9-8F3CB1857ABD}"/>
              </a:ext>
            </a:extLst>
          </p:cNvPr>
          <p:cNvSpPr txBox="1">
            <a:spLocks/>
          </p:cNvSpPr>
          <p:nvPr/>
        </p:nvSpPr>
        <p:spPr>
          <a:xfrm>
            <a:off x="17469350" y="9602110"/>
            <a:ext cx="565802" cy="365126"/>
          </a:xfrm>
          <a:prstGeom prst="callout1">
            <a:avLst>
              <a:gd name="adj1" fmla="val 48702"/>
              <a:gd name="adj2" fmla="val 84708"/>
              <a:gd name="adj3" fmla="val 48210"/>
              <a:gd name="adj4" fmla="val 162974"/>
            </a:avLst>
          </a:prstGeom>
          <a:ln w="38100">
            <a:solidFill>
              <a:srgbClr val="680000"/>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445">
              <a:defRPr/>
            </a:pPr>
            <a:fld id="{B42DF2D7-30B4-D046-BCCB-386CF9A49E74}" type="slidenum">
              <a:rPr lang="en-US" sz="2400" b="1">
                <a:solidFill>
                  <a:srgbClr val="680000"/>
                </a:solidFill>
                <a:latin typeface="Calibri"/>
              </a:rPr>
              <a:pPr algn="ctr" defTabSz="914445">
                <a:defRPr/>
              </a:pPr>
              <a:t>53</a:t>
            </a:fld>
            <a:endParaRPr lang="en-US" sz="2400" b="1" dirty="0">
              <a:solidFill>
                <a:srgbClr val="680000"/>
              </a:solidFill>
              <a:latin typeface="Calibri"/>
            </a:endParaRPr>
          </a:p>
        </p:txBody>
      </p:sp>
      <p:grpSp>
        <p:nvGrpSpPr>
          <p:cNvPr id="10" name="Group 9">
            <a:extLst>
              <a:ext uri="{FF2B5EF4-FFF2-40B4-BE49-F238E27FC236}">
                <a16:creationId xmlns:a16="http://schemas.microsoft.com/office/drawing/2014/main" id="{35D6AB0D-FBD8-48D9-A752-7A907B4BC087}"/>
              </a:ext>
            </a:extLst>
          </p:cNvPr>
          <p:cNvGrpSpPr/>
          <p:nvPr/>
        </p:nvGrpSpPr>
        <p:grpSpPr>
          <a:xfrm>
            <a:off x="490535" y="3284912"/>
            <a:ext cx="8686800" cy="4724400"/>
            <a:chOff x="228600" y="2552700"/>
            <a:chExt cx="8686800" cy="4724400"/>
          </a:xfrm>
        </p:grpSpPr>
        <p:grpSp>
          <p:nvGrpSpPr>
            <p:cNvPr id="8" name="Group 7">
              <a:extLst>
                <a:ext uri="{FF2B5EF4-FFF2-40B4-BE49-F238E27FC236}">
                  <a16:creationId xmlns:a16="http://schemas.microsoft.com/office/drawing/2014/main" id="{C22ECC63-84FC-4769-AF81-1B74B5C781E0}"/>
                </a:ext>
              </a:extLst>
            </p:cNvPr>
            <p:cNvGrpSpPr/>
            <p:nvPr/>
          </p:nvGrpSpPr>
          <p:grpSpPr>
            <a:xfrm>
              <a:off x="442911" y="2754121"/>
              <a:ext cx="8312369" cy="4346503"/>
              <a:chOff x="442911" y="2754121"/>
              <a:chExt cx="8312369" cy="4346503"/>
            </a:xfrm>
          </p:grpSpPr>
          <p:pic>
            <p:nvPicPr>
              <p:cNvPr id="4" name="Picture 3">
                <a:extLst>
                  <a:ext uri="{FF2B5EF4-FFF2-40B4-BE49-F238E27FC236}">
                    <a16:creationId xmlns:a16="http://schemas.microsoft.com/office/drawing/2014/main" id="{FCD6E06E-42BF-4CB4-A864-15AD95D59E83}"/>
                  </a:ext>
                </a:extLst>
              </p:cNvPr>
              <p:cNvPicPr>
                <a:picLocks noChangeAspect="1"/>
              </p:cNvPicPr>
              <p:nvPr/>
            </p:nvPicPr>
            <p:blipFill rotWithShape="1">
              <a:blip r:embed="rId4"/>
              <a:srcRect l="22917" t="20371" r="27917" b="50000"/>
              <a:stretch/>
            </p:blipFill>
            <p:spPr>
              <a:xfrm>
                <a:off x="442912" y="2754121"/>
                <a:ext cx="8312368" cy="2817752"/>
              </a:xfrm>
              <a:prstGeom prst="rect">
                <a:avLst/>
              </a:prstGeom>
            </p:spPr>
          </p:pic>
          <p:pic>
            <p:nvPicPr>
              <p:cNvPr id="7" name="Picture 6">
                <a:extLst>
                  <a:ext uri="{FF2B5EF4-FFF2-40B4-BE49-F238E27FC236}">
                    <a16:creationId xmlns:a16="http://schemas.microsoft.com/office/drawing/2014/main" id="{C7E0AEF2-3755-430E-ACEF-7A6EFFB53285}"/>
                  </a:ext>
                </a:extLst>
              </p:cNvPr>
              <p:cNvPicPr>
                <a:picLocks noChangeAspect="1"/>
              </p:cNvPicPr>
              <p:nvPr/>
            </p:nvPicPr>
            <p:blipFill rotWithShape="1">
              <a:blip r:embed="rId5"/>
              <a:srcRect l="23298" t="68087" r="27118" b="15186"/>
              <a:stretch/>
            </p:blipFill>
            <p:spPr>
              <a:xfrm>
                <a:off x="442911" y="5523225"/>
                <a:ext cx="8312369" cy="1577399"/>
              </a:xfrm>
              <a:prstGeom prst="rect">
                <a:avLst/>
              </a:prstGeom>
            </p:spPr>
          </p:pic>
        </p:grpSp>
        <p:sp>
          <p:nvSpPr>
            <p:cNvPr id="9" name="Rectangle 8">
              <a:extLst>
                <a:ext uri="{FF2B5EF4-FFF2-40B4-BE49-F238E27FC236}">
                  <a16:creationId xmlns:a16="http://schemas.microsoft.com/office/drawing/2014/main" id="{68EA3036-C3D2-4AD9-BB1A-AF7DE3711862}"/>
                </a:ext>
              </a:extLst>
            </p:cNvPr>
            <p:cNvSpPr/>
            <p:nvPr/>
          </p:nvSpPr>
          <p:spPr>
            <a:xfrm>
              <a:off x="228600" y="2552700"/>
              <a:ext cx="8686800" cy="472440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Right Brace 12">
            <a:extLst>
              <a:ext uri="{FF2B5EF4-FFF2-40B4-BE49-F238E27FC236}">
                <a16:creationId xmlns:a16="http://schemas.microsoft.com/office/drawing/2014/main" id="{64D35D83-262C-4C47-BBFE-F221AF276EFA}"/>
              </a:ext>
            </a:extLst>
          </p:cNvPr>
          <p:cNvSpPr/>
          <p:nvPr/>
        </p:nvSpPr>
        <p:spPr>
          <a:xfrm>
            <a:off x="9753600" y="3284912"/>
            <a:ext cx="762000" cy="4724400"/>
          </a:xfrm>
          <a:prstGeom prst="righ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object 11">
            <a:extLst>
              <a:ext uri="{FF2B5EF4-FFF2-40B4-BE49-F238E27FC236}">
                <a16:creationId xmlns:a16="http://schemas.microsoft.com/office/drawing/2014/main" id="{95790F5D-699F-4EAF-88B5-1CA6061BD955}"/>
              </a:ext>
            </a:extLst>
          </p:cNvPr>
          <p:cNvSpPr txBox="1"/>
          <p:nvPr/>
        </p:nvSpPr>
        <p:spPr>
          <a:xfrm>
            <a:off x="10836041" y="3465634"/>
            <a:ext cx="6858001" cy="4543677"/>
          </a:xfrm>
          <a:prstGeom prst="rect">
            <a:avLst/>
          </a:prstGeom>
        </p:spPr>
        <p:txBody>
          <a:bodyPr wrap="square" lIns="0" tIns="23813" rIns="0" bIns="0" rtlCol="0">
            <a:noAutofit/>
          </a:bodyPr>
          <a:lstStyle/>
          <a:p>
            <a:pPr algn="ctr"/>
            <a:r>
              <a:rPr lang="en-AU" sz="3600" spc="-6" dirty="0">
                <a:latin typeface="Calibri"/>
                <a:cs typeface="Calibri"/>
              </a:rPr>
              <a:t>Benturan kepentingan dalam Pasal 7 ayat (2) </a:t>
            </a:r>
            <a:r>
              <a:rPr lang="en-AU" sz="3600" spc="-6" dirty="0" err="1">
                <a:latin typeface="Calibri"/>
                <a:cs typeface="Calibri"/>
              </a:rPr>
              <a:t>Perpres</a:t>
            </a:r>
            <a:r>
              <a:rPr lang="en-AU" sz="3600" spc="-6" dirty="0">
                <a:latin typeface="Calibri"/>
                <a:cs typeface="Calibri"/>
              </a:rPr>
              <a:t> 16/2018 </a:t>
            </a:r>
            <a:r>
              <a:rPr lang="en-AU" sz="3600" b="1" spc="-6" dirty="0">
                <a:latin typeface="Calibri"/>
                <a:cs typeface="Calibri"/>
              </a:rPr>
              <a:t>perlu memasukkan kategori pemilik manfaat</a:t>
            </a:r>
            <a:r>
              <a:rPr lang="en-AU" sz="3600" spc="-6" dirty="0">
                <a:latin typeface="Calibri"/>
                <a:cs typeface="Calibri"/>
              </a:rPr>
              <a:t> </a:t>
            </a:r>
            <a:r>
              <a:rPr lang="en-AU" sz="3600" b="1" spc="-6" dirty="0">
                <a:latin typeface="Calibri"/>
                <a:cs typeface="Calibri"/>
              </a:rPr>
              <a:t>yang sama </a:t>
            </a:r>
            <a:r>
              <a:rPr lang="en-AU" sz="3600" spc="-6" dirty="0">
                <a:latin typeface="Calibri"/>
                <a:cs typeface="Calibri"/>
              </a:rPr>
              <a:t>agar tidak menjadi peserta tender/seleksi, menjadi konsultan perencana/pengawas, dan/atau Pelaku Pengadaan Barang dan Jasa </a:t>
            </a:r>
            <a:endParaRPr sz="3600" dirty="0">
              <a:latin typeface="Calibri"/>
              <a:cs typeface="Calibri"/>
            </a:endParaRPr>
          </a:p>
        </p:txBody>
      </p:sp>
      <p:sp>
        <p:nvSpPr>
          <p:cNvPr id="19" name="object 11">
            <a:extLst>
              <a:ext uri="{FF2B5EF4-FFF2-40B4-BE49-F238E27FC236}">
                <a16:creationId xmlns:a16="http://schemas.microsoft.com/office/drawing/2014/main" id="{0B56BFF8-8B7E-4E62-9884-5856A3CAA20A}"/>
              </a:ext>
            </a:extLst>
          </p:cNvPr>
          <p:cNvSpPr txBox="1"/>
          <p:nvPr/>
        </p:nvSpPr>
        <p:spPr>
          <a:xfrm>
            <a:off x="704846" y="1263281"/>
            <a:ext cx="9601200" cy="1111404"/>
          </a:xfrm>
          <a:prstGeom prst="rect">
            <a:avLst/>
          </a:prstGeom>
        </p:spPr>
        <p:txBody>
          <a:bodyPr wrap="square" lIns="0" tIns="23813" rIns="0" bIns="0" rtlCol="0">
            <a:noAutofit/>
          </a:bodyPr>
          <a:lstStyle/>
          <a:p>
            <a:pPr algn="ctr"/>
            <a:r>
              <a:rPr lang="fi-FI" sz="4800" b="1" spc="-6" dirty="0">
                <a:latin typeface="Calibri"/>
                <a:cs typeface="Calibri"/>
              </a:rPr>
              <a:t>Hal Lain yang Perlu Menjadi Perhatian </a:t>
            </a:r>
            <a:endParaRPr lang="fi-FI" sz="4800" b="1" dirty="0">
              <a:latin typeface="Calibri"/>
              <a:cs typeface="Calibri"/>
            </a:endParaRPr>
          </a:p>
        </p:txBody>
      </p:sp>
    </p:spTree>
    <p:extLst>
      <p:ext uri="{BB962C8B-B14F-4D97-AF65-F5344CB8AC3E}">
        <p14:creationId xmlns:p14="http://schemas.microsoft.com/office/powerpoint/2010/main" val="279385899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A3A18760-373F-7B4C-8FC0-D254336462A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5400000">
            <a:off x="3995861" y="-3986705"/>
            <a:ext cx="10296287" cy="18288003"/>
          </a:xfrm>
          <a:prstGeom prst="rect">
            <a:avLst/>
          </a:prstGeom>
        </p:spPr>
      </p:pic>
      <p:pic>
        <p:nvPicPr>
          <p:cNvPr id="4" name="Picture 3">
            <a:extLst>
              <a:ext uri="{FF2B5EF4-FFF2-40B4-BE49-F238E27FC236}">
                <a16:creationId xmlns:a16="http://schemas.microsoft.com/office/drawing/2014/main" id="{C34A1BD5-9C08-594F-83AE-D9430290D04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75824"/>
          <a:stretch/>
        </p:blipFill>
        <p:spPr>
          <a:xfrm>
            <a:off x="17262262" y="1"/>
            <a:ext cx="1000340" cy="1045658"/>
          </a:xfrm>
          <a:prstGeom prst="rect">
            <a:avLst/>
          </a:prstGeom>
          <a:effectLst/>
        </p:spPr>
      </p:pic>
      <p:grpSp>
        <p:nvGrpSpPr>
          <p:cNvPr id="8" name="Group 7"/>
          <p:cNvGrpSpPr/>
          <p:nvPr/>
        </p:nvGrpSpPr>
        <p:grpSpPr>
          <a:xfrm>
            <a:off x="9982200" y="5498606"/>
            <a:ext cx="6742538" cy="2858777"/>
            <a:chOff x="10811321" y="5230416"/>
            <a:chExt cx="6742537" cy="2858777"/>
          </a:xfrm>
        </p:grpSpPr>
        <p:sp>
          <p:nvSpPr>
            <p:cNvPr id="12" name="Freeform 11"/>
            <p:cNvSpPr/>
            <p:nvPr/>
          </p:nvSpPr>
          <p:spPr>
            <a:xfrm>
              <a:off x="11296382" y="5230416"/>
              <a:ext cx="5772415" cy="1345307"/>
            </a:xfrm>
            <a:custGeom>
              <a:avLst/>
              <a:gdLst>
                <a:gd name="connsiteX0" fmla="*/ 0 w 5772415"/>
                <a:gd name="connsiteY0" fmla="*/ 224222 h 1345307"/>
                <a:gd name="connsiteX1" fmla="*/ 224222 w 5772415"/>
                <a:gd name="connsiteY1" fmla="*/ 0 h 1345307"/>
                <a:gd name="connsiteX2" fmla="*/ 5548193 w 5772415"/>
                <a:gd name="connsiteY2" fmla="*/ 0 h 1345307"/>
                <a:gd name="connsiteX3" fmla="*/ 5772415 w 5772415"/>
                <a:gd name="connsiteY3" fmla="*/ 224222 h 1345307"/>
                <a:gd name="connsiteX4" fmla="*/ 5772415 w 5772415"/>
                <a:gd name="connsiteY4" fmla="*/ 1121085 h 1345307"/>
                <a:gd name="connsiteX5" fmla="*/ 5548193 w 5772415"/>
                <a:gd name="connsiteY5" fmla="*/ 1345307 h 1345307"/>
                <a:gd name="connsiteX6" fmla="*/ 224222 w 5772415"/>
                <a:gd name="connsiteY6" fmla="*/ 1345307 h 1345307"/>
                <a:gd name="connsiteX7" fmla="*/ 0 w 5772415"/>
                <a:gd name="connsiteY7" fmla="*/ 1121085 h 1345307"/>
                <a:gd name="connsiteX8" fmla="*/ 0 w 5772415"/>
                <a:gd name="connsiteY8" fmla="*/ 224222 h 1345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72415" h="1345307">
                  <a:moveTo>
                    <a:pt x="0" y="224222"/>
                  </a:moveTo>
                  <a:cubicBezTo>
                    <a:pt x="0" y="100388"/>
                    <a:pt x="100388" y="0"/>
                    <a:pt x="224222" y="0"/>
                  </a:cubicBezTo>
                  <a:lnTo>
                    <a:pt x="5548193" y="0"/>
                  </a:lnTo>
                  <a:cubicBezTo>
                    <a:pt x="5672027" y="0"/>
                    <a:pt x="5772415" y="100388"/>
                    <a:pt x="5772415" y="224222"/>
                  </a:cubicBezTo>
                  <a:lnTo>
                    <a:pt x="5772415" y="1121085"/>
                  </a:lnTo>
                  <a:cubicBezTo>
                    <a:pt x="5772415" y="1244919"/>
                    <a:pt x="5672027" y="1345307"/>
                    <a:pt x="5548193" y="1345307"/>
                  </a:cubicBezTo>
                  <a:lnTo>
                    <a:pt x="224222" y="1345307"/>
                  </a:lnTo>
                  <a:cubicBezTo>
                    <a:pt x="100388" y="1345307"/>
                    <a:pt x="0" y="1244919"/>
                    <a:pt x="0" y="1121085"/>
                  </a:cubicBezTo>
                  <a:lnTo>
                    <a:pt x="0" y="224222"/>
                  </a:lnTo>
                  <a:close/>
                </a:path>
              </a:pathLst>
            </a:custGeom>
            <a:ln w="57150">
              <a:solidFill>
                <a:schemeClr val="tx1">
                  <a:lumMod val="95000"/>
                  <a:lumOff val="5000"/>
                </a:schemeClr>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72352" tIns="172352" rIns="172352" bIns="172352" numCol="1" spcCol="1270" anchor="ctr" anchorCtr="0">
              <a:noAutofit/>
            </a:bodyPr>
            <a:lstStyle/>
            <a:p>
              <a:pPr algn="ctr" defTabSz="1244663">
                <a:lnSpc>
                  <a:spcPct val="90000"/>
                </a:lnSpc>
                <a:spcBef>
                  <a:spcPct val="0"/>
                </a:spcBef>
                <a:spcAft>
                  <a:spcPct val="35000"/>
                </a:spcAft>
              </a:pPr>
              <a:r>
                <a:rPr lang="en-GB" sz="2801" i="1" dirty="0">
                  <a:solidFill>
                    <a:srgbClr val="800000"/>
                  </a:solidFill>
                  <a:latin typeface="Arial" panose="020B0604020202020204" pitchFamily="34" charset="0"/>
                  <a:cs typeface="Arial" panose="020B0604020202020204" pitchFamily="34" charset="0"/>
                </a:rPr>
                <a:t>E-Tendering</a:t>
              </a:r>
              <a:endParaRPr lang="en-US" sz="2801" i="1" dirty="0">
                <a:solidFill>
                  <a:srgbClr val="800000"/>
                </a:solidFill>
                <a:latin typeface="Arial" panose="020B0604020202020204" pitchFamily="34" charset="0"/>
                <a:cs typeface="Arial" panose="020B0604020202020204" pitchFamily="34" charset="0"/>
              </a:endParaRPr>
            </a:p>
          </p:txBody>
        </p:sp>
        <p:sp>
          <p:nvSpPr>
            <p:cNvPr id="13" name="Freeform 12"/>
            <p:cNvSpPr/>
            <p:nvPr/>
          </p:nvSpPr>
          <p:spPr>
            <a:xfrm>
              <a:off x="10811321" y="6743886"/>
              <a:ext cx="6742537" cy="1345307"/>
            </a:xfrm>
            <a:custGeom>
              <a:avLst/>
              <a:gdLst>
                <a:gd name="connsiteX0" fmla="*/ 0 w 6742537"/>
                <a:gd name="connsiteY0" fmla="*/ 224222 h 1345307"/>
                <a:gd name="connsiteX1" fmla="*/ 224222 w 6742537"/>
                <a:gd name="connsiteY1" fmla="*/ 0 h 1345307"/>
                <a:gd name="connsiteX2" fmla="*/ 6518315 w 6742537"/>
                <a:gd name="connsiteY2" fmla="*/ 0 h 1345307"/>
                <a:gd name="connsiteX3" fmla="*/ 6742537 w 6742537"/>
                <a:gd name="connsiteY3" fmla="*/ 224222 h 1345307"/>
                <a:gd name="connsiteX4" fmla="*/ 6742537 w 6742537"/>
                <a:gd name="connsiteY4" fmla="*/ 1121085 h 1345307"/>
                <a:gd name="connsiteX5" fmla="*/ 6518315 w 6742537"/>
                <a:gd name="connsiteY5" fmla="*/ 1345307 h 1345307"/>
                <a:gd name="connsiteX6" fmla="*/ 224222 w 6742537"/>
                <a:gd name="connsiteY6" fmla="*/ 1345307 h 1345307"/>
                <a:gd name="connsiteX7" fmla="*/ 0 w 6742537"/>
                <a:gd name="connsiteY7" fmla="*/ 1121085 h 1345307"/>
                <a:gd name="connsiteX8" fmla="*/ 0 w 6742537"/>
                <a:gd name="connsiteY8" fmla="*/ 224222 h 1345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42537" h="1345307">
                  <a:moveTo>
                    <a:pt x="0" y="224222"/>
                  </a:moveTo>
                  <a:cubicBezTo>
                    <a:pt x="0" y="100388"/>
                    <a:pt x="100388" y="0"/>
                    <a:pt x="224222" y="0"/>
                  </a:cubicBezTo>
                  <a:lnTo>
                    <a:pt x="6518315" y="0"/>
                  </a:lnTo>
                  <a:cubicBezTo>
                    <a:pt x="6642149" y="0"/>
                    <a:pt x="6742537" y="100388"/>
                    <a:pt x="6742537" y="224222"/>
                  </a:cubicBezTo>
                  <a:lnTo>
                    <a:pt x="6742537" y="1121085"/>
                  </a:lnTo>
                  <a:cubicBezTo>
                    <a:pt x="6742537" y="1244919"/>
                    <a:pt x="6642149" y="1345307"/>
                    <a:pt x="6518315" y="1345307"/>
                  </a:cubicBezTo>
                  <a:lnTo>
                    <a:pt x="224222" y="1345307"/>
                  </a:lnTo>
                  <a:cubicBezTo>
                    <a:pt x="100388" y="1345307"/>
                    <a:pt x="0" y="1244919"/>
                    <a:pt x="0" y="1121085"/>
                  </a:cubicBezTo>
                  <a:lnTo>
                    <a:pt x="0" y="224222"/>
                  </a:lnTo>
                  <a:close/>
                </a:path>
              </a:pathLst>
            </a:custGeom>
            <a:ln w="57150">
              <a:solidFill>
                <a:srgbClr val="800000"/>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72352" tIns="172352" rIns="172352" bIns="172352" numCol="1" spcCol="1270" anchor="ctr" anchorCtr="0">
              <a:noAutofit/>
            </a:bodyPr>
            <a:lstStyle/>
            <a:p>
              <a:pPr algn="ctr" defTabSz="1244663">
                <a:lnSpc>
                  <a:spcPct val="90000"/>
                </a:lnSpc>
                <a:spcBef>
                  <a:spcPct val="0"/>
                </a:spcBef>
                <a:spcAft>
                  <a:spcPct val="35000"/>
                </a:spcAft>
              </a:pPr>
              <a:r>
                <a:rPr lang="en-GB" sz="2801" i="1" dirty="0">
                  <a:solidFill>
                    <a:srgbClr val="800000"/>
                  </a:solidFill>
                  <a:latin typeface="Arial" panose="020B0604020202020204" pitchFamily="34" charset="0"/>
                  <a:cs typeface="Arial" panose="020B0604020202020204" pitchFamily="34" charset="0"/>
                </a:rPr>
                <a:t>E-Purchasing</a:t>
              </a:r>
              <a:endParaRPr lang="en-US" sz="2801" i="1" dirty="0">
                <a:solidFill>
                  <a:srgbClr val="800000"/>
                </a:solidFill>
                <a:latin typeface="Arial" panose="020B0604020202020204" pitchFamily="34" charset="0"/>
                <a:cs typeface="Arial" panose="020B0604020202020204" pitchFamily="34" charset="0"/>
              </a:endParaRPr>
            </a:p>
          </p:txBody>
        </p:sp>
      </p:grpSp>
      <p:sp>
        <p:nvSpPr>
          <p:cNvPr id="18" name="Slide Number Placeholder 15">
            <a:extLst>
              <a:ext uri="{FF2B5EF4-FFF2-40B4-BE49-F238E27FC236}">
                <a16:creationId xmlns:a16="http://schemas.microsoft.com/office/drawing/2014/main" id="{85914E60-E732-CC48-9097-4B48837838E0}"/>
              </a:ext>
            </a:extLst>
          </p:cNvPr>
          <p:cNvSpPr txBox="1">
            <a:spLocks/>
          </p:cNvSpPr>
          <p:nvPr/>
        </p:nvSpPr>
        <p:spPr>
          <a:xfrm>
            <a:off x="17537837" y="9627833"/>
            <a:ext cx="497315" cy="339402"/>
          </a:xfrm>
          <a:prstGeom prst="callout1">
            <a:avLst>
              <a:gd name="adj1" fmla="val 48702"/>
              <a:gd name="adj2" fmla="val 84708"/>
              <a:gd name="adj3" fmla="val 48210"/>
              <a:gd name="adj4" fmla="val 162974"/>
            </a:avLst>
          </a:prstGeom>
          <a:ln w="38100">
            <a:solidFill>
              <a:schemeClr val="tx1"/>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B42DF2D7-30B4-D046-BCCB-386CF9A49E74}" type="slidenum">
              <a:rPr lang="en-US" sz="1601" b="1"/>
              <a:pPr algn="ctr"/>
              <a:t>54</a:t>
            </a:fld>
            <a:endParaRPr lang="en-US" sz="1601" b="1" dirty="0"/>
          </a:p>
        </p:txBody>
      </p:sp>
      <p:sp>
        <p:nvSpPr>
          <p:cNvPr id="3" name="Footer Placeholder 3">
            <a:extLst>
              <a:ext uri="{FF2B5EF4-FFF2-40B4-BE49-F238E27FC236}">
                <a16:creationId xmlns:a16="http://schemas.microsoft.com/office/drawing/2014/main" id="{2CDF91CC-9462-AC72-DC60-734F4BDCB6DB}"/>
              </a:ext>
            </a:extLst>
          </p:cNvPr>
          <p:cNvSpPr>
            <a:spLocks noGrp="1"/>
          </p:cNvSpPr>
          <p:nvPr>
            <p:ph type="ftr" sz="quarter" idx="11"/>
          </p:nvPr>
        </p:nvSpPr>
        <p:spPr>
          <a:xfrm>
            <a:off x="7001301" y="9744501"/>
            <a:ext cx="4276302" cy="542501"/>
          </a:xfrm>
        </p:spPr>
        <p:txBody>
          <a:bodyPr>
            <a:normAutofit/>
          </a:bodyPr>
          <a:lstStyle/>
          <a:p>
            <a:pPr defTabSz="914490">
              <a:spcAft>
                <a:spcPts val="600"/>
              </a:spcAft>
              <a:defRPr/>
            </a:pPr>
            <a:r>
              <a:rPr lang="en-US" sz="1500" dirty="0">
                <a:solidFill>
                  <a:schemeClr val="tx1"/>
                </a:solidFill>
              </a:rPr>
              <a:t>denny@integritylawfirm.id</a:t>
            </a:r>
          </a:p>
        </p:txBody>
      </p:sp>
      <p:pic>
        <p:nvPicPr>
          <p:cNvPr id="9" name="Picture 8">
            <a:extLst>
              <a:ext uri="{FF2B5EF4-FFF2-40B4-BE49-F238E27FC236}">
                <a16:creationId xmlns:a16="http://schemas.microsoft.com/office/drawing/2014/main" id="{1EBC838B-69C1-E578-FA5B-EB7DEF05FF0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03284" y="934076"/>
            <a:ext cx="3900369" cy="3900369"/>
          </a:xfrm>
          <a:prstGeom prst="rect">
            <a:avLst/>
          </a:prstGeom>
        </p:spPr>
      </p:pic>
      <p:sp>
        <p:nvSpPr>
          <p:cNvPr id="20" name="TextBox 19">
            <a:extLst>
              <a:ext uri="{FF2B5EF4-FFF2-40B4-BE49-F238E27FC236}">
                <a16:creationId xmlns:a16="http://schemas.microsoft.com/office/drawing/2014/main" id="{41364B1D-5626-888D-4E46-823DC18D4E3E}"/>
              </a:ext>
            </a:extLst>
          </p:cNvPr>
          <p:cNvSpPr txBox="1"/>
          <p:nvPr/>
        </p:nvSpPr>
        <p:spPr>
          <a:xfrm>
            <a:off x="1219200" y="2925916"/>
            <a:ext cx="8592972" cy="4462760"/>
          </a:xfrm>
          <a:prstGeom prst="rect">
            <a:avLst/>
          </a:prstGeom>
          <a:noFill/>
        </p:spPr>
        <p:txBody>
          <a:bodyPr wrap="square" rtlCol="0">
            <a:spAutoFit/>
          </a:bodyPr>
          <a:lstStyle/>
          <a:p>
            <a:r>
              <a:rPr lang="en-US" altLang="ko-KR" sz="3200" dirty="0">
                <a:latin typeface="Avenir Next" panose="020B0503020202020204"/>
                <a:cs typeface="Arial" pitchFamily="34" charset="0"/>
              </a:rPr>
              <a:t>RUU PBJ </a:t>
            </a:r>
            <a:r>
              <a:rPr lang="en-US" altLang="ko-KR" sz="4000" b="1" dirty="0" err="1">
                <a:solidFill>
                  <a:srgbClr val="680000"/>
                </a:solidFill>
                <a:latin typeface="Avenir Next" panose="020B0503020202020204"/>
                <a:cs typeface="Arial" pitchFamily="34" charset="0"/>
              </a:rPr>
              <a:t>harus</a:t>
            </a:r>
            <a:r>
              <a:rPr lang="en-US" altLang="ko-KR" sz="4000" b="1" dirty="0">
                <a:solidFill>
                  <a:srgbClr val="680000"/>
                </a:solidFill>
                <a:latin typeface="Avenir Next" panose="020B0503020202020204"/>
                <a:cs typeface="Arial" pitchFamily="34" charset="0"/>
              </a:rPr>
              <a:t> </a:t>
            </a:r>
            <a:r>
              <a:rPr lang="en-US" altLang="ko-KR" sz="4000" b="1" dirty="0" err="1">
                <a:solidFill>
                  <a:srgbClr val="680000"/>
                </a:solidFill>
                <a:latin typeface="Avenir Next" panose="020B0503020202020204"/>
                <a:cs typeface="Arial" pitchFamily="34" charset="0"/>
              </a:rPr>
              <a:t>mengakomodasi</a:t>
            </a:r>
            <a:r>
              <a:rPr lang="en-US" altLang="ko-KR" sz="3200" dirty="0">
                <a:latin typeface="Avenir Next" panose="020B0503020202020204"/>
                <a:cs typeface="Arial" pitchFamily="34" charset="0"/>
              </a:rPr>
              <a:t> </a:t>
            </a:r>
            <a:r>
              <a:rPr lang="en-US" altLang="ko-KR" sz="3200" dirty="0" err="1">
                <a:latin typeface="Avenir Next" panose="020B0503020202020204"/>
                <a:cs typeface="Arial" pitchFamily="34" charset="0"/>
              </a:rPr>
              <a:t>tujuan</a:t>
            </a:r>
            <a:r>
              <a:rPr lang="en-US" altLang="ko-KR" sz="3200" dirty="0">
                <a:latin typeface="Avenir Next" panose="020B0503020202020204"/>
                <a:cs typeface="Arial" pitchFamily="34" charset="0"/>
              </a:rPr>
              <a:t> </a:t>
            </a:r>
            <a:r>
              <a:rPr lang="en-US" altLang="ko-KR" sz="3200" dirty="0" err="1">
                <a:latin typeface="Avenir Next" panose="020B0503020202020204"/>
                <a:cs typeface="Arial" pitchFamily="34" charset="0"/>
              </a:rPr>
              <a:t>dibentuknya</a:t>
            </a:r>
            <a:r>
              <a:rPr lang="en-US" altLang="ko-KR" sz="3200" dirty="0">
                <a:latin typeface="Avenir Next" panose="020B0503020202020204"/>
                <a:cs typeface="Arial" pitchFamily="34" charset="0"/>
              </a:rPr>
              <a:t> </a:t>
            </a:r>
            <a:r>
              <a:rPr lang="en-US" altLang="ko-KR" sz="3200" i="1" dirty="0">
                <a:latin typeface="Avenir Next" panose="020B0503020202020204"/>
                <a:cs typeface="Arial" pitchFamily="34" charset="0"/>
              </a:rPr>
              <a:t>E-Procurement</a:t>
            </a:r>
            <a:r>
              <a:rPr lang="en-US" altLang="ko-KR" sz="3200" dirty="0">
                <a:latin typeface="Avenir Next" panose="020B0503020202020204"/>
                <a:cs typeface="Arial" pitchFamily="34" charset="0"/>
              </a:rPr>
              <a:t>:</a:t>
            </a:r>
          </a:p>
          <a:p>
            <a:endParaRPr lang="en-US" altLang="ko-KR" sz="1600" dirty="0">
              <a:latin typeface="Avenir Next" panose="020B0503020202020204"/>
              <a:cs typeface="Arial" pitchFamily="34" charset="0"/>
            </a:endParaRPr>
          </a:p>
          <a:p>
            <a:pPr marL="571500" indent="-571500">
              <a:buFont typeface="Arial" panose="020B0604020202020204" pitchFamily="34" charset="0"/>
              <a:buChar char="•"/>
            </a:pPr>
            <a:r>
              <a:rPr lang="en-US" altLang="ko-KR" sz="3200" dirty="0" err="1">
                <a:latin typeface="Avenir Next" panose="020B0503020202020204"/>
                <a:cs typeface="Arial" pitchFamily="34" charset="0"/>
              </a:rPr>
              <a:t>Transparansi</a:t>
            </a:r>
            <a:endParaRPr lang="en-US" altLang="ko-KR" sz="3200" dirty="0">
              <a:latin typeface="Avenir Next" panose="020B0503020202020204"/>
              <a:cs typeface="Arial" pitchFamily="34" charset="0"/>
            </a:endParaRPr>
          </a:p>
          <a:p>
            <a:pPr marL="571500" indent="-571500">
              <a:buFont typeface="Arial" panose="020B0604020202020204" pitchFamily="34" charset="0"/>
              <a:buChar char="•"/>
            </a:pPr>
            <a:r>
              <a:rPr lang="en-US" altLang="ko-KR" sz="3200" dirty="0" err="1">
                <a:latin typeface="Avenir Next" panose="020B0503020202020204"/>
                <a:cs typeface="Arial" pitchFamily="34" charset="0"/>
              </a:rPr>
              <a:t>Akuntabilitas</a:t>
            </a:r>
            <a:endParaRPr lang="en-US" altLang="ko-KR" sz="3200" dirty="0">
              <a:latin typeface="Avenir Next" panose="020B0503020202020204"/>
              <a:cs typeface="Arial" pitchFamily="34" charset="0"/>
            </a:endParaRPr>
          </a:p>
          <a:p>
            <a:pPr marL="571500" indent="-571500">
              <a:buFont typeface="Arial" panose="020B0604020202020204" pitchFamily="34" charset="0"/>
              <a:buChar char="•"/>
            </a:pPr>
            <a:r>
              <a:rPr lang="en-US" altLang="ko-KR" sz="3200" dirty="0" err="1">
                <a:latin typeface="Avenir Next" panose="020B0503020202020204"/>
                <a:cs typeface="Arial" pitchFamily="34" charset="0"/>
              </a:rPr>
              <a:t>Persaingan</a:t>
            </a:r>
            <a:r>
              <a:rPr lang="en-US" altLang="ko-KR" sz="3200" dirty="0">
                <a:latin typeface="Avenir Next" panose="020B0503020202020204"/>
                <a:cs typeface="Arial" pitchFamily="34" charset="0"/>
              </a:rPr>
              <a:t> Usaha yang </a:t>
            </a:r>
            <a:r>
              <a:rPr lang="en-US" altLang="ko-KR" sz="3200" dirty="0" err="1">
                <a:latin typeface="Avenir Next" panose="020B0503020202020204"/>
                <a:cs typeface="Arial" pitchFamily="34" charset="0"/>
              </a:rPr>
              <a:t>Sehat</a:t>
            </a:r>
            <a:endParaRPr lang="en-US" altLang="ko-KR" sz="3200" dirty="0">
              <a:latin typeface="Avenir Next" panose="020B0503020202020204"/>
              <a:cs typeface="Arial" pitchFamily="34" charset="0"/>
            </a:endParaRPr>
          </a:p>
          <a:p>
            <a:pPr marL="571500" indent="-571500">
              <a:buFont typeface="Arial" panose="020B0604020202020204" pitchFamily="34" charset="0"/>
              <a:buChar char="•"/>
            </a:pPr>
            <a:r>
              <a:rPr lang="en-US" altLang="ko-KR" sz="3200" dirty="0" err="1">
                <a:latin typeface="Avenir Next" panose="020B0503020202020204"/>
                <a:cs typeface="Arial" pitchFamily="34" charset="0"/>
              </a:rPr>
              <a:t>Efisiensi</a:t>
            </a:r>
            <a:endParaRPr lang="en-US" altLang="ko-KR" sz="3200" dirty="0">
              <a:latin typeface="Avenir Next" panose="020B0503020202020204"/>
              <a:cs typeface="Arial" pitchFamily="34" charset="0"/>
            </a:endParaRPr>
          </a:p>
          <a:p>
            <a:pPr marL="571500" indent="-571500">
              <a:buFont typeface="Arial" panose="020B0604020202020204" pitchFamily="34" charset="0"/>
              <a:buChar char="•"/>
            </a:pPr>
            <a:r>
              <a:rPr lang="en-US" altLang="ko-KR" sz="3200" dirty="0" err="1">
                <a:latin typeface="Avenir Next" panose="020B0503020202020204"/>
                <a:cs typeface="Arial" pitchFamily="34" charset="0"/>
              </a:rPr>
              <a:t>Memudahkan</a:t>
            </a:r>
            <a:r>
              <a:rPr lang="en-US" altLang="ko-KR" sz="3200" dirty="0">
                <a:latin typeface="Avenir Next" panose="020B0503020202020204"/>
                <a:cs typeface="Arial" pitchFamily="34" charset="0"/>
              </a:rPr>
              <a:t> monitoring dan Audit</a:t>
            </a:r>
          </a:p>
          <a:p>
            <a:pPr marL="571500" indent="-571500">
              <a:buFont typeface="Arial" panose="020B0604020202020204" pitchFamily="34" charset="0"/>
              <a:buChar char="•"/>
            </a:pPr>
            <a:r>
              <a:rPr lang="en-US" altLang="ko-KR" sz="3200" dirty="0" err="1">
                <a:latin typeface="Avenir Next" panose="020B0503020202020204"/>
                <a:cs typeface="Arial" pitchFamily="34" charset="0"/>
              </a:rPr>
              <a:t>Akses</a:t>
            </a:r>
            <a:r>
              <a:rPr lang="en-US" altLang="ko-KR" sz="3200" dirty="0">
                <a:latin typeface="Avenir Next" panose="020B0503020202020204"/>
                <a:cs typeface="Arial" pitchFamily="34" charset="0"/>
              </a:rPr>
              <a:t> </a:t>
            </a:r>
            <a:r>
              <a:rPr lang="en-US" altLang="ko-KR" sz="3200" dirty="0" err="1">
                <a:latin typeface="Avenir Next" panose="020B0503020202020204"/>
                <a:cs typeface="Arial" pitchFamily="34" charset="0"/>
              </a:rPr>
              <a:t>Informasi</a:t>
            </a:r>
            <a:r>
              <a:rPr lang="en-US" altLang="ko-KR" sz="3200" dirty="0">
                <a:latin typeface="Avenir Next" panose="020B0503020202020204"/>
                <a:cs typeface="Arial" pitchFamily="34" charset="0"/>
              </a:rPr>
              <a:t> </a:t>
            </a:r>
            <a:r>
              <a:rPr lang="en-US" altLang="ko-KR" sz="3200" i="1" dirty="0">
                <a:latin typeface="Avenir Next" panose="020B0503020202020204"/>
                <a:cs typeface="Arial" pitchFamily="34" charset="0"/>
              </a:rPr>
              <a:t>real time</a:t>
            </a:r>
          </a:p>
        </p:txBody>
      </p:sp>
    </p:spTree>
    <p:extLst>
      <p:ext uri="{BB962C8B-B14F-4D97-AF65-F5344CB8AC3E}">
        <p14:creationId xmlns:p14="http://schemas.microsoft.com/office/powerpoint/2010/main" val="204068345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1265C67E-A721-4E46-958F-427F4DCCAB3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5400000">
            <a:off x="3995858" y="-3986705"/>
            <a:ext cx="10296287" cy="18288003"/>
          </a:xfrm>
          <a:prstGeom prst="rect">
            <a:avLst/>
          </a:prstGeom>
        </p:spPr>
      </p:pic>
      <p:sp>
        <p:nvSpPr>
          <p:cNvPr id="4" name="Slide Number Placeholder 15">
            <a:extLst>
              <a:ext uri="{FF2B5EF4-FFF2-40B4-BE49-F238E27FC236}">
                <a16:creationId xmlns:a16="http://schemas.microsoft.com/office/drawing/2014/main" id="{2AD1A7FA-3FBF-4F86-954E-58C168D44E2D}"/>
              </a:ext>
            </a:extLst>
          </p:cNvPr>
          <p:cNvSpPr txBox="1">
            <a:spLocks/>
          </p:cNvSpPr>
          <p:nvPr/>
        </p:nvSpPr>
        <p:spPr>
          <a:xfrm>
            <a:off x="17537837" y="9627833"/>
            <a:ext cx="497315" cy="339402"/>
          </a:xfrm>
          <a:prstGeom prst="callout1">
            <a:avLst>
              <a:gd name="adj1" fmla="val 48702"/>
              <a:gd name="adj2" fmla="val 84708"/>
              <a:gd name="adj3" fmla="val 48210"/>
              <a:gd name="adj4" fmla="val 162974"/>
            </a:avLst>
          </a:prstGeom>
          <a:ln w="38100">
            <a:solidFill>
              <a:schemeClr val="tx1"/>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B42DF2D7-30B4-D046-BCCB-386CF9A49E74}" type="slidenum">
              <a:rPr lang="en-US" sz="1601" b="1"/>
              <a:pPr algn="ctr"/>
              <a:t>55</a:t>
            </a:fld>
            <a:endParaRPr lang="en-US" sz="1601" b="1" dirty="0"/>
          </a:p>
        </p:txBody>
      </p:sp>
      <p:pic>
        <p:nvPicPr>
          <p:cNvPr id="13" name="Picture 12">
            <a:extLst>
              <a:ext uri="{FF2B5EF4-FFF2-40B4-BE49-F238E27FC236}">
                <a16:creationId xmlns:a16="http://schemas.microsoft.com/office/drawing/2014/main" id="{87350C73-FF09-2944-B324-24B9A90AA74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6620564" y="59224"/>
            <a:ext cx="1597233" cy="1595351"/>
          </a:xfrm>
          <a:prstGeom prst="rect">
            <a:avLst/>
          </a:prstGeom>
        </p:spPr>
      </p:pic>
      <p:grpSp>
        <p:nvGrpSpPr>
          <p:cNvPr id="6" name="Group 5">
            <a:extLst>
              <a:ext uri="{FF2B5EF4-FFF2-40B4-BE49-F238E27FC236}">
                <a16:creationId xmlns:a16="http://schemas.microsoft.com/office/drawing/2014/main" id="{D0C56867-AF19-6948-9F4C-A363462E52C5}"/>
              </a:ext>
            </a:extLst>
          </p:cNvPr>
          <p:cNvGrpSpPr/>
          <p:nvPr/>
        </p:nvGrpSpPr>
        <p:grpSpPr>
          <a:xfrm>
            <a:off x="24219" y="475672"/>
            <a:ext cx="8286063" cy="3169934"/>
            <a:chOff x="-14516" y="121198"/>
            <a:chExt cx="5796330" cy="1063568"/>
          </a:xfrm>
        </p:grpSpPr>
        <p:sp>
          <p:nvSpPr>
            <p:cNvPr id="14" name="AutoShape 8">
              <a:extLst>
                <a:ext uri="{FF2B5EF4-FFF2-40B4-BE49-F238E27FC236}">
                  <a16:creationId xmlns:a16="http://schemas.microsoft.com/office/drawing/2014/main" id="{3DB58DFF-8015-9643-8630-2C1557C9660E}"/>
                </a:ext>
              </a:extLst>
            </p:cNvPr>
            <p:cNvSpPr/>
            <p:nvPr/>
          </p:nvSpPr>
          <p:spPr>
            <a:xfrm>
              <a:off x="-14516" y="121198"/>
              <a:ext cx="5751928" cy="1063568"/>
            </a:xfrm>
            <a:prstGeom prst="rect">
              <a:avLst/>
            </a:prstGeom>
            <a:solidFill>
              <a:srgbClr val="640505">
                <a:alpha val="90000"/>
              </a:srgbClr>
            </a:solidFill>
          </p:spPr>
        </p:sp>
        <p:sp>
          <p:nvSpPr>
            <p:cNvPr id="12" name="TextBox 9">
              <a:extLst>
                <a:ext uri="{FF2B5EF4-FFF2-40B4-BE49-F238E27FC236}">
                  <a16:creationId xmlns:a16="http://schemas.microsoft.com/office/drawing/2014/main" id="{3911EDA2-6225-CA4A-B39E-05F5F57C9477}"/>
                </a:ext>
              </a:extLst>
            </p:cNvPr>
            <p:cNvSpPr txBox="1"/>
            <p:nvPr/>
          </p:nvSpPr>
          <p:spPr>
            <a:xfrm>
              <a:off x="29885" y="406938"/>
              <a:ext cx="5751929" cy="495669"/>
            </a:xfrm>
            <a:prstGeom prst="rect">
              <a:avLst/>
            </a:prstGeom>
          </p:spPr>
          <p:txBody>
            <a:bodyPr wrap="square" lIns="0" tIns="0" rIns="0" bIns="0" rtlCol="0" anchor="t">
              <a:spAutoFit/>
            </a:bodyPr>
            <a:lstStyle/>
            <a:p>
              <a:pPr algn="ctr">
                <a:defRPr/>
              </a:pPr>
              <a:r>
                <a:rPr lang="en-US" sz="4800" b="1" dirty="0" err="1">
                  <a:solidFill>
                    <a:schemeClr val="bg1"/>
                  </a:solidFill>
                  <a:latin typeface="Avenir Next" panose="020B0503020202020204" pitchFamily="34" charset="0"/>
                  <a:cs typeface="Arial" panose="020B0604020202020204" pitchFamily="34" charset="0"/>
                </a:rPr>
                <a:t>Standarisasi</a:t>
              </a:r>
              <a:r>
                <a:rPr lang="en-US" sz="4800" b="1" dirty="0">
                  <a:solidFill>
                    <a:schemeClr val="bg1"/>
                  </a:solidFill>
                  <a:latin typeface="Avenir Next" panose="020B0503020202020204" pitchFamily="34" charset="0"/>
                  <a:cs typeface="Arial" panose="020B0604020202020204" pitchFamily="34" charset="0"/>
                </a:rPr>
                <a:t> </a:t>
              </a:r>
              <a:r>
                <a:rPr lang="en-US" sz="4800" b="1" i="1" dirty="0">
                  <a:solidFill>
                    <a:schemeClr val="bg1"/>
                  </a:solidFill>
                  <a:latin typeface="Avenir Next" panose="020B0503020202020204" pitchFamily="34" charset="0"/>
                  <a:cs typeface="Arial" panose="020B0604020202020204" pitchFamily="34" charset="0"/>
                </a:rPr>
                <a:t>E-Procurement</a:t>
              </a:r>
            </a:p>
            <a:p>
              <a:pPr algn="ctr">
                <a:defRPr/>
              </a:pPr>
              <a:r>
                <a:rPr lang="en-US" sz="4800" b="1" dirty="0">
                  <a:solidFill>
                    <a:schemeClr val="bg1"/>
                  </a:solidFill>
                  <a:latin typeface="Avenir Next" panose="020B0503020202020204" pitchFamily="34" charset="0"/>
                  <a:cs typeface="Arial" panose="020B0604020202020204" pitchFamily="34" charset="0"/>
                </a:rPr>
                <a:t>Harus </a:t>
              </a:r>
              <a:r>
                <a:rPr lang="en-US" sz="4800" b="1" dirty="0" err="1">
                  <a:solidFill>
                    <a:schemeClr val="bg1"/>
                  </a:solidFill>
                  <a:latin typeface="Avenir Next" panose="020B0503020202020204" pitchFamily="34" charset="0"/>
                  <a:cs typeface="Arial" panose="020B0604020202020204" pitchFamily="34" charset="0"/>
                </a:rPr>
                <a:t>Diatur</a:t>
              </a:r>
              <a:r>
                <a:rPr lang="en-US" sz="4800" b="1" dirty="0">
                  <a:solidFill>
                    <a:schemeClr val="bg1"/>
                  </a:solidFill>
                  <a:latin typeface="Avenir Next" panose="020B0503020202020204" pitchFamily="34" charset="0"/>
                  <a:cs typeface="Arial" panose="020B0604020202020204" pitchFamily="34" charset="0"/>
                </a:rPr>
                <a:t> </a:t>
              </a:r>
              <a:r>
                <a:rPr lang="en-US" sz="4800" b="1" dirty="0" err="1">
                  <a:solidFill>
                    <a:schemeClr val="bg1"/>
                  </a:solidFill>
                  <a:latin typeface="Avenir Next" panose="020B0503020202020204" pitchFamily="34" charset="0"/>
                  <a:cs typeface="Arial" panose="020B0604020202020204" pitchFamily="34" charset="0"/>
                </a:rPr>
                <a:t>Dalam</a:t>
              </a:r>
              <a:r>
                <a:rPr lang="en-US" sz="4800" b="1" dirty="0">
                  <a:solidFill>
                    <a:schemeClr val="bg1"/>
                  </a:solidFill>
                  <a:latin typeface="Avenir Next" panose="020B0503020202020204" pitchFamily="34" charset="0"/>
                  <a:cs typeface="Arial" panose="020B0604020202020204" pitchFamily="34" charset="0"/>
                </a:rPr>
                <a:t> RUU PBJ</a:t>
              </a:r>
            </a:p>
          </p:txBody>
        </p:sp>
      </p:grpSp>
      <p:sp>
        <p:nvSpPr>
          <p:cNvPr id="17" name="TextBox 16">
            <a:extLst>
              <a:ext uri="{FF2B5EF4-FFF2-40B4-BE49-F238E27FC236}">
                <a16:creationId xmlns:a16="http://schemas.microsoft.com/office/drawing/2014/main" id="{91C1D33E-CCB8-7E46-A295-0095CB7D64F2}"/>
              </a:ext>
            </a:extLst>
          </p:cNvPr>
          <p:cNvSpPr txBox="1"/>
          <p:nvPr/>
        </p:nvSpPr>
        <p:spPr>
          <a:xfrm>
            <a:off x="10896600" y="3708400"/>
            <a:ext cx="6781217" cy="5632311"/>
          </a:xfrm>
          <a:prstGeom prst="rect">
            <a:avLst/>
          </a:prstGeom>
          <a:noFill/>
        </p:spPr>
        <p:txBody>
          <a:bodyPr wrap="square" rtlCol="0">
            <a:spAutoFit/>
          </a:bodyPr>
          <a:lstStyle/>
          <a:p>
            <a:pPr marL="742950" indent="-742950">
              <a:buFont typeface="+mj-lt"/>
              <a:buAutoNum type="alphaLcPeriod"/>
            </a:pPr>
            <a:r>
              <a:rPr lang="en-US" altLang="ko-KR" sz="3600" dirty="0" err="1">
                <a:latin typeface="Avenir Next" panose="020B0503020202020204"/>
                <a:cs typeface="Arial" pitchFamily="34" charset="0"/>
              </a:rPr>
              <a:t>Peraturan</a:t>
            </a:r>
            <a:r>
              <a:rPr lang="en-US" altLang="ko-KR" sz="3600" dirty="0">
                <a:latin typeface="Avenir Next" panose="020B0503020202020204"/>
                <a:cs typeface="Arial" pitchFamily="34" charset="0"/>
              </a:rPr>
              <a:t> </a:t>
            </a:r>
            <a:r>
              <a:rPr lang="en-US" altLang="ko-KR" sz="3600" dirty="0" err="1">
                <a:latin typeface="Avenir Next" panose="020B0503020202020204"/>
                <a:cs typeface="Arial" pitchFamily="34" charset="0"/>
              </a:rPr>
              <a:t>Kepala</a:t>
            </a:r>
            <a:r>
              <a:rPr lang="en-US" altLang="ko-KR" sz="3600" dirty="0">
                <a:latin typeface="Avenir Next" panose="020B0503020202020204"/>
                <a:cs typeface="Arial" pitchFamily="34" charset="0"/>
              </a:rPr>
              <a:t> LKPP 2/2010 </a:t>
            </a:r>
            <a:r>
              <a:rPr lang="en-US" altLang="ko-KR" sz="3600" dirty="0" err="1">
                <a:latin typeface="Avenir Next" panose="020B0503020202020204"/>
                <a:cs typeface="Arial" pitchFamily="34" charset="0"/>
              </a:rPr>
              <a:t>tentang</a:t>
            </a:r>
            <a:r>
              <a:rPr lang="en-US" altLang="ko-KR" sz="3600" dirty="0">
                <a:latin typeface="Avenir Next" panose="020B0503020202020204"/>
                <a:cs typeface="Arial" pitchFamily="34" charset="0"/>
              </a:rPr>
              <a:t> LPSE;</a:t>
            </a:r>
          </a:p>
          <a:p>
            <a:pPr marL="742950" indent="-742950">
              <a:buFont typeface="+mj-lt"/>
              <a:buAutoNum type="alphaLcPeriod"/>
            </a:pPr>
            <a:r>
              <a:rPr lang="en-US" altLang="ko-KR" sz="3600" dirty="0" err="1">
                <a:latin typeface="Avenir Next" panose="020B0503020202020204"/>
                <a:cs typeface="Arial" pitchFamily="34" charset="0"/>
              </a:rPr>
              <a:t>Peraturan</a:t>
            </a:r>
            <a:r>
              <a:rPr lang="en-US" altLang="ko-KR" sz="3600" dirty="0">
                <a:latin typeface="Avenir Next" panose="020B0503020202020204"/>
                <a:cs typeface="Arial" pitchFamily="34" charset="0"/>
              </a:rPr>
              <a:t> </a:t>
            </a:r>
            <a:r>
              <a:rPr lang="en-US" altLang="ko-KR" sz="3600" dirty="0" err="1">
                <a:latin typeface="Avenir Next" panose="020B0503020202020204"/>
                <a:cs typeface="Arial" pitchFamily="34" charset="0"/>
              </a:rPr>
              <a:t>Kepala</a:t>
            </a:r>
            <a:r>
              <a:rPr lang="en-US" altLang="ko-KR" sz="3600" dirty="0">
                <a:latin typeface="Avenir Next" panose="020B0503020202020204"/>
                <a:cs typeface="Arial" pitchFamily="34" charset="0"/>
              </a:rPr>
              <a:t> LKPP 1/2011 </a:t>
            </a:r>
            <a:r>
              <a:rPr lang="en-US" altLang="ko-KR" sz="3600" dirty="0" err="1">
                <a:latin typeface="Avenir Next" panose="020B0503020202020204"/>
                <a:cs typeface="Arial" pitchFamily="34" charset="0"/>
              </a:rPr>
              <a:t>tentang</a:t>
            </a:r>
            <a:r>
              <a:rPr lang="en-US" altLang="ko-KR" sz="3600" dirty="0">
                <a:latin typeface="Avenir Next" panose="020B0503020202020204"/>
                <a:cs typeface="Arial" pitchFamily="34" charset="0"/>
              </a:rPr>
              <a:t> </a:t>
            </a:r>
            <a:r>
              <a:rPr lang="en-US" altLang="ko-KR" sz="3600" i="1" dirty="0">
                <a:latin typeface="Avenir Next" panose="020B0503020202020204"/>
                <a:cs typeface="Arial" pitchFamily="34" charset="0"/>
              </a:rPr>
              <a:t>E-Tendering;</a:t>
            </a:r>
            <a:endParaRPr lang="en-US" altLang="ko-KR" sz="3600" dirty="0">
              <a:latin typeface="Avenir Next" panose="020B0503020202020204"/>
              <a:cs typeface="Arial" pitchFamily="34" charset="0"/>
            </a:endParaRPr>
          </a:p>
          <a:p>
            <a:pPr marL="742950" indent="-742950">
              <a:buFont typeface="+mj-lt"/>
              <a:buAutoNum type="alphaLcPeriod"/>
            </a:pPr>
            <a:r>
              <a:rPr lang="en-US" altLang="ko-KR" sz="3600" dirty="0" err="1">
                <a:latin typeface="Avenir Next" panose="020B0503020202020204"/>
                <a:cs typeface="Arial" pitchFamily="34" charset="0"/>
              </a:rPr>
              <a:t>Peraturan</a:t>
            </a:r>
            <a:r>
              <a:rPr lang="en-US" altLang="ko-KR" sz="3600" dirty="0">
                <a:latin typeface="Avenir Next" panose="020B0503020202020204"/>
                <a:cs typeface="Arial" pitchFamily="34" charset="0"/>
              </a:rPr>
              <a:t> </a:t>
            </a:r>
            <a:r>
              <a:rPr lang="en-US" altLang="ko-KR" sz="3600" dirty="0" err="1">
                <a:latin typeface="Avenir Next" panose="020B0503020202020204"/>
                <a:cs typeface="Arial" pitchFamily="34" charset="0"/>
              </a:rPr>
              <a:t>Kepala</a:t>
            </a:r>
            <a:r>
              <a:rPr lang="en-US" altLang="ko-KR" sz="3600" dirty="0">
                <a:latin typeface="Avenir Next" panose="020B0503020202020204"/>
                <a:cs typeface="Arial" pitchFamily="34" charset="0"/>
              </a:rPr>
              <a:t> LKPP 5/2011 </a:t>
            </a:r>
            <a:r>
              <a:rPr lang="en-US" altLang="ko-KR" sz="3600" dirty="0" err="1">
                <a:latin typeface="Avenir Next" panose="020B0503020202020204"/>
                <a:cs typeface="Arial" pitchFamily="34" charset="0"/>
              </a:rPr>
              <a:t>tentang</a:t>
            </a:r>
            <a:r>
              <a:rPr lang="en-US" altLang="ko-KR" sz="3600" dirty="0">
                <a:latin typeface="Avenir Next" panose="020B0503020202020204"/>
                <a:cs typeface="Arial" pitchFamily="34" charset="0"/>
              </a:rPr>
              <a:t> </a:t>
            </a:r>
            <a:r>
              <a:rPr lang="en-US" altLang="ko-KR" sz="3600" dirty="0" err="1">
                <a:latin typeface="Avenir Next" panose="020B0503020202020204"/>
                <a:cs typeface="Arial" pitchFamily="34" charset="0"/>
              </a:rPr>
              <a:t>Standar</a:t>
            </a:r>
            <a:r>
              <a:rPr lang="en-US" altLang="ko-KR" sz="3600" dirty="0">
                <a:latin typeface="Avenir Next" panose="020B0503020202020204"/>
                <a:cs typeface="Arial" pitchFamily="34" charset="0"/>
              </a:rPr>
              <a:t> Dokumen </a:t>
            </a:r>
            <a:r>
              <a:rPr lang="en-US" altLang="ko-KR" sz="3600" dirty="0" err="1">
                <a:latin typeface="Avenir Next" panose="020B0503020202020204"/>
                <a:cs typeface="Arial" pitchFamily="34" charset="0"/>
              </a:rPr>
              <a:t>Pengadaan</a:t>
            </a:r>
            <a:r>
              <a:rPr lang="en-US" altLang="ko-KR" sz="3600" dirty="0">
                <a:latin typeface="Avenir Next" panose="020B0503020202020204"/>
                <a:cs typeface="Arial" pitchFamily="34" charset="0"/>
              </a:rPr>
              <a:t> </a:t>
            </a:r>
            <a:r>
              <a:rPr lang="en-US" altLang="ko-KR" sz="3600" dirty="0" err="1">
                <a:latin typeface="Avenir Next" panose="020B0503020202020204"/>
                <a:cs typeface="Arial" pitchFamily="34" charset="0"/>
              </a:rPr>
              <a:t>Barang</a:t>
            </a:r>
            <a:r>
              <a:rPr lang="en-US" altLang="ko-KR" sz="3600" dirty="0">
                <a:latin typeface="Avenir Next" panose="020B0503020202020204"/>
                <a:cs typeface="Arial" pitchFamily="34" charset="0"/>
              </a:rPr>
              <a:t>/Jasa </a:t>
            </a:r>
            <a:r>
              <a:rPr lang="en-US" altLang="ko-KR" sz="3600" dirty="0" err="1">
                <a:latin typeface="Avenir Next" panose="020B0503020202020204"/>
                <a:cs typeface="Arial" pitchFamily="34" charset="0"/>
              </a:rPr>
              <a:t>Pemerintah</a:t>
            </a:r>
            <a:r>
              <a:rPr lang="en-US" altLang="ko-KR" sz="3600" dirty="0">
                <a:latin typeface="Avenir Next" panose="020B0503020202020204"/>
                <a:cs typeface="Arial" pitchFamily="34" charset="0"/>
              </a:rPr>
              <a:t> </a:t>
            </a:r>
            <a:r>
              <a:rPr lang="en-US" altLang="ko-KR" sz="3600" dirty="0" err="1">
                <a:latin typeface="Avenir Next" panose="020B0503020202020204"/>
                <a:cs typeface="Arial" pitchFamily="34" charset="0"/>
              </a:rPr>
              <a:t>secara</a:t>
            </a:r>
            <a:r>
              <a:rPr lang="en-US" altLang="ko-KR" sz="3600" dirty="0">
                <a:latin typeface="Avenir Next" panose="020B0503020202020204"/>
                <a:cs typeface="Arial" pitchFamily="34" charset="0"/>
              </a:rPr>
              <a:t> </a:t>
            </a:r>
            <a:r>
              <a:rPr lang="en-US" altLang="ko-KR" sz="3600" dirty="0" err="1">
                <a:latin typeface="Avenir Next" panose="020B0503020202020204"/>
                <a:cs typeface="Arial" pitchFamily="34" charset="0"/>
              </a:rPr>
              <a:t>Elektronik</a:t>
            </a:r>
            <a:r>
              <a:rPr lang="en-US" altLang="ko-KR" sz="3600" dirty="0">
                <a:latin typeface="Avenir Next" panose="020B0503020202020204"/>
                <a:cs typeface="Arial" pitchFamily="34" charset="0"/>
              </a:rPr>
              <a:t>;</a:t>
            </a:r>
          </a:p>
          <a:p>
            <a:pPr marL="742950" indent="-742950">
              <a:buFont typeface="+mj-lt"/>
              <a:buAutoNum type="alphaLcPeriod"/>
            </a:pPr>
            <a:r>
              <a:rPr lang="en-US" altLang="ko-KR" sz="3600" dirty="0" err="1">
                <a:latin typeface="Avenir Next" panose="020B0503020202020204"/>
                <a:cs typeface="Arial" pitchFamily="34" charset="0"/>
              </a:rPr>
              <a:t>Peraturan</a:t>
            </a:r>
            <a:r>
              <a:rPr lang="en-US" altLang="ko-KR" sz="3600" dirty="0">
                <a:latin typeface="Avenir Next" panose="020B0503020202020204"/>
                <a:cs typeface="Arial" pitchFamily="34" charset="0"/>
              </a:rPr>
              <a:t> </a:t>
            </a:r>
            <a:r>
              <a:rPr lang="en-US" altLang="ko-KR" sz="3600" dirty="0" err="1">
                <a:latin typeface="Avenir Next" panose="020B0503020202020204"/>
                <a:cs typeface="Arial" pitchFamily="34" charset="0"/>
              </a:rPr>
              <a:t>Presiden</a:t>
            </a:r>
            <a:r>
              <a:rPr lang="en-US" altLang="ko-KR" sz="3600" dirty="0">
                <a:latin typeface="Avenir Next" panose="020B0503020202020204"/>
                <a:cs typeface="Arial" pitchFamily="34" charset="0"/>
              </a:rPr>
              <a:t> 16/2018 </a:t>
            </a:r>
            <a:r>
              <a:rPr lang="en-US" altLang="ko-KR" sz="3600" dirty="0" err="1">
                <a:latin typeface="Avenir Next" panose="020B0503020202020204"/>
                <a:cs typeface="Arial" pitchFamily="34" charset="0"/>
              </a:rPr>
              <a:t>tentang</a:t>
            </a:r>
            <a:r>
              <a:rPr lang="en-US" altLang="ko-KR" sz="3600" dirty="0">
                <a:latin typeface="Avenir Next" panose="020B0503020202020204"/>
                <a:cs typeface="Arial" pitchFamily="34" charset="0"/>
              </a:rPr>
              <a:t> PJB</a:t>
            </a:r>
          </a:p>
        </p:txBody>
      </p:sp>
      <p:sp>
        <p:nvSpPr>
          <p:cNvPr id="2" name="TextBox 1">
            <a:extLst>
              <a:ext uri="{FF2B5EF4-FFF2-40B4-BE49-F238E27FC236}">
                <a16:creationId xmlns:a16="http://schemas.microsoft.com/office/drawing/2014/main" id="{7EE61C26-F3D6-0119-33F2-CB36C3F99F15}"/>
              </a:ext>
            </a:extLst>
          </p:cNvPr>
          <p:cNvSpPr txBox="1"/>
          <p:nvPr/>
        </p:nvSpPr>
        <p:spPr>
          <a:xfrm>
            <a:off x="10498459" y="1935090"/>
            <a:ext cx="7511292" cy="1200329"/>
          </a:xfrm>
          <a:prstGeom prst="rect">
            <a:avLst/>
          </a:prstGeom>
          <a:noFill/>
        </p:spPr>
        <p:txBody>
          <a:bodyPr wrap="square" rtlCol="0">
            <a:spAutoFit/>
          </a:bodyPr>
          <a:lstStyle/>
          <a:p>
            <a:pPr algn="ctr"/>
            <a:r>
              <a:rPr lang="en-US" altLang="ko-KR" sz="3600" b="1" dirty="0" err="1">
                <a:latin typeface="Avenir Next" panose="020B0503020202020204"/>
                <a:cs typeface="Arial" pitchFamily="34" charset="0"/>
              </a:rPr>
              <a:t>Pengaturan</a:t>
            </a:r>
            <a:r>
              <a:rPr lang="en-US" altLang="ko-KR" sz="3600" b="1" dirty="0">
                <a:latin typeface="Avenir Next" panose="020B0503020202020204"/>
                <a:cs typeface="Arial" pitchFamily="34" charset="0"/>
              </a:rPr>
              <a:t> </a:t>
            </a:r>
            <a:r>
              <a:rPr lang="en-US" altLang="ko-KR" sz="3600" b="1" i="1" dirty="0">
                <a:latin typeface="Avenir Next" panose="020B0503020202020204"/>
                <a:cs typeface="Arial" pitchFamily="34" charset="0"/>
              </a:rPr>
              <a:t>E-Procurement </a:t>
            </a:r>
            <a:r>
              <a:rPr lang="en-US" altLang="ko-KR" sz="3600" b="1" dirty="0">
                <a:latin typeface="Avenir Next" panose="020B0503020202020204"/>
                <a:cs typeface="Arial" pitchFamily="34" charset="0"/>
              </a:rPr>
              <a:t>Masih Belum </a:t>
            </a:r>
            <a:r>
              <a:rPr lang="en-US" altLang="ko-KR" sz="3600" b="1" dirty="0" err="1">
                <a:latin typeface="Avenir Next" panose="020B0503020202020204"/>
                <a:cs typeface="Arial" pitchFamily="34" charset="0"/>
              </a:rPr>
              <a:t>Terkonsolidasi</a:t>
            </a:r>
            <a:r>
              <a:rPr lang="en-US" altLang="ko-KR" sz="3600" b="1" dirty="0">
                <a:latin typeface="Avenir Next" panose="020B0503020202020204"/>
                <a:cs typeface="Arial" pitchFamily="34" charset="0"/>
              </a:rPr>
              <a:t> dengan </a:t>
            </a:r>
            <a:r>
              <a:rPr lang="en-US" altLang="ko-KR" sz="3600" b="1" dirty="0" err="1">
                <a:latin typeface="Avenir Next" panose="020B0503020202020204"/>
                <a:cs typeface="Arial" pitchFamily="34" charset="0"/>
              </a:rPr>
              <a:t>Baik</a:t>
            </a:r>
            <a:endParaRPr lang="en-US" altLang="ko-KR" sz="3600" b="1" dirty="0">
              <a:latin typeface="Avenir Next" panose="020B0503020202020204"/>
              <a:cs typeface="Arial" pitchFamily="34" charset="0"/>
            </a:endParaRPr>
          </a:p>
        </p:txBody>
      </p:sp>
      <p:sp>
        <p:nvSpPr>
          <p:cNvPr id="3" name="Footer Placeholder 3">
            <a:extLst>
              <a:ext uri="{FF2B5EF4-FFF2-40B4-BE49-F238E27FC236}">
                <a16:creationId xmlns:a16="http://schemas.microsoft.com/office/drawing/2014/main" id="{C39A436A-D7A7-D04E-AC98-1CE74B862E5F}"/>
              </a:ext>
            </a:extLst>
          </p:cNvPr>
          <p:cNvSpPr txBox="1">
            <a:spLocks/>
          </p:cNvSpPr>
          <p:nvPr/>
        </p:nvSpPr>
        <p:spPr>
          <a:xfrm>
            <a:off x="7001301" y="9744501"/>
            <a:ext cx="4276302" cy="542501"/>
          </a:xfrm>
          <a:prstGeom prst="rect">
            <a:avLst/>
          </a:prstGeom>
        </p:spPr>
        <p:txBody>
          <a:bodyPr vert="horz" lIns="91440" tIns="45720" rIns="91440" bIns="45720" rtlCol="0" anchor="ctr">
            <a:norm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490">
              <a:spcAft>
                <a:spcPts val="600"/>
              </a:spcAft>
              <a:defRPr/>
            </a:pPr>
            <a:r>
              <a:rPr lang="en-US" sz="1500">
                <a:solidFill>
                  <a:schemeClr val="bg1">
                    <a:lumMod val="65000"/>
                  </a:schemeClr>
                </a:solidFill>
              </a:rPr>
              <a:t>denny@integritylawfirm.id</a:t>
            </a:r>
            <a:endParaRPr lang="en-US" sz="1500" dirty="0">
              <a:solidFill>
                <a:schemeClr val="bg1">
                  <a:lumMod val="65000"/>
                </a:schemeClr>
              </a:solidFill>
            </a:endParaRPr>
          </a:p>
        </p:txBody>
      </p:sp>
      <p:sp>
        <p:nvSpPr>
          <p:cNvPr id="5" name="TextBox 4">
            <a:extLst>
              <a:ext uri="{FF2B5EF4-FFF2-40B4-BE49-F238E27FC236}">
                <a16:creationId xmlns:a16="http://schemas.microsoft.com/office/drawing/2014/main" id="{23D7F661-64FD-F3E7-2385-66FAA4F84D41}"/>
              </a:ext>
            </a:extLst>
          </p:cNvPr>
          <p:cNvSpPr txBox="1"/>
          <p:nvPr/>
        </p:nvSpPr>
        <p:spPr>
          <a:xfrm>
            <a:off x="635583" y="4816395"/>
            <a:ext cx="9097622" cy="3416320"/>
          </a:xfrm>
          <a:prstGeom prst="rect">
            <a:avLst/>
          </a:prstGeom>
          <a:noFill/>
        </p:spPr>
        <p:txBody>
          <a:bodyPr wrap="square" rtlCol="0">
            <a:spAutoFit/>
          </a:bodyPr>
          <a:lstStyle/>
          <a:p>
            <a:pPr algn="ctr"/>
            <a:r>
              <a:rPr lang="en-US" altLang="ko-KR" sz="3600" b="1" dirty="0" err="1">
                <a:latin typeface="Avenir Next" panose="020B0503020202020204"/>
                <a:cs typeface="Arial" pitchFamily="34" charset="0"/>
              </a:rPr>
              <a:t>Pasal</a:t>
            </a:r>
            <a:r>
              <a:rPr lang="en-US" altLang="ko-KR" sz="3600" b="1" dirty="0">
                <a:latin typeface="Avenir Next" panose="020B0503020202020204"/>
                <a:cs typeface="Arial" pitchFamily="34" charset="0"/>
              </a:rPr>
              <a:t> 131 </a:t>
            </a:r>
            <a:r>
              <a:rPr lang="en-US" altLang="ko-KR" sz="3600" b="1" dirty="0" err="1">
                <a:latin typeface="Avenir Next" panose="020B0503020202020204"/>
                <a:cs typeface="Arial" pitchFamily="34" charset="0"/>
              </a:rPr>
              <a:t>ayat</a:t>
            </a:r>
            <a:r>
              <a:rPr lang="en-US" altLang="ko-KR" sz="3600" b="1" dirty="0">
                <a:latin typeface="Avenir Next" panose="020B0503020202020204"/>
                <a:cs typeface="Arial" pitchFamily="34" charset="0"/>
              </a:rPr>
              <a:t> (1) </a:t>
            </a:r>
            <a:r>
              <a:rPr lang="en-US" altLang="ko-KR" sz="3600" b="1" dirty="0" err="1">
                <a:latin typeface="Avenir Next" panose="020B0503020202020204"/>
                <a:cs typeface="Arial" pitchFamily="34" charset="0"/>
              </a:rPr>
              <a:t>Perpres</a:t>
            </a:r>
            <a:r>
              <a:rPr lang="en-US" altLang="ko-KR" sz="3600" b="1" dirty="0">
                <a:latin typeface="Avenir Next" panose="020B0503020202020204"/>
                <a:cs typeface="Arial" pitchFamily="34" charset="0"/>
              </a:rPr>
              <a:t> 54/2010</a:t>
            </a:r>
          </a:p>
          <a:p>
            <a:pPr algn="ctr"/>
            <a:endParaRPr lang="en-US" altLang="ko-KR" sz="3600" b="1" dirty="0">
              <a:latin typeface="Avenir Next" panose="020B0503020202020204"/>
              <a:cs typeface="Arial" pitchFamily="34" charset="0"/>
            </a:endParaRPr>
          </a:p>
          <a:p>
            <a:pPr algn="ctr"/>
            <a:r>
              <a:rPr lang="en-US" altLang="ko-KR" sz="3600" dirty="0">
                <a:latin typeface="Avenir Next" panose="020B0503020202020204"/>
                <a:cs typeface="Arial" pitchFamily="34" charset="0"/>
              </a:rPr>
              <a:t>“</a:t>
            </a:r>
            <a:r>
              <a:rPr lang="en-US" altLang="ko-KR" sz="3600" i="1" dirty="0">
                <a:latin typeface="Avenir Next" panose="020B0503020202020204"/>
                <a:cs typeface="Arial" pitchFamily="34" charset="0"/>
              </a:rPr>
              <a:t>K/L/D/I </a:t>
            </a:r>
            <a:r>
              <a:rPr lang="en-US" altLang="ko-KR" sz="3600" i="1" dirty="0" err="1">
                <a:latin typeface="Avenir Next" panose="020B0503020202020204"/>
                <a:cs typeface="Arial" pitchFamily="34" charset="0"/>
              </a:rPr>
              <a:t>wajib</a:t>
            </a:r>
            <a:r>
              <a:rPr lang="en-US" altLang="ko-KR" sz="3600" i="1" dirty="0">
                <a:latin typeface="Avenir Next" panose="020B0503020202020204"/>
                <a:cs typeface="Arial" pitchFamily="34" charset="0"/>
              </a:rPr>
              <a:t> </a:t>
            </a:r>
            <a:r>
              <a:rPr lang="en-US" altLang="ko-KR" sz="3600" i="1" dirty="0" err="1">
                <a:latin typeface="Avenir Next" panose="020B0503020202020204"/>
                <a:cs typeface="Arial" pitchFamily="34" charset="0"/>
              </a:rPr>
              <a:t>melaksanakan</a:t>
            </a:r>
            <a:r>
              <a:rPr lang="en-US" altLang="ko-KR" sz="3600" i="1" dirty="0">
                <a:latin typeface="Avenir Next" panose="020B0503020202020204"/>
                <a:cs typeface="Arial" pitchFamily="34" charset="0"/>
              </a:rPr>
              <a:t> </a:t>
            </a:r>
            <a:r>
              <a:rPr lang="en-US" altLang="ko-KR" sz="3600" b="1" i="1" dirty="0" err="1">
                <a:latin typeface="Avenir Next" panose="020B0503020202020204"/>
                <a:cs typeface="Arial" pitchFamily="34" charset="0"/>
              </a:rPr>
              <a:t>Pengadaan</a:t>
            </a:r>
            <a:r>
              <a:rPr lang="en-US" altLang="ko-KR" sz="3600" b="1" i="1" dirty="0">
                <a:latin typeface="Avenir Next" panose="020B0503020202020204"/>
                <a:cs typeface="Arial" pitchFamily="34" charset="0"/>
              </a:rPr>
              <a:t> </a:t>
            </a:r>
            <a:r>
              <a:rPr lang="en-US" altLang="ko-KR" sz="3600" b="1" i="1" dirty="0" err="1">
                <a:latin typeface="Avenir Next" panose="020B0503020202020204"/>
                <a:cs typeface="Arial" pitchFamily="34" charset="0"/>
              </a:rPr>
              <a:t>Barang</a:t>
            </a:r>
            <a:r>
              <a:rPr lang="en-US" altLang="ko-KR" sz="3600" b="1" i="1" dirty="0">
                <a:latin typeface="Avenir Next" panose="020B0503020202020204"/>
                <a:cs typeface="Arial" pitchFamily="34" charset="0"/>
              </a:rPr>
              <a:t>/Jasa </a:t>
            </a:r>
            <a:r>
              <a:rPr lang="en-US" altLang="ko-KR" sz="3600" b="1" i="1" dirty="0" err="1">
                <a:latin typeface="Avenir Next" panose="020B0503020202020204"/>
                <a:cs typeface="Arial" pitchFamily="34" charset="0"/>
              </a:rPr>
              <a:t>secara</a:t>
            </a:r>
            <a:r>
              <a:rPr lang="en-US" altLang="ko-KR" sz="3600" b="1" i="1" dirty="0">
                <a:latin typeface="Avenir Next" panose="020B0503020202020204"/>
                <a:cs typeface="Arial" pitchFamily="34" charset="0"/>
              </a:rPr>
              <a:t> </a:t>
            </a:r>
            <a:r>
              <a:rPr lang="en-US" altLang="ko-KR" sz="3600" b="1" i="1" dirty="0" err="1">
                <a:latin typeface="Avenir Next" panose="020B0503020202020204"/>
                <a:cs typeface="Arial" pitchFamily="34" charset="0"/>
              </a:rPr>
              <a:t>elektronik</a:t>
            </a:r>
            <a:r>
              <a:rPr lang="en-US" altLang="ko-KR" sz="3600" i="1" dirty="0">
                <a:latin typeface="Avenir Next" panose="020B0503020202020204"/>
                <a:cs typeface="Arial" pitchFamily="34" charset="0"/>
              </a:rPr>
              <a:t> untuk </a:t>
            </a:r>
            <a:r>
              <a:rPr lang="en-US" altLang="ko-KR" sz="3600" i="1" dirty="0" err="1">
                <a:latin typeface="Avenir Next" panose="020B0503020202020204"/>
                <a:cs typeface="Arial" pitchFamily="34" charset="0"/>
              </a:rPr>
              <a:t>sebagian</a:t>
            </a:r>
            <a:r>
              <a:rPr lang="en-US" altLang="ko-KR" sz="3600" i="1" dirty="0">
                <a:latin typeface="Avenir Next" panose="020B0503020202020204"/>
                <a:cs typeface="Arial" pitchFamily="34" charset="0"/>
              </a:rPr>
              <a:t>/</a:t>
            </a:r>
            <a:r>
              <a:rPr lang="en-US" altLang="ko-KR" sz="3600" i="1" dirty="0" err="1">
                <a:latin typeface="Avenir Next" panose="020B0503020202020204"/>
                <a:cs typeface="Arial" pitchFamily="34" charset="0"/>
              </a:rPr>
              <a:t>seluruh</a:t>
            </a:r>
            <a:r>
              <a:rPr lang="en-US" altLang="ko-KR" sz="3600" i="1" dirty="0">
                <a:latin typeface="Avenir Next" panose="020B0503020202020204"/>
                <a:cs typeface="Arial" pitchFamily="34" charset="0"/>
              </a:rPr>
              <a:t> </a:t>
            </a:r>
            <a:r>
              <a:rPr lang="en-US" altLang="ko-KR" sz="3600" i="1" dirty="0" err="1">
                <a:latin typeface="Avenir Next" panose="020B0503020202020204"/>
                <a:cs typeface="Arial" pitchFamily="34" charset="0"/>
              </a:rPr>
              <a:t>paket-paket</a:t>
            </a:r>
            <a:r>
              <a:rPr lang="en-US" altLang="ko-KR" sz="3600" i="1" dirty="0">
                <a:latin typeface="Avenir Next" panose="020B0503020202020204"/>
                <a:cs typeface="Arial" pitchFamily="34" charset="0"/>
              </a:rPr>
              <a:t> </a:t>
            </a:r>
            <a:r>
              <a:rPr lang="en-US" altLang="ko-KR" sz="3600" i="1" dirty="0" err="1">
                <a:latin typeface="Avenir Next" panose="020B0503020202020204"/>
                <a:cs typeface="Arial" pitchFamily="34" charset="0"/>
              </a:rPr>
              <a:t>pekerjaan</a:t>
            </a:r>
            <a:r>
              <a:rPr lang="en-US" altLang="ko-KR" sz="3600" i="1" dirty="0">
                <a:latin typeface="Avenir Next" panose="020B0503020202020204"/>
                <a:cs typeface="Arial" pitchFamily="34" charset="0"/>
              </a:rPr>
              <a:t> pada </a:t>
            </a:r>
            <a:r>
              <a:rPr lang="en-US" altLang="ko-KR" sz="3600" i="1" dirty="0" err="1">
                <a:latin typeface="Avenir Next" panose="020B0503020202020204"/>
                <a:cs typeface="Arial" pitchFamily="34" charset="0"/>
              </a:rPr>
              <a:t>Tahun</a:t>
            </a:r>
            <a:r>
              <a:rPr lang="en-US" altLang="ko-KR" sz="3600" i="1" dirty="0">
                <a:latin typeface="Avenir Next" panose="020B0503020202020204"/>
                <a:cs typeface="Arial" pitchFamily="34" charset="0"/>
              </a:rPr>
              <a:t> </a:t>
            </a:r>
            <a:r>
              <a:rPr lang="en-US" altLang="ko-KR" sz="3600" i="1" dirty="0" err="1">
                <a:latin typeface="Avenir Next" panose="020B0503020202020204"/>
                <a:cs typeface="Arial" pitchFamily="34" charset="0"/>
              </a:rPr>
              <a:t>Anggaran</a:t>
            </a:r>
            <a:r>
              <a:rPr lang="en-US" altLang="ko-KR" sz="3600" i="1" dirty="0">
                <a:latin typeface="Avenir Next" panose="020B0503020202020204"/>
                <a:cs typeface="Arial" pitchFamily="34" charset="0"/>
              </a:rPr>
              <a:t> 2012.</a:t>
            </a:r>
            <a:r>
              <a:rPr lang="en-US" altLang="ko-KR" sz="3600" dirty="0">
                <a:latin typeface="Avenir Next" panose="020B0503020202020204"/>
                <a:cs typeface="Arial" pitchFamily="34" charset="0"/>
              </a:rPr>
              <a:t>”</a:t>
            </a:r>
          </a:p>
        </p:txBody>
      </p:sp>
    </p:spTree>
    <p:extLst>
      <p:ext uri="{BB962C8B-B14F-4D97-AF65-F5344CB8AC3E}">
        <p14:creationId xmlns:p14="http://schemas.microsoft.com/office/powerpoint/2010/main" val="1289727176"/>
      </p:ext>
    </p:extLst>
  </p:cSld>
  <p:clrMapOvr>
    <a:masterClrMapping/>
  </p:clrMapOvr>
  <mc:AlternateContent xmlns:mc="http://schemas.openxmlformats.org/markup-compatibility/2006" xmlns:p14="http://schemas.microsoft.com/office/powerpoint/2010/main">
    <mc:Choice Requires="p14">
      <p:transition spd="slow">
        <p14:gallery dir="l"/>
      </p:transition>
    </mc:Choice>
    <mc:Fallback xmlns="">
      <p:transition spd="slow">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1265C67E-A721-4E46-958F-427F4DCCAB3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5400000">
            <a:off x="3995858" y="-3995858"/>
            <a:ext cx="10296287" cy="18288003"/>
          </a:xfrm>
          <a:prstGeom prst="rect">
            <a:avLst/>
          </a:prstGeom>
        </p:spPr>
      </p:pic>
      <p:sp>
        <p:nvSpPr>
          <p:cNvPr id="4" name="Slide Number Placeholder 15">
            <a:extLst>
              <a:ext uri="{FF2B5EF4-FFF2-40B4-BE49-F238E27FC236}">
                <a16:creationId xmlns:a16="http://schemas.microsoft.com/office/drawing/2014/main" id="{2AD1A7FA-3FBF-4F86-954E-58C168D44E2D}"/>
              </a:ext>
            </a:extLst>
          </p:cNvPr>
          <p:cNvSpPr txBox="1">
            <a:spLocks/>
          </p:cNvSpPr>
          <p:nvPr/>
        </p:nvSpPr>
        <p:spPr>
          <a:xfrm>
            <a:off x="17537837" y="9627833"/>
            <a:ext cx="497315" cy="339402"/>
          </a:xfrm>
          <a:prstGeom prst="callout1">
            <a:avLst>
              <a:gd name="adj1" fmla="val 48702"/>
              <a:gd name="adj2" fmla="val 84708"/>
              <a:gd name="adj3" fmla="val 48210"/>
              <a:gd name="adj4" fmla="val 162974"/>
            </a:avLst>
          </a:prstGeom>
          <a:ln w="38100">
            <a:solidFill>
              <a:schemeClr val="tx1"/>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B42DF2D7-30B4-D046-BCCB-386CF9A49E74}" type="slidenum">
              <a:rPr lang="en-US" sz="1601" b="1"/>
              <a:pPr algn="ctr"/>
              <a:t>56</a:t>
            </a:fld>
            <a:endParaRPr lang="en-US" sz="1601" b="1" dirty="0"/>
          </a:p>
        </p:txBody>
      </p:sp>
      <p:pic>
        <p:nvPicPr>
          <p:cNvPr id="13" name="Picture 12">
            <a:extLst>
              <a:ext uri="{FF2B5EF4-FFF2-40B4-BE49-F238E27FC236}">
                <a16:creationId xmlns:a16="http://schemas.microsoft.com/office/drawing/2014/main" id="{87350C73-FF09-2944-B324-24B9A90AA74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6620564" y="59224"/>
            <a:ext cx="1597233" cy="1595351"/>
          </a:xfrm>
          <a:prstGeom prst="rect">
            <a:avLst/>
          </a:prstGeom>
        </p:spPr>
      </p:pic>
      <p:sp>
        <p:nvSpPr>
          <p:cNvPr id="17" name="TextBox 16">
            <a:extLst>
              <a:ext uri="{FF2B5EF4-FFF2-40B4-BE49-F238E27FC236}">
                <a16:creationId xmlns:a16="http://schemas.microsoft.com/office/drawing/2014/main" id="{91C1D33E-CCB8-7E46-A295-0095CB7D64F2}"/>
              </a:ext>
            </a:extLst>
          </p:cNvPr>
          <p:cNvSpPr txBox="1"/>
          <p:nvPr/>
        </p:nvSpPr>
        <p:spPr>
          <a:xfrm>
            <a:off x="1116794" y="2515929"/>
            <a:ext cx="16045316" cy="7294305"/>
          </a:xfrm>
          <a:prstGeom prst="rect">
            <a:avLst/>
          </a:prstGeom>
          <a:noFill/>
        </p:spPr>
        <p:txBody>
          <a:bodyPr wrap="square" rtlCol="0">
            <a:spAutoFit/>
          </a:bodyPr>
          <a:lstStyle/>
          <a:p>
            <a:pPr marL="742950" indent="-742950">
              <a:buFont typeface="+mj-lt"/>
              <a:buAutoNum type="arabicPeriod"/>
            </a:pPr>
            <a:r>
              <a:rPr lang="en-US" altLang="ko-KR" sz="3600" b="1" dirty="0">
                <a:latin typeface="Avenir Next" panose="020B0503020202020204"/>
                <a:cs typeface="Arial" pitchFamily="34" charset="0"/>
              </a:rPr>
              <a:t>Tidak semua</a:t>
            </a:r>
            <a:r>
              <a:rPr lang="en-US" altLang="ko-KR" sz="3600" dirty="0">
                <a:latin typeface="Avenir Next" panose="020B0503020202020204"/>
                <a:cs typeface="Arial" pitchFamily="34" charset="0"/>
              </a:rPr>
              <a:t> </a:t>
            </a:r>
            <a:r>
              <a:rPr lang="en-US" altLang="ko-KR" sz="3600" dirty="0" err="1">
                <a:latin typeface="Avenir Next" panose="020B0503020202020204"/>
                <a:cs typeface="Arial" pitchFamily="34" charset="0"/>
              </a:rPr>
              <a:t>barang</a:t>
            </a:r>
            <a:r>
              <a:rPr lang="en-US" altLang="ko-KR" sz="3600" dirty="0">
                <a:latin typeface="Avenir Next" panose="020B0503020202020204"/>
                <a:cs typeface="Arial" pitchFamily="34" charset="0"/>
              </a:rPr>
              <a:t>/</a:t>
            </a:r>
            <a:r>
              <a:rPr lang="en-US" altLang="ko-KR" sz="3600" dirty="0" err="1">
                <a:latin typeface="Avenir Next" panose="020B0503020202020204"/>
                <a:cs typeface="Arial" pitchFamily="34" charset="0"/>
              </a:rPr>
              <a:t>jasa</a:t>
            </a:r>
            <a:r>
              <a:rPr lang="en-US" altLang="ko-KR" sz="3600" dirty="0">
                <a:latin typeface="Avenir Next" panose="020B0503020202020204"/>
                <a:cs typeface="Arial" pitchFamily="34" charset="0"/>
              </a:rPr>
              <a:t> yang </a:t>
            </a:r>
            <a:r>
              <a:rPr lang="en-US" altLang="ko-KR" sz="3600" dirty="0" err="1">
                <a:latin typeface="Avenir Next" panose="020B0503020202020204"/>
                <a:cs typeface="Arial" pitchFamily="34" charset="0"/>
              </a:rPr>
              <a:t>dibutuhkan</a:t>
            </a:r>
            <a:r>
              <a:rPr lang="en-US" altLang="ko-KR" sz="3600" dirty="0">
                <a:latin typeface="Avenir Next" panose="020B0503020202020204"/>
                <a:cs typeface="Arial" pitchFamily="34" charset="0"/>
              </a:rPr>
              <a:t> </a:t>
            </a:r>
            <a:r>
              <a:rPr lang="en-US" altLang="ko-KR" sz="3600" b="1" dirty="0" err="1">
                <a:latin typeface="Avenir Next" panose="020B0503020202020204"/>
                <a:cs typeface="Arial" pitchFamily="34" charset="0"/>
              </a:rPr>
              <a:t>tersedia</a:t>
            </a:r>
            <a:r>
              <a:rPr lang="en-US" altLang="ko-KR" sz="3600" dirty="0">
                <a:latin typeface="Avenir Next" panose="020B0503020202020204"/>
                <a:cs typeface="Arial" pitchFamily="34" charset="0"/>
              </a:rPr>
              <a:t> di </a:t>
            </a:r>
            <a:r>
              <a:rPr lang="en-US" altLang="ko-KR" sz="3600" dirty="0" err="1">
                <a:latin typeface="Avenir Next" panose="020B0503020202020204"/>
                <a:cs typeface="Arial" pitchFamily="34" charset="0"/>
              </a:rPr>
              <a:t>katalog</a:t>
            </a:r>
            <a:r>
              <a:rPr lang="en-US" altLang="ko-KR" sz="3600" dirty="0">
                <a:latin typeface="Avenir Next" panose="020B0503020202020204"/>
                <a:cs typeface="Arial" pitchFamily="34" charset="0"/>
              </a:rPr>
              <a:t> </a:t>
            </a:r>
            <a:r>
              <a:rPr lang="en-US" altLang="ko-KR" sz="3600" dirty="0" err="1">
                <a:latin typeface="Avenir Next" panose="020B0503020202020204"/>
                <a:cs typeface="Arial" pitchFamily="34" charset="0"/>
              </a:rPr>
              <a:t>elektronik</a:t>
            </a:r>
            <a:r>
              <a:rPr lang="en-US" altLang="ko-KR" sz="3600" dirty="0">
                <a:latin typeface="Avenir Next" panose="020B0503020202020204"/>
                <a:cs typeface="Arial" pitchFamily="34" charset="0"/>
              </a:rPr>
              <a:t>;</a:t>
            </a:r>
          </a:p>
          <a:p>
            <a:pPr marL="742950" indent="-742950">
              <a:buFont typeface="+mj-lt"/>
              <a:buAutoNum type="arabicPeriod"/>
            </a:pPr>
            <a:r>
              <a:rPr lang="en-US" altLang="ko-KR" sz="3600" dirty="0" err="1">
                <a:latin typeface="Avenir Next" panose="020B0503020202020204"/>
                <a:cs typeface="Arial" pitchFamily="34" charset="0"/>
              </a:rPr>
              <a:t>Dalam</a:t>
            </a:r>
            <a:r>
              <a:rPr lang="en-US" altLang="ko-KR" sz="3600" dirty="0">
                <a:latin typeface="Avenir Next" panose="020B0503020202020204"/>
                <a:cs typeface="Arial" pitchFamily="34" charset="0"/>
              </a:rPr>
              <a:t> </a:t>
            </a:r>
            <a:r>
              <a:rPr lang="en-US" altLang="ko-KR" sz="3600" dirty="0" err="1">
                <a:latin typeface="Avenir Next" panose="020B0503020202020204"/>
                <a:cs typeface="Arial" pitchFamily="34" charset="0"/>
              </a:rPr>
              <a:t>beberapa</a:t>
            </a:r>
            <a:r>
              <a:rPr lang="en-US" altLang="ko-KR" sz="3600" dirty="0">
                <a:latin typeface="Avenir Next" panose="020B0503020202020204"/>
                <a:cs typeface="Arial" pitchFamily="34" charset="0"/>
              </a:rPr>
              <a:t> </a:t>
            </a:r>
            <a:r>
              <a:rPr lang="en-US" altLang="ko-KR" sz="3600" dirty="0" err="1">
                <a:latin typeface="Avenir Next" panose="020B0503020202020204"/>
                <a:cs typeface="Arial" pitchFamily="34" charset="0"/>
              </a:rPr>
              <a:t>kondisi</a:t>
            </a:r>
            <a:r>
              <a:rPr lang="en-US" altLang="ko-KR" sz="3600" dirty="0">
                <a:latin typeface="Avenir Next" panose="020B0503020202020204"/>
                <a:cs typeface="Arial" pitchFamily="34" charset="0"/>
              </a:rPr>
              <a:t> harga </a:t>
            </a:r>
            <a:r>
              <a:rPr lang="en-US" altLang="ko-KR" sz="3600" dirty="0" err="1">
                <a:latin typeface="Avenir Next" panose="020B0503020202020204"/>
                <a:cs typeface="Arial" pitchFamily="34" charset="0"/>
              </a:rPr>
              <a:t>barang</a:t>
            </a:r>
            <a:r>
              <a:rPr lang="en-US" altLang="ko-KR" sz="3600" dirty="0">
                <a:latin typeface="Avenir Next" panose="020B0503020202020204"/>
                <a:cs typeface="Arial" pitchFamily="34" charset="0"/>
              </a:rPr>
              <a:t>/</a:t>
            </a:r>
            <a:r>
              <a:rPr lang="en-US" altLang="ko-KR" sz="3600" dirty="0" err="1">
                <a:latin typeface="Avenir Next" panose="020B0503020202020204"/>
                <a:cs typeface="Arial" pitchFamily="34" charset="0"/>
              </a:rPr>
              <a:t>jasa</a:t>
            </a:r>
            <a:r>
              <a:rPr lang="en-US" altLang="ko-KR" sz="3600" dirty="0">
                <a:latin typeface="Avenir Next" panose="020B0503020202020204"/>
                <a:cs typeface="Arial" pitchFamily="34" charset="0"/>
              </a:rPr>
              <a:t> yang </a:t>
            </a:r>
            <a:r>
              <a:rPr lang="en-US" altLang="ko-KR" sz="3600" dirty="0" err="1">
                <a:latin typeface="Avenir Next" panose="020B0503020202020204"/>
                <a:cs typeface="Arial" pitchFamily="34" charset="0"/>
              </a:rPr>
              <a:t>tersedia</a:t>
            </a:r>
            <a:r>
              <a:rPr lang="en-US" altLang="ko-KR" sz="3600" dirty="0">
                <a:latin typeface="Avenir Next" panose="020B0503020202020204"/>
                <a:cs typeface="Arial" pitchFamily="34" charset="0"/>
              </a:rPr>
              <a:t> di </a:t>
            </a:r>
            <a:r>
              <a:rPr lang="en-US" altLang="ko-KR" sz="3600" dirty="0" err="1">
                <a:latin typeface="Avenir Next" panose="020B0503020202020204"/>
                <a:cs typeface="Arial" pitchFamily="34" charset="0"/>
              </a:rPr>
              <a:t>katalog</a:t>
            </a:r>
            <a:r>
              <a:rPr lang="en-US" altLang="ko-KR" sz="3600" dirty="0">
                <a:latin typeface="Avenir Next" panose="020B0503020202020204"/>
                <a:cs typeface="Arial" pitchFamily="34" charset="0"/>
              </a:rPr>
              <a:t> </a:t>
            </a:r>
            <a:r>
              <a:rPr lang="en-US" altLang="ko-KR" sz="3600" dirty="0" err="1">
                <a:latin typeface="Avenir Next" panose="020B0503020202020204"/>
                <a:cs typeface="Arial" pitchFamily="34" charset="0"/>
              </a:rPr>
              <a:t>elekronik</a:t>
            </a:r>
            <a:r>
              <a:rPr lang="en-US" altLang="ko-KR" sz="3600" dirty="0">
                <a:latin typeface="Avenir Next" panose="020B0503020202020204"/>
                <a:cs typeface="Arial" pitchFamily="34" charset="0"/>
              </a:rPr>
              <a:t> </a:t>
            </a:r>
            <a:r>
              <a:rPr lang="en-US" altLang="ko-KR" sz="3600" dirty="0" err="1">
                <a:latin typeface="Avenir Next" panose="020B0503020202020204"/>
                <a:cs typeface="Arial" pitchFamily="34" charset="0"/>
              </a:rPr>
              <a:t>justru</a:t>
            </a:r>
            <a:r>
              <a:rPr lang="en-US" altLang="ko-KR" sz="3600" dirty="0">
                <a:latin typeface="Avenir Next" panose="020B0503020202020204"/>
                <a:cs typeface="Arial" pitchFamily="34" charset="0"/>
              </a:rPr>
              <a:t> </a:t>
            </a:r>
            <a:r>
              <a:rPr lang="en-US" altLang="ko-KR" sz="3600" b="1" dirty="0" err="1">
                <a:latin typeface="Avenir Next" panose="020B0503020202020204"/>
                <a:cs typeface="Arial" pitchFamily="34" charset="0"/>
              </a:rPr>
              <a:t>lebih</a:t>
            </a:r>
            <a:r>
              <a:rPr lang="en-US" altLang="ko-KR" sz="3600" b="1" dirty="0">
                <a:latin typeface="Avenir Next" panose="020B0503020202020204"/>
                <a:cs typeface="Arial" pitchFamily="34" charset="0"/>
              </a:rPr>
              <a:t> mahal</a:t>
            </a:r>
            <a:r>
              <a:rPr lang="en-US" altLang="ko-KR" sz="3600" dirty="0">
                <a:latin typeface="Avenir Next" panose="020B0503020202020204"/>
                <a:cs typeface="Arial" pitchFamily="34" charset="0"/>
              </a:rPr>
              <a:t> </a:t>
            </a:r>
            <a:r>
              <a:rPr lang="en-US" altLang="ko-KR" sz="3600" dirty="0" err="1">
                <a:latin typeface="Avenir Next" panose="020B0503020202020204"/>
                <a:cs typeface="Arial" pitchFamily="34" charset="0"/>
              </a:rPr>
              <a:t>daripada</a:t>
            </a:r>
            <a:r>
              <a:rPr lang="en-US" altLang="ko-KR" sz="3600" dirty="0">
                <a:latin typeface="Avenir Next" panose="020B0503020202020204"/>
                <a:cs typeface="Arial" pitchFamily="34" charset="0"/>
              </a:rPr>
              <a:t> harga </a:t>
            </a:r>
            <a:r>
              <a:rPr lang="en-US" altLang="ko-KR" sz="3600" dirty="0" err="1">
                <a:latin typeface="Avenir Next" panose="020B0503020202020204"/>
                <a:cs typeface="Arial" pitchFamily="34" charset="0"/>
              </a:rPr>
              <a:t>pasaran</a:t>
            </a:r>
            <a:r>
              <a:rPr lang="en-US" altLang="ko-KR" sz="3600" dirty="0">
                <a:latin typeface="Avenir Next" panose="020B0503020202020204"/>
                <a:cs typeface="Arial" pitchFamily="34" charset="0"/>
              </a:rPr>
              <a:t> untuk </a:t>
            </a:r>
            <a:r>
              <a:rPr lang="en-US" altLang="ko-KR" sz="3600" dirty="0" err="1">
                <a:latin typeface="Avenir Next" panose="020B0503020202020204"/>
                <a:cs typeface="Arial" pitchFamily="34" charset="0"/>
              </a:rPr>
              <a:t>spesifikasi</a:t>
            </a:r>
            <a:r>
              <a:rPr lang="en-US" altLang="ko-KR" sz="3600" dirty="0">
                <a:latin typeface="Avenir Next" panose="020B0503020202020204"/>
                <a:cs typeface="Arial" pitchFamily="34" charset="0"/>
              </a:rPr>
              <a:t> yang </a:t>
            </a:r>
            <a:r>
              <a:rPr lang="en-US" altLang="ko-KR" sz="3600" dirty="0" err="1">
                <a:latin typeface="Avenir Next" panose="020B0503020202020204"/>
                <a:cs typeface="Arial" pitchFamily="34" charset="0"/>
              </a:rPr>
              <a:t>sama</a:t>
            </a:r>
            <a:r>
              <a:rPr lang="en-US" altLang="ko-KR" sz="3600" dirty="0">
                <a:latin typeface="Avenir Next" panose="020B0503020202020204"/>
                <a:cs typeface="Arial" pitchFamily="34" charset="0"/>
              </a:rPr>
              <a:t>;</a:t>
            </a:r>
          </a:p>
          <a:p>
            <a:pPr marL="742950" indent="-742950">
              <a:buFont typeface="+mj-lt"/>
              <a:buAutoNum type="arabicPeriod"/>
            </a:pPr>
            <a:r>
              <a:rPr lang="en-US" altLang="ko-KR" sz="3600" dirty="0" err="1">
                <a:latin typeface="Avenir Next" panose="020B0503020202020204"/>
                <a:cs typeface="Arial" pitchFamily="34" charset="0"/>
              </a:rPr>
              <a:t>Terkadang</a:t>
            </a:r>
            <a:r>
              <a:rPr lang="en-US" altLang="ko-KR" sz="3600" dirty="0">
                <a:latin typeface="Avenir Next" panose="020B0503020202020204"/>
                <a:cs typeface="Arial" pitchFamily="34" charset="0"/>
              </a:rPr>
              <a:t> </a:t>
            </a:r>
            <a:r>
              <a:rPr lang="en-US" altLang="ko-KR" sz="3600" dirty="0" err="1">
                <a:latin typeface="Avenir Next" panose="020B0503020202020204"/>
                <a:cs typeface="Arial" pitchFamily="34" charset="0"/>
              </a:rPr>
              <a:t>biaya</a:t>
            </a:r>
            <a:r>
              <a:rPr lang="en-US" altLang="ko-KR" sz="3600" dirty="0">
                <a:latin typeface="Avenir Next" panose="020B0503020202020204"/>
                <a:cs typeface="Arial" pitchFamily="34" charset="0"/>
              </a:rPr>
              <a:t> yang </a:t>
            </a:r>
            <a:r>
              <a:rPr lang="en-US" altLang="ko-KR" sz="3600" dirty="0" err="1">
                <a:latin typeface="Avenir Next" panose="020B0503020202020204"/>
                <a:cs typeface="Arial" pitchFamily="34" charset="0"/>
              </a:rPr>
              <a:t>tertera</a:t>
            </a:r>
            <a:r>
              <a:rPr lang="en-US" altLang="ko-KR" sz="3600" dirty="0">
                <a:latin typeface="Avenir Next" panose="020B0503020202020204"/>
                <a:cs typeface="Arial" pitchFamily="34" charset="0"/>
              </a:rPr>
              <a:t> </a:t>
            </a:r>
            <a:r>
              <a:rPr lang="en-US" altLang="ko-KR" sz="3600" dirty="0" err="1">
                <a:latin typeface="Avenir Next" panose="020B0503020202020204"/>
                <a:cs typeface="Arial" pitchFamily="34" charset="0"/>
              </a:rPr>
              <a:t>dalam</a:t>
            </a:r>
            <a:r>
              <a:rPr lang="en-US" altLang="ko-KR" sz="3600" dirty="0">
                <a:latin typeface="Avenir Next" panose="020B0503020202020204"/>
                <a:cs typeface="Arial" pitchFamily="34" charset="0"/>
              </a:rPr>
              <a:t> </a:t>
            </a:r>
            <a:r>
              <a:rPr lang="en-US" altLang="ko-KR" sz="3600" dirty="0" err="1">
                <a:latin typeface="Avenir Next" panose="020B0503020202020204"/>
                <a:cs typeface="Arial" pitchFamily="34" charset="0"/>
              </a:rPr>
              <a:t>katalog</a:t>
            </a:r>
            <a:r>
              <a:rPr lang="en-US" altLang="ko-KR" sz="3600" dirty="0">
                <a:latin typeface="Avenir Next" panose="020B0503020202020204"/>
                <a:cs typeface="Arial" pitchFamily="34" charset="0"/>
              </a:rPr>
              <a:t> </a:t>
            </a:r>
            <a:r>
              <a:rPr lang="en-US" altLang="ko-KR" sz="3600" dirty="0" err="1">
                <a:latin typeface="Avenir Next" panose="020B0503020202020204"/>
                <a:cs typeface="Arial" pitchFamily="34" charset="0"/>
              </a:rPr>
              <a:t>elektronik</a:t>
            </a:r>
            <a:r>
              <a:rPr lang="en-US" altLang="ko-KR" sz="3600" dirty="0">
                <a:latin typeface="Avenir Next" panose="020B0503020202020204"/>
                <a:cs typeface="Arial" pitchFamily="34" charset="0"/>
              </a:rPr>
              <a:t> </a:t>
            </a:r>
            <a:r>
              <a:rPr lang="en-US" altLang="ko-KR" sz="3600" b="1" dirty="0">
                <a:latin typeface="Avenir Next" panose="020B0503020202020204"/>
                <a:cs typeface="Arial" pitchFamily="34" charset="0"/>
              </a:rPr>
              <a:t>tidak </a:t>
            </a:r>
            <a:r>
              <a:rPr lang="en-US" altLang="ko-KR" sz="3600" b="1" dirty="0" err="1">
                <a:latin typeface="Avenir Next" panose="020B0503020202020204"/>
                <a:cs typeface="Arial" pitchFamily="34" charset="0"/>
              </a:rPr>
              <a:t>rinci</a:t>
            </a:r>
            <a:r>
              <a:rPr lang="en-US" altLang="ko-KR" sz="3600" dirty="0">
                <a:latin typeface="Avenir Next" panose="020B0503020202020204"/>
                <a:cs typeface="Arial" pitchFamily="34" charset="0"/>
              </a:rPr>
              <a:t> </a:t>
            </a:r>
            <a:r>
              <a:rPr lang="en-US" altLang="ko-KR" sz="3600" dirty="0" err="1">
                <a:latin typeface="Avenir Next" panose="020B0503020202020204"/>
                <a:cs typeface="Arial" pitchFamily="34" charset="0"/>
              </a:rPr>
              <a:t>sehingga</a:t>
            </a:r>
            <a:r>
              <a:rPr lang="en-US" altLang="ko-KR" sz="3600" dirty="0">
                <a:latin typeface="Avenir Next" panose="020B0503020202020204"/>
                <a:cs typeface="Arial" pitchFamily="34" charset="0"/>
              </a:rPr>
              <a:t> </a:t>
            </a:r>
            <a:r>
              <a:rPr lang="en-US" altLang="ko-KR" sz="3600" dirty="0" err="1">
                <a:latin typeface="Avenir Next" panose="020B0503020202020204"/>
                <a:cs typeface="Arial" pitchFamily="34" charset="0"/>
              </a:rPr>
              <a:t>ada</a:t>
            </a:r>
            <a:r>
              <a:rPr lang="en-US" altLang="ko-KR" sz="3600" dirty="0">
                <a:latin typeface="Avenir Next" panose="020B0503020202020204"/>
                <a:cs typeface="Arial" pitchFamily="34" charset="0"/>
              </a:rPr>
              <a:t> </a:t>
            </a:r>
            <a:r>
              <a:rPr lang="en-US" altLang="ko-KR" sz="3600" dirty="0" err="1">
                <a:latin typeface="Avenir Next" panose="020B0503020202020204"/>
                <a:cs typeface="Arial" pitchFamily="34" charset="0"/>
              </a:rPr>
              <a:t>tambahan</a:t>
            </a:r>
            <a:r>
              <a:rPr lang="en-US" altLang="ko-KR" sz="3600" dirty="0">
                <a:latin typeface="Avenir Next" panose="020B0503020202020204"/>
                <a:cs typeface="Arial" pitchFamily="34" charset="0"/>
              </a:rPr>
              <a:t> </a:t>
            </a:r>
            <a:r>
              <a:rPr lang="en-US" altLang="ko-KR" sz="3600" dirty="0" err="1">
                <a:latin typeface="Avenir Next" panose="020B0503020202020204"/>
                <a:cs typeface="Arial" pitchFamily="34" charset="0"/>
              </a:rPr>
              <a:t>biaya</a:t>
            </a:r>
            <a:r>
              <a:rPr lang="en-US" altLang="ko-KR" sz="3600" dirty="0">
                <a:latin typeface="Avenir Next" panose="020B0503020202020204"/>
                <a:cs typeface="Arial" pitchFamily="34" charset="0"/>
              </a:rPr>
              <a:t> yang tidak </a:t>
            </a:r>
            <a:r>
              <a:rPr lang="en-US" altLang="ko-KR" sz="3600" dirty="0" err="1">
                <a:latin typeface="Avenir Next" panose="020B0503020202020204"/>
                <a:cs typeface="Arial" pitchFamily="34" charset="0"/>
              </a:rPr>
              <a:t>diperkirakan</a:t>
            </a:r>
            <a:r>
              <a:rPr lang="en-US" altLang="ko-KR" sz="3600" dirty="0">
                <a:latin typeface="Avenir Next" panose="020B0503020202020204"/>
                <a:cs typeface="Arial" pitchFamily="34" charset="0"/>
              </a:rPr>
              <a:t> </a:t>
            </a:r>
            <a:r>
              <a:rPr lang="en-US" altLang="ko-KR" sz="3600" dirty="0" err="1">
                <a:latin typeface="Avenir Next" panose="020B0503020202020204"/>
                <a:cs typeface="Arial" pitchFamily="34" charset="0"/>
              </a:rPr>
              <a:t>setelahnya</a:t>
            </a:r>
            <a:r>
              <a:rPr lang="en-US" altLang="ko-KR" sz="3600" dirty="0">
                <a:latin typeface="Avenir Next" panose="020B0503020202020204"/>
                <a:cs typeface="Arial" pitchFamily="34" charset="0"/>
              </a:rPr>
              <a:t>, </a:t>
            </a:r>
            <a:r>
              <a:rPr lang="en-US" altLang="ko-KR" sz="3600" dirty="0" err="1">
                <a:latin typeface="Avenir Next" panose="020B0503020202020204"/>
                <a:cs typeface="Arial" pitchFamily="34" charset="0"/>
              </a:rPr>
              <a:t>contohnya</a:t>
            </a:r>
            <a:r>
              <a:rPr lang="en-US" altLang="ko-KR" sz="3600" dirty="0">
                <a:latin typeface="Avenir Next" panose="020B0503020202020204"/>
                <a:cs typeface="Arial" pitchFamily="34" charset="0"/>
              </a:rPr>
              <a:t> </a:t>
            </a:r>
            <a:r>
              <a:rPr lang="en-US" altLang="ko-KR" sz="3600" dirty="0" err="1">
                <a:latin typeface="Avenir Next" panose="020B0503020202020204"/>
                <a:cs typeface="Arial" pitchFamily="34" charset="0"/>
              </a:rPr>
              <a:t>biaya</a:t>
            </a:r>
            <a:r>
              <a:rPr lang="en-US" altLang="ko-KR" sz="3600" dirty="0">
                <a:latin typeface="Avenir Next" panose="020B0503020202020204"/>
                <a:cs typeface="Arial" pitchFamily="34" charset="0"/>
              </a:rPr>
              <a:t> </a:t>
            </a:r>
            <a:r>
              <a:rPr lang="en-US" altLang="ko-KR" sz="3600" dirty="0" err="1">
                <a:latin typeface="Avenir Next" panose="020B0503020202020204"/>
                <a:cs typeface="Arial" pitchFamily="34" charset="0"/>
              </a:rPr>
              <a:t>instalasi</a:t>
            </a:r>
            <a:r>
              <a:rPr lang="en-US" altLang="ko-KR" sz="3600" dirty="0">
                <a:latin typeface="Avenir Next" panose="020B0503020202020204"/>
                <a:cs typeface="Arial" pitchFamily="34" charset="0"/>
              </a:rPr>
              <a:t>. </a:t>
            </a:r>
            <a:r>
              <a:rPr lang="en-US" altLang="ko-KR" sz="3600" dirty="0" err="1">
                <a:latin typeface="Avenir Next" panose="020B0503020202020204"/>
                <a:cs typeface="Arial" pitchFamily="34" charset="0"/>
              </a:rPr>
              <a:t>Sehingga</a:t>
            </a:r>
            <a:r>
              <a:rPr lang="en-US" altLang="ko-KR" sz="3600" dirty="0">
                <a:latin typeface="Avenir Next" panose="020B0503020202020204"/>
                <a:cs typeface="Arial" pitchFamily="34" charset="0"/>
              </a:rPr>
              <a:t> </a:t>
            </a:r>
            <a:r>
              <a:rPr lang="en-US" altLang="ko-KR" sz="3600" b="1" dirty="0" err="1">
                <a:latin typeface="Avenir Next" panose="020B0503020202020204"/>
                <a:cs typeface="Arial" pitchFamily="34" charset="0"/>
              </a:rPr>
              <a:t>terjadi</a:t>
            </a:r>
            <a:r>
              <a:rPr lang="en-US" altLang="ko-KR" sz="3600" b="1" dirty="0">
                <a:latin typeface="Avenir Next" panose="020B0503020202020204"/>
                <a:cs typeface="Arial" pitchFamily="34" charset="0"/>
              </a:rPr>
              <a:t> lagi </a:t>
            </a:r>
            <a:r>
              <a:rPr lang="en-US" altLang="ko-KR" sz="3600" b="1" dirty="0" err="1">
                <a:latin typeface="Avenir Next" panose="020B0503020202020204"/>
                <a:cs typeface="Arial" pitchFamily="34" charset="0"/>
              </a:rPr>
              <a:t>negosiasi</a:t>
            </a:r>
            <a:r>
              <a:rPr lang="en-US" altLang="ko-KR" sz="3600" b="1" dirty="0">
                <a:latin typeface="Avenir Next" panose="020B0503020202020204"/>
                <a:cs typeface="Arial" pitchFamily="34" charset="0"/>
              </a:rPr>
              <a:t> harga</a:t>
            </a:r>
            <a:r>
              <a:rPr lang="en-US" altLang="ko-KR" sz="3600" dirty="0">
                <a:latin typeface="Avenir Next" panose="020B0503020202020204"/>
                <a:cs typeface="Arial" pitchFamily="34" charset="0"/>
              </a:rPr>
              <a:t> </a:t>
            </a:r>
            <a:r>
              <a:rPr lang="en-US" altLang="ko-KR" sz="3600" dirty="0" err="1">
                <a:latin typeface="Avenir Next" panose="020B0503020202020204"/>
                <a:cs typeface="Arial" pitchFamily="34" charset="0"/>
              </a:rPr>
              <a:t>barang</a:t>
            </a:r>
            <a:r>
              <a:rPr lang="en-US" altLang="ko-KR" sz="3600" dirty="0">
                <a:latin typeface="Avenir Next" panose="020B0503020202020204"/>
                <a:cs typeface="Arial" pitchFamily="34" charset="0"/>
              </a:rPr>
              <a:t>/</a:t>
            </a:r>
            <a:r>
              <a:rPr lang="en-US" altLang="ko-KR" sz="3600" dirty="0" err="1">
                <a:latin typeface="Avenir Next" panose="020B0503020202020204"/>
                <a:cs typeface="Arial" pitchFamily="34" charset="0"/>
              </a:rPr>
              <a:t>jasa</a:t>
            </a:r>
            <a:r>
              <a:rPr lang="en-US" altLang="ko-KR" sz="3600" dirty="0">
                <a:latin typeface="Avenir Next" panose="020B0503020202020204"/>
                <a:cs typeface="Arial" pitchFamily="34" charset="0"/>
              </a:rPr>
              <a:t> di </a:t>
            </a:r>
            <a:r>
              <a:rPr lang="en-US" altLang="ko-KR" sz="3600" dirty="0" err="1">
                <a:latin typeface="Avenir Next" panose="020B0503020202020204"/>
                <a:cs typeface="Arial" pitchFamily="34" charset="0"/>
              </a:rPr>
              <a:t>luar</a:t>
            </a:r>
            <a:r>
              <a:rPr lang="en-US" altLang="ko-KR" sz="3600" dirty="0">
                <a:latin typeface="Avenir Next" panose="020B0503020202020204"/>
                <a:cs typeface="Arial" pitchFamily="34" charset="0"/>
              </a:rPr>
              <a:t> </a:t>
            </a:r>
            <a:r>
              <a:rPr lang="en-US" altLang="ko-KR" sz="3600" dirty="0" err="1">
                <a:latin typeface="Avenir Next" panose="020B0503020202020204"/>
                <a:cs typeface="Arial" pitchFamily="34" charset="0"/>
              </a:rPr>
              <a:t>sistem</a:t>
            </a:r>
            <a:r>
              <a:rPr lang="en-US" altLang="ko-KR" sz="3600" dirty="0">
                <a:latin typeface="Avenir Next" panose="020B0503020202020204"/>
                <a:cs typeface="Arial" pitchFamily="34" charset="0"/>
              </a:rPr>
              <a:t> </a:t>
            </a:r>
            <a:r>
              <a:rPr lang="en-US" altLang="ko-KR" sz="3600" i="1" dirty="0">
                <a:latin typeface="Avenir Next" panose="020B0503020202020204"/>
                <a:cs typeface="Arial" pitchFamily="34" charset="0"/>
              </a:rPr>
              <a:t>eProcurement, </a:t>
            </a:r>
            <a:r>
              <a:rPr lang="en-US" altLang="ko-KR" sz="3600" dirty="0" err="1">
                <a:latin typeface="Avenir Next" panose="020B0503020202020204"/>
                <a:cs typeface="Arial" pitchFamily="34" charset="0"/>
              </a:rPr>
              <a:t>bahkan</a:t>
            </a:r>
            <a:r>
              <a:rPr lang="en-US" altLang="ko-KR" sz="3600" dirty="0">
                <a:latin typeface="Avenir Next" panose="020B0503020202020204"/>
                <a:cs typeface="Arial" pitchFamily="34" charset="0"/>
              </a:rPr>
              <a:t> </a:t>
            </a:r>
            <a:r>
              <a:rPr lang="en-US" altLang="ko-KR" sz="3600" dirty="0" err="1">
                <a:latin typeface="Avenir Next" panose="020B0503020202020204"/>
                <a:cs typeface="Arial" pitchFamily="34" charset="0"/>
              </a:rPr>
              <a:t>hingga</a:t>
            </a:r>
            <a:r>
              <a:rPr lang="en-US" altLang="ko-KR" sz="3600" dirty="0">
                <a:latin typeface="Avenir Next" panose="020B0503020202020204"/>
                <a:cs typeface="Arial" pitchFamily="34" charset="0"/>
              </a:rPr>
              <a:t> </a:t>
            </a:r>
            <a:r>
              <a:rPr lang="en-US" altLang="ko-KR" sz="3600" dirty="0" err="1">
                <a:latin typeface="Avenir Next" panose="020B0503020202020204"/>
                <a:cs typeface="Arial" pitchFamily="34" charset="0"/>
              </a:rPr>
              <a:t>melakukan</a:t>
            </a:r>
            <a:r>
              <a:rPr lang="en-US" altLang="ko-KR" sz="3600" dirty="0">
                <a:latin typeface="Avenir Next" panose="020B0503020202020204"/>
                <a:cs typeface="Arial" pitchFamily="34" charset="0"/>
              </a:rPr>
              <a:t> </a:t>
            </a:r>
            <a:r>
              <a:rPr lang="en-US" altLang="ko-KR" sz="3600" dirty="0" err="1">
                <a:latin typeface="Avenir Next" panose="020B0503020202020204"/>
                <a:cs typeface="Arial" pitchFamily="34" charset="0"/>
              </a:rPr>
              <a:t>revisi</a:t>
            </a:r>
            <a:r>
              <a:rPr lang="en-US" altLang="ko-KR" sz="3600" dirty="0">
                <a:latin typeface="Avenir Next" panose="020B0503020202020204"/>
                <a:cs typeface="Arial" pitchFamily="34" charset="0"/>
              </a:rPr>
              <a:t> </a:t>
            </a:r>
            <a:r>
              <a:rPr lang="en-US" altLang="ko-KR" sz="3600" dirty="0" err="1">
                <a:latin typeface="Avenir Next" panose="020B0503020202020204"/>
                <a:cs typeface="Arial" pitchFamily="34" charset="0"/>
              </a:rPr>
              <a:t>anggaran</a:t>
            </a:r>
            <a:r>
              <a:rPr lang="en-US" altLang="ko-KR" sz="3600" dirty="0">
                <a:latin typeface="Avenir Next" panose="020B0503020202020204"/>
                <a:cs typeface="Arial" pitchFamily="34" charset="0"/>
              </a:rPr>
              <a:t>;</a:t>
            </a:r>
          </a:p>
          <a:p>
            <a:pPr marL="742950" indent="-742950">
              <a:buFont typeface="+mj-lt"/>
              <a:buAutoNum type="arabicPeriod"/>
            </a:pPr>
            <a:r>
              <a:rPr lang="en-US" altLang="ko-KR" sz="3600" dirty="0">
                <a:latin typeface="Avenir Next" panose="020B0503020202020204"/>
                <a:cs typeface="Arial" pitchFamily="34" charset="0"/>
              </a:rPr>
              <a:t>Terkait </a:t>
            </a:r>
            <a:r>
              <a:rPr lang="en-US" altLang="ko-KR" sz="3600" b="1" dirty="0" err="1">
                <a:latin typeface="Avenir Next" panose="020B0503020202020204"/>
                <a:cs typeface="Arial" pitchFamily="34" charset="0"/>
              </a:rPr>
              <a:t>waktu</a:t>
            </a:r>
            <a:r>
              <a:rPr lang="en-US" altLang="ko-KR" sz="3600" b="1" dirty="0">
                <a:latin typeface="Avenir Next" panose="020B0503020202020204"/>
                <a:cs typeface="Arial" pitchFamily="34" charset="0"/>
              </a:rPr>
              <a:t> </a:t>
            </a:r>
            <a:r>
              <a:rPr lang="en-US" altLang="ko-KR" sz="3600" b="1" dirty="0" err="1">
                <a:latin typeface="Avenir Next" panose="020B0503020202020204"/>
                <a:cs typeface="Arial" pitchFamily="34" charset="0"/>
              </a:rPr>
              <a:t>pengadaan</a:t>
            </a:r>
            <a:r>
              <a:rPr lang="en-US" altLang="ko-KR" sz="3600" b="1" dirty="0">
                <a:latin typeface="Avenir Next" panose="020B0503020202020204"/>
                <a:cs typeface="Arial" pitchFamily="34" charset="0"/>
              </a:rPr>
              <a:t> </a:t>
            </a:r>
            <a:r>
              <a:rPr lang="en-US" altLang="ko-KR" sz="3600" b="1" dirty="0" err="1">
                <a:latin typeface="Avenir Next" panose="020B0503020202020204"/>
                <a:cs typeface="Arial" pitchFamily="34" charset="0"/>
              </a:rPr>
              <a:t>perlu</a:t>
            </a:r>
            <a:r>
              <a:rPr lang="en-US" altLang="ko-KR" sz="3600" b="1" dirty="0">
                <a:latin typeface="Avenir Next" panose="020B0503020202020204"/>
                <a:cs typeface="Arial" pitchFamily="34" charset="0"/>
              </a:rPr>
              <a:t> </a:t>
            </a:r>
            <a:r>
              <a:rPr lang="en-US" altLang="ko-KR" sz="3600" b="1" dirty="0" err="1">
                <a:latin typeface="Avenir Next" panose="020B0503020202020204"/>
                <a:cs typeface="Arial" pitchFamily="34" charset="0"/>
              </a:rPr>
              <a:t>diatur</a:t>
            </a:r>
            <a:r>
              <a:rPr lang="en-US" altLang="ko-KR" sz="3600" dirty="0">
                <a:latin typeface="Avenir Next" panose="020B0503020202020204"/>
                <a:cs typeface="Arial" pitchFamily="34" charset="0"/>
              </a:rPr>
              <a:t> </a:t>
            </a:r>
            <a:r>
              <a:rPr lang="en-US" altLang="ko-KR" sz="3600" dirty="0" err="1">
                <a:latin typeface="Avenir Next" panose="020B0503020202020204"/>
                <a:cs typeface="Arial" pitchFamily="34" charset="0"/>
              </a:rPr>
              <a:t>disesuaikan</a:t>
            </a:r>
            <a:r>
              <a:rPr lang="en-US" altLang="ko-KR" sz="3600" dirty="0">
                <a:latin typeface="Avenir Next" panose="020B0503020202020204"/>
                <a:cs typeface="Arial" pitchFamily="34" charset="0"/>
              </a:rPr>
              <a:t> </a:t>
            </a:r>
            <a:r>
              <a:rPr lang="en-US" altLang="ko-KR" sz="3600" dirty="0" err="1">
                <a:latin typeface="Avenir Next" panose="020B0503020202020204"/>
                <a:cs typeface="Arial" pitchFamily="34" charset="0"/>
              </a:rPr>
              <a:t>antara</a:t>
            </a:r>
            <a:r>
              <a:rPr lang="en-US" altLang="ko-KR" sz="3600" dirty="0">
                <a:latin typeface="Avenir Next" panose="020B0503020202020204"/>
                <a:cs typeface="Arial" pitchFamily="34" charset="0"/>
              </a:rPr>
              <a:t> </a:t>
            </a:r>
            <a:r>
              <a:rPr lang="en-US" altLang="ko-KR" sz="3600" dirty="0" err="1">
                <a:latin typeface="Avenir Next" panose="020B0503020202020204"/>
                <a:cs typeface="Arial" pitchFamily="34" charset="0"/>
              </a:rPr>
              <a:t>kebutuhan</a:t>
            </a:r>
            <a:r>
              <a:rPr lang="en-US" altLang="ko-KR" sz="3600" dirty="0">
                <a:latin typeface="Avenir Next" panose="020B0503020202020204"/>
                <a:cs typeface="Arial" pitchFamily="34" charset="0"/>
              </a:rPr>
              <a:t> </a:t>
            </a:r>
            <a:r>
              <a:rPr lang="en-US" altLang="ko-KR" sz="3600" dirty="0" err="1">
                <a:latin typeface="Avenir Next" panose="020B0503020202020204"/>
                <a:cs typeface="Arial" pitchFamily="34" charset="0"/>
              </a:rPr>
              <a:t>pengadaan</a:t>
            </a:r>
            <a:r>
              <a:rPr lang="en-US" altLang="ko-KR" sz="3600" dirty="0">
                <a:latin typeface="Avenir Next" panose="020B0503020202020204"/>
                <a:cs typeface="Arial" pitchFamily="34" charset="0"/>
              </a:rPr>
              <a:t> dan </a:t>
            </a:r>
            <a:r>
              <a:rPr lang="en-US" altLang="ko-KR" sz="3600" dirty="0" err="1">
                <a:latin typeface="Avenir Next" panose="020B0503020202020204"/>
                <a:cs typeface="Arial" pitchFamily="34" charset="0"/>
              </a:rPr>
              <a:t>waktu</a:t>
            </a:r>
            <a:r>
              <a:rPr lang="en-US" altLang="ko-KR" sz="3600" dirty="0">
                <a:latin typeface="Avenir Next" panose="020B0503020202020204"/>
                <a:cs typeface="Arial" pitchFamily="34" charset="0"/>
              </a:rPr>
              <a:t> </a:t>
            </a:r>
            <a:r>
              <a:rPr lang="en-US" altLang="ko-KR" sz="3600" dirty="0" err="1">
                <a:latin typeface="Avenir Next" panose="020B0503020202020204"/>
                <a:cs typeface="Arial" pitchFamily="34" charset="0"/>
              </a:rPr>
              <a:t>pencairan</a:t>
            </a:r>
            <a:r>
              <a:rPr lang="en-US" altLang="ko-KR" sz="3600" dirty="0">
                <a:latin typeface="Avenir Next" panose="020B0503020202020204"/>
                <a:cs typeface="Arial" pitchFamily="34" charset="0"/>
              </a:rPr>
              <a:t> </a:t>
            </a:r>
            <a:r>
              <a:rPr lang="en-US" altLang="ko-KR" sz="3600" dirty="0" err="1">
                <a:latin typeface="Avenir Next" panose="020B0503020202020204"/>
                <a:cs typeface="Arial" pitchFamily="34" charset="0"/>
              </a:rPr>
              <a:t>anggaran</a:t>
            </a:r>
            <a:r>
              <a:rPr lang="en-US" altLang="ko-KR" sz="3600" dirty="0">
                <a:latin typeface="Avenir Next" panose="020B0503020202020204"/>
                <a:cs typeface="Arial" pitchFamily="34" charset="0"/>
              </a:rPr>
              <a:t> agar </a:t>
            </a:r>
            <a:r>
              <a:rPr lang="en-US" altLang="ko-KR" sz="3600" dirty="0" err="1">
                <a:latin typeface="Avenir Next" panose="020B0503020202020204"/>
                <a:cs typeface="Arial" pitchFamily="34" charset="0"/>
              </a:rPr>
              <a:t>tepat</a:t>
            </a:r>
            <a:r>
              <a:rPr lang="en-US" altLang="ko-KR" sz="3600" dirty="0">
                <a:latin typeface="Avenir Next" panose="020B0503020202020204"/>
                <a:cs typeface="Arial" pitchFamily="34" charset="0"/>
              </a:rPr>
              <a:t> </a:t>
            </a:r>
            <a:r>
              <a:rPr lang="en-US" altLang="ko-KR" sz="3600" dirty="0" err="1">
                <a:latin typeface="Avenir Next" panose="020B0503020202020204"/>
                <a:cs typeface="Arial" pitchFamily="34" charset="0"/>
              </a:rPr>
              <a:t>waktu</a:t>
            </a:r>
            <a:r>
              <a:rPr lang="en-US" altLang="ko-KR" sz="3600" dirty="0">
                <a:latin typeface="Avenir Next" panose="020B0503020202020204"/>
                <a:cs typeface="Arial" pitchFamily="34" charset="0"/>
              </a:rPr>
              <a:t> </a:t>
            </a:r>
            <a:r>
              <a:rPr lang="en-US" altLang="ko-KR" sz="3600" dirty="0" err="1">
                <a:latin typeface="Avenir Next" panose="020B0503020202020204"/>
                <a:cs typeface="Arial" pitchFamily="34" charset="0"/>
              </a:rPr>
              <a:t>terutama</a:t>
            </a:r>
            <a:r>
              <a:rPr lang="en-US" altLang="ko-KR" sz="3600" dirty="0">
                <a:latin typeface="Avenir Next" panose="020B0503020202020204"/>
                <a:cs typeface="Arial" pitchFamily="34" charset="0"/>
              </a:rPr>
              <a:t> untuk </a:t>
            </a:r>
            <a:r>
              <a:rPr lang="en-US" altLang="ko-KR" sz="3600" dirty="0" err="1">
                <a:latin typeface="Avenir Next" panose="020B0503020202020204"/>
                <a:cs typeface="Arial" pitchFamily="34" charset="0"/>
              </a:rPr>
              <a:t>kebutuhan</a:t>
            </a:r>
            <a:r>
              <a:rPr lang="en-US" altLang="ko-KR" sz="3600" dirty="0">
                <a:latin typeface="Avenir Next" panose="020B0503020202020204"/>
                <a:cs typeface="Arial" pitchFamily="34" charset="0"/>
              </a:rPr>
              <a:t> </a:t>
            </a:r>
            <a:r>
              <a:rPr lang="en-US" altLang="ko-KR" sz="3600" dirty="0" err="1">
                <a:latin typeface="Avenir Next" panose="020B0503020202020204"/>
                <a:cs typeface="Arial" pitchFamily="34" charset="0"/>
              </a:rPr>
              <a:t>insidental</a:t>
            </a:r>
            <a:r>
              <a:rPr lang="en-US" altLang="ko-KR" sz="3600" dirty="0">
                <a:latin typeface="Avenir Next" panose="020B0503020202020204"/>
                <a:cs typeface="Arial" pitchFamily="34" charset="0"/>
              </a:rPr>
              <a:t>;</a:t>
            </a:r>
          </a:p>
          <a:p>
            <a:pPr marL="742950" indent="-742950">
              <a:buFont typeface="+mj-lt"/>
              <a:buAutoNum type="arabicPeriod"/>
            </a:pPr>
            <a:r>
              <a:rPr lang="en-US" altLang="ko-KR" sz="3600" dirty="0" err="1">
                <a:latin typeface="Avenir Next" panose="020B0503020202020204"/>
                <a:cs typeface="Arial" pitchFamily="34" charset="0"/>
              </a:rPr>
              <a:t>Perlu</a:t>
            </a:r>
            <a:r>
              <a:rPr lang="en-US" altLang="ko-KR" sz="3600" dirty="0">
                <a:latin typeface="Avenir Next" panose="020B0503020202020204"/>
                <a:cs typeface="Arial" pitchFamily="34" charset="0"/>
              </a:rPr>
              <a:t> </a:t>
            </a:r>
            <a:r>
              <a:rPr lang="en-US" altLang="ko-KR" sz="3600" b="1" dirty="0" err="1">
                <a:latin typeface="Avenir Next" panose="020B0503020202020204"/>
                <a:cs typeface="Arial" pitchFamily="34" charset="0"/>
              </a:rPr>
              <a:t>dipastikan</a:t>
            </a:r>
            <a:r>
              <a:rPr lang="en-US" altLang="ko-KR" sz="3600" dirty="0">
                <a:latin typeface="Avenir Next" panose="020B0503020202020204"/>
                <a:cs typeface="Arial" pitchFamily="34" charset="0"/>
              </a:rPr>
              <a:t> melalui RUU PJB </a:t>
            </a:r>
            <a:r>
              <a:rPr lang="en-US" altLang="ko-KR" sz="3600" b="1" dirty="0" err="1">
                <a:latin typeface="Avenir Next" panose="020B0503020202020204"/>
                <a:cs typeface="Arial" pitchFamily="34" charset="0"/>
              </a:rPr>
              <a:t>terpenuhi</a:t>
            </a:r>
            <a:r>
              <a:rPr lang="en-US" altLang="ko-KR" sz="3600" b="1" dirty="0">
                <a:latin typeface="Avenir Next" panose="020B0503020202020204"/>
                <a:cs typeface="Arial" pitchFamily="34" charset="0"/>
              </a:rPr>
              <a:t> </a:t>
            </a:r>
            <a:r>
              <a:rPr lang="en-US" altLang="ko-KR" sz="3600" b="1" dirty="0" err="1">
                <a:latin typeface="Avenir Next" panose="020B0503020202020204"/>
                <a:cs typeface="Arial" pitchFamily="34" charset="0"/>
              </a:rPr>
              <a:t>prinsip-prinsip</a:t>
            </a:r>
            <a:r>
              <a:rPr lang="en-US" altLang="ko-KR" sz="3600" b="1" dirty="0">
                <a:latin typeface="Avenir Next" panose="020B0503020202020204"/>
                <a:cs typeface="Arial" pitchFamily="34" charset="0"/>
              </a:rPr>
              <a:t> </a:t>
            </a:r>
            <a:r>
              <a:rPr lang="en-US" altLang="ko-KR" sz="3600" b="1" dirty="0" err="1">
                <a:latin typeface="Avenir Next" panose="020B0503020202020204"/>
                <a:cs typeface="Arial" pitchFamily="34" charset="0"/>
              </a:rPr>
              <a:t>pengadaan</a:t>
            </a:r>
            <a:r>
              <a:rPr lang="en-US" altLang="ko-KR" sz="3600" b="1" dirty="0">
                <a:latin typeface="Avenir Next" panose="020B0503020202020204"/>
                <a:cs typeface="Arial" pitchFamily="34" charset="0"/>
              </a:rPr>
              <a:t> </a:t>
            </a:r>
            <a:r>
              <a:rPr lang="en-US" altLang="ko-KR" sz="3600" b="1" dirty="0" err="1">
                <a:latin typeface="Avenir Next" panose="020B0503020202020204"/>
                <a:cs typeface="Arial" pitchFamily="34" charset="0"/>
              </a:rPr>
              <a:t>barang</a:t>
            </a:r>
            <a:r>
              <a:rPr lang="en-US" altLang="ko-KR" sz="3600" b="1" dirty="0">
                <a:latin typeface="Avenir Next" panose="020B0503020202020204"/>
                <a:cs typeface="Arial" pitchFamily="34" charset="0"/>
              </a:rPr>
              <a:t> dan </a:t>
            </a:r>
            <a:r>
              <a:rPr lang="en-US" altLang="ko-KR" sz="3600" b="1" dirty="0" err="1">
                <a:latin typeface="Avenir Next" panose="020B0503020202020204"/>
                <a:cs typeface="Arial" pitchFamily="34" charset="0"/>
              </a:rPr>
              <a:t>jasa</a:t>
            </a:r>
            <a:r>
              <a:rPr lang="en-US" altLang="ko-KR" sz="3600" dirty="0">
                <a:latin typeface="Avenir Next" panose="020B0503020202020204"/>
                <a:cs typeface="Arial" pitchFamily="34" charset="0"/>
              </a:rPr>
              <a:t> yang </a:t>
            </a:r>
            <a:r>
              <a:rPr lang="en-US" altLang="ko-KR" sz="3600" dirty="0" err="1">
                <a:latin typeface="Avenir Next" panose="020B0503020202020204"/>
                <a:cs typeface="Arial" pitchFamily="34" charset="0"/>
              </a:rPr>
              <a:t>ingin</a:t>
            </a:r>
            <a:r>
              <a:rPr lang="en-US" altLang="ko-KR" sz="3600" dirty="0">
                <a:latin typeface="Avenir Next" panose="020B0503020202020204"/>
                <a:cs typeface="Arial" pitchFamily="34" charset="0"/>
              </a:rPr>
              <a:t> </a:t>
            </a:r>
            <a:r>
              <a:rPr lang="en-US" altLang="ko-KR" sz="3600" dirty="0" err="1">
                <a:latin typeface="Avenir Next" panose="020B0503020202020204"/>
                <a:cs typeface="Arial" pitchFamily="34" charset="0"/>
              </a:rPr>
              <a:t>dicapai</a:t>
            </a:r>
            <a:r>
              <a:rPr lang="en-US" altLang="ko-KR" sz="3600" dirty="0">
                <a:latin typeface="Avenir Next" panose="020B0503020202020204"/>
                <a:cs typeface="Arial" pitchFamily="34" charset="0"/>
              </a:rPr>
              <a:t> melalui </a:t>
            </a:r>
            <a:r>
              <a:rPr lang="en-US" altLang="ko-KR" sz="3600" i="1" dirty="0">
                <a:latin typeface="Avenir Next" panose="020B0503020202020204"/>
                <a:cs typeface="Arial" pitchFamily="34" charset="0"/>
              </a:rPr>
              <a:t>eProcurement</a:t>
            </a:r>
            <a:r>
              <a:rPr lang="en-US" altLang="ko-KR" sz="3600" dirty="0">
                <a:latin typeface="Avenir Next" panose="020B0503020202020204"/>
                <a:cs typeface="Arial" pitchFamily="34" charset="0"/>
              </a:rPr>
              <a:t> </a:t>
            </a:r>
            <a:r>
              <a:rPr lang="en-US" altLang="ko-KR" sz="3600" dirty="0" err="1">
                <a:latin typeface="Avenir Next" panose="020B0503020202020204"/>
                <a:cs typeface="Arial" pitchFamily="34" charset="0"/>
              </a:rPr>
              <a:t>yakni</a:t>
            </a:r>
            <a:r>
              <a:rPr lang="en-US" altLang="ko-KR" sz="3600" dirty="0">
                <a:latin typeface="Avenir Next" panose="020B0503020202020204"/>
                <a:cs typeface="Arial" pitchFamily="34" charset="0"/>
              </a:rPr>
              <a:t> </a:t>
            </a:r>
            <a:r>
              <a:rPr lang="en-US" altLang="ko-KR" sz="3600" dirty="0" err="1">
                <a:latin typeface="Avenir Next" panose="020B0503020202020204"/>
                <a:cs typeface="Arial" pitchFamily="34" charset="0"/>
              </a:rPr>
              <a:t>cepat</a:t>
            </a:r>
            <a:r>
              <a:rPr lang="en-US" altLang="ko-KR" sz="3600" dirty="0">
                <a:latin typeface="Avenir Next" panose="020B0503020202020204"/>
                <a:cs typeface="Arial" pitchFamily="34" charset="0"/>
              </a:rPr>
              <a:t>, </a:t>
            </a:r>
            <a:r>
              <a:rPr lang="en-US" altLang="ko-KR" sz="3600" dirty="0" err="1">
                <a:latin typeface="Avenir Next" panose="020B0503020202020204"/>
                <a:cs typeface="Arial" pitchFamily="34" charset="0"/>
              </a:rPr>
              <a:t>murah</a:t>
            </a:r>
            <a:r>
              <a:rPr lang="en-US" altLang="ko-KR" sz="3600" dirty="0">
                <a:latin typeface="Avenir Next" panose="020B0503020202020204"/>
                <a:cs typeface="Arial" pitchFamily="34" charset="0"/>
              </a:rPr>
              <a:t>, </a:t>
            </a:r>
            <a:r>
              <a:rPr lang="en-US" altLang="ko-KR" sz="3600" dirty="0" err="1">
                <a:latin typeface="Avenir Next" panose="020B0503020202020204"/>
                <a:cs typeface="Arial" pitchFamily="34" charset="0"/>
              </a:rPr>
              <a:t>efektif</a:t>
            </a:r>
            <a:r>
              <a:rPr lang="en-US" altLang="ko-KR" sz="3600" dirty="0">
                <a:latin typeface="Avenir Next" panose="020B0503020202020204"/>
                <a:cs typeface="Arial" pitchFamily="34" charset="0"/>
              </a:rPr>
              <a:t> dan </a:t>
            </a:r>
            <a:r>
              <a:rPr lang="en-US" altLang="ko-KR" sz="3600" dirty="0" err="1">
                <a:latin typeface="Avenir Next" panose="020B0503020202020204"/>
                <a:cs typeface="Arial" pitchFamily="34" charset="0"/>
              </a:rPr>
              <a:t>transparan</a:t>
            </a:r>
            <a:r>
              <a:rPr lang="en-US" altLang="ko-KR" sz="3600" dirty="0">
                <a:latin typeface="Avenir Next" panose="020B0503020202020204"/>
                <a:cs typeface="Arial" pitchFamily="34" charset="0"/>
              </a:rPr>
              <a:t>;</a:t>
            </a:r>
          </a:p>
        </p:txBody>
      </p:sp>
      <p:sp>
        <p:nvSpPr>
          <p:cNvPr id="8" name="AutoShape 8">
            <a:extLst>
              <a:ext uri="{FF2B5EF4-FFF2-40B4-BE49-F238E27FC236}">
                <a16:creationId xmlns:a16="http://schemas.microsoft.com/office/drawing/2014/main" id="{F55D6704-43F2-FD3C-9B57-49FA0453F1B1}"/>
              </a:ext>
            </a:extLst>
          </p:cNvPr>
          <p:cNvSpPr/>
          <p:nvPr/>
        </p:nvSpPr>
        <p:spPr>
          <a:xfrm>
            <a:off x="0" y="476767"/>
            <a:ext cx="10817098" cy="1595352"/>
          </a:xfrm>
          <a:prstGeom prst="rect">
            <a:avLst/>
          </a:prstGeom>
          <a:solidFill>
            <a:schemeClr val="tx1">
              <a:alpha val="90000"/>
            </a:schemeClr>
          </a:solidFill>
        </p:spPr>
      </p:sp>
      <p:sp>
        <p:nvSpPr>
          <p:cNvPr id="2" name="TextBox 1">
            <a:extLst>
              <a:ext uri="{FF2B5EF4-FFF2-40B4-BE49-F238E27FC236}">
                <a16:creationId xmlns:a16="http://schemas.microsoft.com/office/drawing/2014/main" id="{7EE61C26-F3D6-0119-33F2-CB36C3F99F15}"/>
              </a:ext>
            </a:extLst>
          </p:cNvPr>
          <p:cNvSpPr txBox="1"/>
          <p:nvPr/>
        </p:nvSpPr>
        <p:spPr>
          <a:xfrm>
            <a:off x="1120877" y="914400"/>
            <a:ext cx="8592972" cy="769441"/>
          </a:xfrm>
          <a:prstGeom prst="rect">
            <a:avLst/>
          </a:prstGeom>
          <a:noFill/>
        </p:spPr>
        <p:txBody>
          <a:bodyPr wrap="square" rtlCol="0">
            <a:spAutoFit/>
          </a:bodyPr>
          <a:lstStyle/>
          <a:p>
            <a:pPr algn="ctr"/>
            <a:r>
              <a:rPr lang="en-US" altLang="ko-KR" sz="4400" b="1" dirty="0" err="1">
                <a:solidFill>
                  <a:schemeClr val="bg1"/>
                </a:solidFill>
                <a:latin typeface="Avenir Next" panose="020B0503020202020204"/>
                <a:cs typeface="Arial" pitchFamily="34" charset="0"/>
              </a:rPr>
              <a:t>Masalah</a:t>
            </a:r>
            <a:r>
              <a:rPr lang="en-US" altLang="ko-KR" sz="4400" b="1" dirty="0">
                <a:solidFill>
                  <a:schemeClr val="bg1"/>
                </a:solidFill>
                <a:latin typeface="Avenir Next" panose="020B0503020202020204"/>
                <a:cs typeface="Arial" pitchFamily="34" charset="0"/>
              </a:rPr>
              <a:t> </a:t>
            </a:r>
            <a:r>
              <a:rPr lang="en-US" altLang="ko-KR" sz="4400" b="1" dirty="0" err="1">
                <a:solidFill>
                  <a:schemeClr val="bg1"/>
                </a:solidFill>
                <a:latin typeface="Avenir Next" panose="020B0503020202020204"/>
                <a:cs typeface="Arial" pitchFamily="34" charset="0"/>
              </a:rPr>
              <a:t>Penerapan</a:t>
            </a:r>
            <a:r>
              <a:rPr lang="en-US" altLang="ko-KR" sz="4400" b="1" dirty="0">
                <a:solidFill>
                  <a:schemeClr val="bg1"/>
                </a:solidFill>
                <a:latin typeface="Avenir Next" panose="020B0503020202020204"/>
                <a:cs typeface="Arial" pitchFamily="34" charset="0"/>
              </a:rPr>
              <a:t> </a:t>
            </a:r>
            <a:r>
              <a:rPr lang="en-US" altLang="ko-KR" sz="4400" b="1" i="1" dirty="0">
                <a:solidFill>
                  <a:schemeClr val="bg1"/>
                </a:solidFill>
                <a:latin typeface="Avenir Next" panose="020B0503020202020204"/>
                <a:cs typeface="Arial" pitchFamily="34" charset="0"/>
              </a:rPr>
              <a:t>eProcurement</a:t>
            </a:r>
            <a:endParaRPr lang="en-US" altLang="ko-KR" sz="4400" b="1" dirty="0">
              <a:solidFill>
                <a:schemeClr val="bg1"/>
              </a:solidFill>
              <a:latin typeface="Avenir Next" panose="020B0503020202020204"/>
              <a:cs typeface="Arial" pitchFamily="34" charset="0"/>
            </a:endParaRPr>
          </a:p>
        </p:txBody>
      </p:sp>
      <p:sp>
        <p:nvSpPr>
          <p:cNvPr id="3" name="Footer Placeholder 3">
            <a:extLst>
              <a:ext uri="{FF2B5EF4-FFF2-40B4-BE49-F238E27FC236}">
                <a16:creationId xmlns:a16="http://schemas.microsoft.com/office/drawing/2014/main" id="{9D9350E7-015A-9679-9FAD-344149CD055B}"/>
              </a:ext>
            </a:extLst>
          </p:cNvPr>
          <p:cNvSpPr txBox="1">
            <a:spLocks/>
          </p:cNvSpPr>
          <p:nvPr/>
        </p:nvSpPr>
        <p:spPr>
          <a:xfrm>
            <a:off x="7001301" y="9744501"/>
            <a:ext cx="4276302" cy="542501"/>
          </a:xfrm>
          <a:prstGeom prst="rect">
            <a:avLst/>
          </a:prstGeom>
        </p:spPr>
        <p:txBody>
          <a:bodyPr vert="horz" lIns="91440" tIns="45720" rIns="91440" bIns="45720" rtlCol="0" anchor="ctr">
            <a:norm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490">
              <a:spcAft>
                <a:spcPts val="600"/>
              </a:spcAft>
              <a:defRPr/>
            </a:pPr>
            <a:r>
              <a:rPr lang="en-US" sz="1500">
                <a:solidFill>
                  <a:schemeClr val="tx1"/>
                </a:solidFill>
              </a:rPr>
              <a:t>denny@integritylawfirm.id</a:t>
            </a:r>
            <a:endParaRPr lang="en-US" sz="1500" dirty="0">
              <a:solidFill>
                <a:schemeClr val="tx1"/>
              </a:solidFill>
            </a:endParaRPr>
          </a:p>
        </p:txBody>
      </p:sp>
    </p:spTree>
    <p:extLst>
      <p:ext uri="{BB962C8B-B14F-4D97-AF65-F5344CB8AC3E}">
        <p14:creationId xmlns:p14="http://schemas.microsoft.com/office/powerpoint/2010/main" val="2234074007"/>
      </p:ext>
    </p:extLst>
  </p:cSld>
  <p:clrMapOvr>
    <a:masterClrMapping/>
  </p:clrMapOvr>
  <mc:AlternateContent xmlns:mc="http://schemas.openxmlformats.org/markup-compatibility/2006" xmlns:p14="http://schemas.microsoft.com/office/powerpoint/2010/main">
    <mc:Choice Requires="p14">
      <p:transition spd="slow">
        <p14:gallery dir="l"/>
      </p:transition>
    </mc:Choice>
    <mc:Fallback xmlns="">
      <p:transition spd="slow">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1265C67E-A721-4E46-958F-427F4DCCAB3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5400000">
            <a:off x="3995858" y="-3986705"/>
            <a:ext cx="10296287" cy="18288003"/>
          </a:xfrm>
          <a:prstGeom prst="rect">
            <a:avLst/>
          </a:prstGeom>
        </p:spPr>
      </p:pic>
      <p:sp>
        <p:nvSpPr>
          <p:cNvPr id="4" name="Slide Number Placeholder 15">
            <a:extLst>
              <a:ext uri="{FF2B5EF4-FFF2-40B4-BE49-F238E27FC236}">
                <a16:creationId xmlns:a16="http://schemas.microsoft.com/office/drawing/2014/main" id="{2AD1A7FA-3FBF-4F86-954E-58C168D44E2D}"/>
              </a:ext>
            </a:extLst>
          </p:cNvPr>
          <p:cNvSpPr txBox="1">
            <a:spLocks/>
          </p:cNvSpPr>
          <p:nvPr/>
        </p:nvSpPr>
        <p:spPr>
          <a:xfrm>
            <a:off x="17537837" y="9627833"/>
            <a:ext cx="497315" cy="339402"/>
          </a:xfrm>
          <a:prstGeom prst="callout1">
            <a:avLst>
              <a:gd name="adj1" fmla="val 48702"/>
              <a:gd name="adj2" fmla="val 84708"/>
              <a:gd name="adj3" fmla="val 48210"/>
              <a:gd name="adj4" fmla="val 162974"/>
            </a:avLst>
          </a:prstGeom>
          <a:ln w="38100">
            <a:solidFill>
              <a:schemeClr val="tx1"/>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B42DF2D7-30B4-D046-BCCB-386CF9A49E74}" type="slidenum">
              <a:rPr lang="en-US" sz="1601" b="1"/>
              <a:pPr algn="ctr"/>
              <a:t>57</a:t>
            </a:fld>
            <a:endParaRPr lang="en-US" sz="1601" b="1" dirty="0"/>
          </a:p>
        </p:txBody>
      </p:sp>
      <p:pic>
        <p:nvPicPr>
          <p:cNvPr id="13" name="Picture 12">
            <a:extLst>
              <a:ext uri="{FF2B5EF4-FFF2-40B4-BE49-F238E27FC236}">
                <a16:creationId xmlns:a16="http://schemas.microsoft.com/office/drawing/2014/main" id="{87350C73-FF09-2944-B324-24B9A90AA74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6620564" y="59224"/>
            <a:ext cx="1597233" cy="1595351"/>
          </a:xfrm>
          <a:prstGeom prst="rect">
            <a:avLst/>
          </a:prstGeom>
        </p:spPr>
      </p:pic>
      <p:grpSp>
        <p:nvGrpSpPr>
          <p:cNvPr id="6" name="Group 5">
            <a:extLst>
              <a:ext uri="{FF2B5EF4-FFF2-40B4-BE49-F238E27FC236}">
                <a16:creationId xmlns:a16="http://schemas.microsoft.com/office/drawing/2014/main" id="{D0C56867-AF19-6948-9F4C-A363462E52C5}"/>
              </a:ext>
            </a:extLst>
          </p:cNvPr>
          <p:cNvGrpSpPr/>
          <p:nvPr/>
        </p:nvGrpSpPr>
        <p:grpSpPr>
          <a:xfrm>
            <a:off x="-78352" y="755072"/>
            <a:ext cx="9551114" cy="2121257"/>
            <a:chOff x="-14516" y="121198"/>
            <a:chExt cx="5751929" cy="1063568"/>
          </a:xfrm>
        </p:grpSpPr>
        <p:sp>
          <p:nvSpPr>
            <p:cNvPr id="14" name="AutoShape 8">
              <a:extLst>
                <a:ext uri="{FF2B5EF4-FFF2-40B4-BE49-F238E27FC236}">
                  <a16:creationId xmlns:a16="http://schemas.microsoft.com/office/drawing/2014/main" id="{3DB58DFF-8015-9643-8630-2C1557C9660E}"/>
                </a:ext>
              </a:extLst>
            </p:cNvPr>
            <p:cNvSpPr/>
            <p:nvPr/>
          </p:nvSpPr>
          <p:spPr>
            <a:xfrm>
              <a:off x="-14516" y="121198"/>
              <a:ext cx="5751928" cy="1063568"/>
            </a:xfrm>
            <a:prstGeom prst="rect">
              <a:avLst/>
            </a:prstGeom>
            <a:solidFill>
              <a:srgbClr val="640505">
                <a:alpha val="90000"/>
              </a:srgbClr>
            </a:solidFill>
          </p:spPr>
        </p:sp>
        <p:sp>
          <p:nvSpPr>
            <p:cNvPr id="12" name="TextBox 9">
              <a:extLst>
                <a:ext uri="{FF2B5EF4-FFF2-40B4-BE49-F238E27FC236}">
                  <a16:creationId xmlns:a16="http://schemas.microsoft.com/office/drawing/2014/main" id="{3911EDA2-6225-CA4A-B39E-05F5F57C9477}"/>
                </a:ext>
              </a:extLst>
            </p:cNvPr>
            <p:cNvSpPr txBox="1"/>
            <p:nvPr/>
          </p:nvSpPr>
          <p:spPr>
            <a:xfrm>
              <a:off x="-14516" y="267107"/>
              <a:ext cx="5751929" cy="678985"/>
            </a:xfrm>
            <a:prstGeom prst="rect">
              <a:avLst/>
            </a:prstGeom>
          </p:spPr>
          <p:txBody>
            <a:bodyPr wrap="square" lIns="0" tIns="0" rIns="0" bIns="0" rtlCol="0" anchor="t">
              <a:spAutoFit/>
            </a:bodyPr>
            <a:lstStyle/>
            <a:p>
              <a:pPr algn="ctr">
                <a:defRPr/>
              </a:pPr>
              <a:r>
                <a:rPr lang="en-US" sz="4400" b="1" dirty="0" err="1">
                  <a:solidFill>
                    <a:schemeClr val="bg1"/>
                  </a:solidFill>
                  <a:latin typeface="Avenir Next" panose="020B0503020202020204" pitchFamily="34" charset="0"/>
                  <a:cs typeface="Arial" panose="020B0604020202020204" pitchFamily="34" charset="0"/>
                </a:rPr>
                <a:t>Antisipasi</a:t>
              </a:r>
              <a:r>
                <a:rPr lang="en-US" sz="4400" b="1" dirty="0">
                  <a:solidFill>
                    <a:schemeClr val="bg1"/>
                  </a:solidFill>
                  <a:latin typeface="Avenir Next" panose="020B0503020202020204" pitchFamily="34" charset="0"/>
                  <a:cs typeface="Arial" panose="020B0604020202020204" pitchFamily="34" charset="0"/>
                </a:rPr>
                <a:t> </a:t>
              </a:r>
              <a:r>
                <a:rPr lang="en-US" sz="4400" b="1" dirty="0" err="1">
                  <a:solidFill>
                    <a:schemeClr val="bg1"/>
                  </a:solidFill>
                  <a:latin typeface="Avenir Next" panose="020B0503020202020204" pitchFamily="34" charset="0"/>
                  <a:cs typeface="Arial" panose="020B0604020202020204" pitchFamily="34" charset="0"/>
                </a:rPr>
                <a:t>Potensi</a:t>
              </a:r>
              <a:r>
                <a:rPr lang="en-US" sz="4400" b="1" dirty="0">
                  <a:solidFill>
                    <a:schemeClr val="bg1"/>
                  </a:solidFill>
                  <a:latin typeface="Avenir Next" panose="020B0503020202020204" pitchFamily="34" charset="0"/>
                  <a:cs typeface="Arial" panose="020B0604020202020204" pitchFamily="34" charset="0"/>
                </a:rPr>
                <a:t> </a:t>
              </a:r>
              <a:r>
                <a:rPr lang="en-US" sz="4400" b="1" dirty="0" err="1">
                  <a:solidFill>
                    <a:schemeClr val="bg1"/>
                  </a:solidFill>
                  <a:latin typeface="Avenir Next" panose="020B0503020202020204" pitchFamily="34" charset="0"/>
                  <a:cs typeface="Arial" panose="020B0604020202020204" pitchFamily="34" charset="0"/>
                </a:rPr>
                <a:t>Kecurangan</a:t>
              </a:r>
              <a:r>
                <a:rPr lang="en-US" sz="4400" b="1" dirty="0">
                  <a:solidFill>
                    <a:schemeClr val="bg1"/>
                  </a:solidFill>
                  <a:latin typeface="Avenir Next" panose="020B0503020202020204" pitchFamily="34" charset="0"/>
                  <a:cs typeface="Arial" panose="020B0604020202020204" pitchFamily="34" charset="0"/>
                </a:rPr>
                <a:t> </a:t>
              </a:r>
            </a:p>
            <a:p>
              <a:pPr algn="ctr">
                <a:defRPr/>
              </a:pPr>
              <a:r>
                <a:rPr lang="en-US" sz="4400" b="1" dirty="0" err="1">
                  <a:solidFill>
                    <a:schemeClr val="bg1"/>
                  </a:solidFill>
                  <a:latin typeface="Avenir Next" panose="020B0503020202020204" pitchFamily="34" charset="0"/>
                  <a:cs typeface="Arial" panose="020B0604020202020204" pitchFamily="34" charset="0"/>
                </a:rPr>
                <a:t>Dalam</a:t>
              </a:r>
              <a:r>
                <a:rPr lang="en-US" sz="4400" b="1" dirty="0">
                  <a:solidFill>
                    <a:schemeClr val="bg1"/>
                  </a:solidFill>
                  <a:latin typeface="Avenir Next" panose="020B0503020202020204" pitchFamily="34" charset="0"/>
                  <a:cs typeface="Arial" panose="020B0604020202020204" pitchFamily="34" charset="0"/>
                </a:rPr>
                <a:t> </a:t>
              </a:r>
              <a:r>
                <a:rPr lang="en-US" sz="4400" b="1" i="1" dirty="0">
                  <a:solidFill>
                    <a:schemeClr val="bg1"/>
                  </a:solidFill>
                  <a:latin typeface="Avenir Next" panose="020B0503020202020204" pitchFamily="34" charset="0"/>
                  <a:cs typeface="Arial" panose="020B0604020202020204" pitchFamily="34" charset="0"/>
                </a:rPr>
                <a:t>E Procurement </a:t>
              </a:r>
              <a:r>
                <a:rPr lang="en-US" sz="4400" b="1" dirty="0">
                  <a:solidFill>
                    <a:schemeClr val="bg1"/>
                  </a:solidFill>
                  <a:latin typeface="Avenir Next" panose="020B0503020202020204" pitchFamily="34" charset="0"/>
                  <a:cs typeface="Arial" panose="020B0604020202020204" pitchFamily="34" charset="0"/>
                </a:rPr>
                <a:t>Melalui RUU PBJ</a:t>
              </a:r>
            </a:p>
          </p:txBody>
        </p:sp>
      </p:grpSp>
      <p:sp>
        <p:nvSpPr>
          <p:cNvPr id="17" name="TextBox 16">
            <a:extLst>
              <a:ext uri="{FF2B5EF4-FFF2-40B4-BE49-F238E27FC236}">
                <a16:creationId xmlns:a16="http://schemas.microsoft.com/office/drawing/2014/main" id="{91C1D33E-CCB8-7E46-A295-0095CB7D64F2}"/>
              </a:ext>
            </a:extLst>
          </p:cNvPr>
          <p:cNvSpPr txBox="1"/>
          <p:nvPr/>
        </p:nvSpPr>
        <p:spPr>
          <a:xfrm>
            <a:off x="612378" y="3174545"/>
            <a:ext cx="8763001" cy="5016758"/>
          </a:xfrm>
          <a:prstGeom prst="rect">
            <a:avLst/>
          </a:prstGeom>
          <a:noFill/>
        </p:spPr>
        <p:txBody>
          <a:bodyPr wrap="square" rtlCol="0">
            <a:spAutoFit/>
          </a:bodyPr>
          <a:lstStyle/>
          <a:p>
            <a:pPr marL="571500" indent="-571500">
              <a:buFont typeface="Arial" panose="020B0604020202020204" pitchFamily="34" charset="0"/>
              <a:buChar char="•"/>
            </a:pPr>
            <a:r>
              <a:rPr lang="en-US" altLang="ko-KR" sz="4000" dirty="0">
                <a:latin typeface="Avenir Next" panose="020B0503020202020204"/>
                <a:cs typeface="Arial" pitchFamily="34" charset="0"/>
              </a:rPr>
              <a:t>Performa </a:t>
            </a:r>
            <a:r>
              <a:rPr lang="en-US" altLang="ko-KR" sz="4000" dirty="0" err="1">
                <a:latin typeface="Avenir Next" panose="020B0503020202020204"/>
                <a:cs typeface="Arial" pitchFamily="34" charset="0"/>
              </a:rPr>
              <a:t>Penyedia</a:t>
            </a:r>
            <a:r>
              <a:rPr lang="en-US" altLang="ko-KR" sz="4000" dirty="0">
                <a:latin typeface="Avenir Next" panose="020B0503020202020204"/>
                <a:cs typeface="Arial" pitchFamily="34" charset="0"/>
              </a:rPr>
              <a:t>;</a:t>
            </a:r>
          </a:p>
          <a:p>
            <a:pPr marL="571500" indent="-571500">
              <a:buFont typeface="Arial" panose="020B0604020202020204" pitchFamily="34" charset="0"/>
              <a:buChar char="•"/>
            </a:pPr>
            <a:r>
              <a:rPr lang="en-US" altLang="ko-KR" sz="4000" dirty="0" err="1">
                <a:latin typeface="Avenir Next" panose="020B0503020202020204"/>
                <a:cs typeface="Arial" pitchFamily="34" charset="0"/>
              </a:rPr>
              <a:t>Akurasi</a:t>
            </a:r>
            <a:r>
              <a:rPr lang="en-US" altLang="ko-KR" sz="4000" dirty="0">
                <a:latin typeface="Avenir Next" panose="020B0503020202020204"/>
                <a:cs typeface="Arial" pitchFamily="34" charset="0"/>
              </a:rPr>
              <a:t> Data;</a:t>
            </a:r>
          </a:p>
          <a:p>
            <a:pPr marL="571500" indent="-571500">
              <a:buFont typeface="Arial" panose="020B0604020202020204" pitchFamily="34" charset="0"/>
              <a:buChar char="•"/>
            </a:pPr>
            <a:r>
              <a:rPr lang="en-US" altLang="ko-KR" sz="4000" dirty="0">
                <a:latin typeface="Avenir Next" panose="020B0503020202020204"/>
                <a:cs typeface="Arial" pitchFamily="34" charset="0"/>
              </a:rPr>
              <a:t>Waktu </a:t>
            </a:r>
            <a:r>
              <a:rPr lang="en-US" altLang="ko-KR" sz="4000" dirty="0" err="1">
                <a:latin typeface="Avenir Next" panose="020B0503020202020204"/>
                <a:cs typeface="Arial" pitchFamily="34" charset="0"/>
              </a:rPr>
              <a:t>Pengadaan</a:t>
            </a:r>
            <a:r>
              <a:rPr lang="en-US" altLang="ko-KR" sz="4000" dirty="0">
                <a:latin typeface="Avenir Next" panose="020B0503020202020204"/>
                <a:cs typeface="Arial" pitchFamily="34" charset="0"/>
              </a:rPr>
              <a:t> yang lama;</a:t>
            </a:r>
          </a:p>
          <a:p>
            <a:pPr marL="571500" indent="-571500">
              <a:buFont typeface="Arial" panose="020B0604020202020204" pitchFamily="34" charset="0"/>
              <a:buChar char="•"/>
            </a:pPr>
            <a:r>
              <a:rPr lang="en-US" altLang="ko-KR" sz="4000" dirty="0" err="1">
                <a:latin typeface="Avenir Next" panose="020B0503020202020204"/>
                <a:cs typeface="Arial" pitchFamily="34" charset="0"/>
              </a:rPr>
              <a:t>Kurangnya</a:t>
            </a:r>
            <a:r>
              <a:rPr lang="en-US" altLang="ko-KR" sz="4000" dirty="0">
                <a:latin typeface="Avenir Next" panose="020B0503020202020204"/>
                <a:cs typeface="Arial" pitchFamily="34" charset="0"/>
              </a:rPr>
              <a:t> </a:t>
            </a:r>
            <a:r>
              <a:rPr lang="en-US" altLang="ko-KR" sz="4000" dirty="0" err="1">
                <a:latin typeface="Avenir Next" panose="020B0503020202020204"/>
                <a:cs typeface="Arial" pitchFamily="34" charset="0"/>
              </a:rPr>
              <a:t>Pengawasan</a:t>
            </a:r>
            <a:r>
              <a:rPr lang="en-US" altLang="ko-KR" sz="4000" dirty="0">
                <a:latin typeface="Avenir Next" panose="020B0503020202020204"/>
                <a:cs typeface="Arial" pitchFamily="34" charset="0"/>
              </a:rPr>
              <a:t>;</a:t>
            </a:r>
          </a:p>
          <a:p>
            <a:pPr marL="571500" indent="-571500">
              <a:buFont typeface="Arial" panose="020B0604020202020204" pitchFamily="34" charset="0"/>
              <a:buChar char="•"/>
            </a:pPr>
            <a:r>
              <a:rPr lang="en-US" altLang="ko-KR" sz="4000" dirty="0">
                <a:latin typeface="Avenir Next" panose="020B0503020202020204"/>
                <a:cs typeface="Arial" pitchFamily="34" charset="0"/>
              </a:rPr>
              <a:t>Tidak </a:t>
            </a:r>
            <a:r>
              <a:rPr lang="en-US" altLang="ko-KR" sz="4000" dirty="0" err="1">
                <a:latin typeface="Avenir Next" panose="020B0503020202020204"/>
                <a:cs typeface="Arial" pitchFamily="34" charset="0"/>
              </a:rPr>
              <a:t>jelasnya</a:t>
            </a:r>
            <a:r>
              <a:rPr lang="en-US" altLang="ko-KR" sz="4000" dirty="0">
                <a:latin typeface="Avenir Next" panose="020B0503020202020204"/>
                <a:cs typeface="Arial" pitchFamily="34" charset="0"/>
              </a:rPr>
              <a:t> </a:t>
            </a:r>
            <a:r>
              <a:rPr lang="en-US" altLang="ko-KR" sz="4000" dirty="0" err="1">
                <a:latin typeface="Avenir Next" panose="020B0503020202020204"/>
                <a:cs typeface="Arial" pitchFamily="34" charset="0"/>
              </a:rPr>
              <a:t>pemisahan</a:t>
            </a:r>
            <a:r>
              <a:rPr lang="en-US" altLang="ko-KR" sz="4000" dirty="0">
                <a:latin typeface="Avenir Next" panose="020B0503020202020204"/>
                <a:cs typeface="Arial" pitchFamily="34" charset="0"/>
              </a:rPr>
              <a:t> </a:t>
            </a:r>
            <a:r>
              <a:rPr lang="en-US" altLang="ko-KR" sz="4000" dirty="0" err="1">
                <a:latin typeface="Avenir Next" panose="020B0503020202020204"/>
                <a:cs typeface="Arial" pitchFamily="34" charset="0"/>
              </a:rPr>
              <a:t>tanggung</a:t>
            </a:r>
            <a:r>
              <a:rPr lang="en-US" altLang="ko-KR" sz="4000" dirty="0">
                <a:latin typeface="Avenir Next" panose="020B0503020202020204"/>
                <a:cs typeface="Arial" pitchFamily="34" charset="0"/>
              </a:rPr>
              <a:t> </a:t>
            </a:r>
            <a:r>
              <a:rPr lang="en-US" altLang="ko-KR" sz="4000" dirty="0" err="1">
                <a:latin typeface="Avenir Next" panose="020B0503020202020204"/>
                <a:cs typeface="Arial" pitchFamily="34" charset="0"/>
              </a:rPr>
              <a:t>jawab</a:t>
            </a:r>
            <a:r>
              <a:rPr lang="en-US" altLang="ko-KR" sz="4000" dirty="0">
                <a:latin typeface="Avenir Next" panose="020B0503020202020204"/>
                <a:cs typeface="Arial" pitchFamily="34" charset="0"/>
              </a:rPr>
              <a:t> </a:t>
            </a:r>
            <a:r>
              <a:rPr lang="en-US" altLang="ko-KR" sz="4000" dirty="0" err="1">
                <a:latin typeface="Avenir Next" panose="020B0503020202020204"/>
                <a:cs typeface="Arial" pitchFamily="34" charset="0"/>
              </a:rPr>
              <a:t>antara</a:t>
            </a:r>
            <a:r>
              <a:rPr lang="en-US" altLang="ko-KR" sz="4000" dirty="0">
                <a:latin typeface="Avenir Next" panose="020B0503020202020204"/>
                <a:cs typeface="Arial" pitchFamily="34" charset="0"/>
              </a:rPr>
              <a:t> Vendor, </a:t>
            </a:r>
            <a:r>
              <a:rPr lang="en-US" altLang="ko-KR" sz="4000" dirty="0" err="1">
                <a:latin typeface="Avenir Next" panose="020B0503020202020204"/>
                <a:cs typeface="Arial" pitchFamily="34" charset="0"/>
              </a:rPr>
              <a:t>Satuan</a:t>
            </a:r>
            <a:r>
              <a:rPr lang="en-US" altLang="ko-KR" sz="4000" dirty="0">
                <a:latin typeface="Avenir Next" panose="020B0503020202020204"/>
                <a:cs typeface="Arial" pitchFamily="34" charset="0"/>
              </a:rPr>
              <a:t> Kerja, dan </a:t>
            </a:r>
            <a:r>
              <a:rPr lang="en-US" altLang="ko-KR" sz="4000" dirty="0" err="1">
                <a:latin typeface="Avenir Next" panose="020B0503020202020204"/>
                <a:cs typeface="Arial" pitchFamily="34" charset="0"/>
              </a:rPr>
              <a:t>Pejabat</a:t>
            </a:r>
            <a:r>
              <a:rPr lang="en-US" altLang="ko-KR" sz="4000" dirty="0">
                <a:latin typeface="Avenir Next" panose="020B0503020202020204"/>
                <a:cs typeface="Arial" pitchFamily="34" charset="0"/>
              </a:rPr>
              <a:t> </a:t>
            </a:r>
            <a:r>
              <a:rPr lang="en-US" altLang="ko-KR" sz="4000" dirty="0" err="1">
                <a:latin typeface="Avenir Next" panose="020B0503020202020204"/>
                <a:cs typeface="Arial" pitchFamily="34" charset="0"/>
              </a:rPr>
              <a:t>Pengadaan</a:t>
            </a:r>
            <a:r>
              <a:rPr lang="en-US" altLang="ko-KR" sz="4000" dirty="0">
                <a:latin typeface="Avenir Next" panose="020B0503020202020204"/>
                <a:cs typeface="Arial" pitchFamily="34" charset="0"/>
              </a:rPr>
              <a:t> dan </a:t>
            </a:r>
            <a:r>
              <a:rPr lang="en-US" altLang="ko-KR" sz="4000" dirty="0" err="1">
                <a:latin typeface="Avenir Next" panose="020B0503020202020204"/>
                <a:cs typeface="Arial" pitchFamily="34" charset="0"/>
              </a:rPr>
              <a:t>Pejabat</a:t>
            </a:r>
            <a:r>
              <a:rPr lang="en-US" altLang="ko-KR" sz="4000" dirty="0">
                <a:latin typeface="Avenir Next" panose="020B0503020202020204"/>
                <a:cs typeface="Arial" pitchFamily="34" charset="0"/>
              </a:rPr>
              <a:t> </a:t>
            </a:r>
            <a:r>
              <a:rPr lang="en-US" altLang="ko-KR" sz="4000" dirty="0" err="1">
                <a:latin typeface="Avenir Next" panose="020B0503020202020204"/>
                <a:cs typeface="Arial" pitchFamily="34" charset="0"/>
              </a:rPr>
              <a:t>Pembuat</a:t>
            </a:r>
            <a:r>
              <a:rPr lang="en-US" altLang="ko-KR" sz="4000" dirty="0">
                <a:latin typeface="Avenir Next" panose="020B0503020202020204"/>
                <a:cs typeface="Arial" pitchFamily="34" charset="0"/>
              </a:rPr>
              <a:t> </a:t>
            </a:r>
            <a:r>
              <a:rPr lang="en-US" altLang="ko-KR" sz="4000" dirty="0" err="1">
                <a:latin typeface="Avenir Next" panose="020B0503020202020204"/>
                <a:cs typeface="Arial" pitchFamily="34" charset="0"/>
              </a:rPr>
              <a:t>Komitmen</a:t>
            </a:r>
            <a:r>
              <a:rPr lang="en-US" altLang="ko-KR" sz="4000" dirty="0">
                <a:latin typeface="Avenir Next" panose="020B0503020202020204"/>
                <a:cs typeface="Arial" pitchFamily="34" charset="0"/>
              </a:rPr>
              <a:t>.</a:t>
            </a:r>
          </a:p>
        </p:txBody>
      </p:sp>
      <p:sp>
        <p:nvSpPr>
          <p:cNvPr id="3" name="Footer Placeholder 3">
            <a:extLst>
              <a:ext uri="{FF2B5EF4-FFF2-40B4-BE49-F238E27FC236}">
                <a16:creationId xmlns:a16="http://schemas.microsoft.com/office/drawing/2014/main" id="{C5B5136C-F082-42AB-3302-0A80B77E553F}"/>
              </a:ext>
            </a:extLst>
          </p:cNvPr>
          <p:cNvSpPr>
            <a:spLocks noGrp="1"/>
          </p:cNvSpPr>
          <p:nvPr>
            <p:ph type="ftr" sz="quarter" idx="11"/>
          </p:nvPr>
        </p:nvSpPr>
        <p:spPr>
          <a:xfrm>
            <a:off x="7001301" y="9744501"/>
            <a:ext cx="4276302" cy="542501"/>
          </a:xfrm>
        </p:spPr>
        <p:txBody>
          <a:bodyPr>
            <a:normAutofit/>
          </a:bodyPr>
          <a:lstStyle/>
          <a:p>
            <a:pPr defTabSz="914490">
              <a:spcAft>
                <a:spcPts val="600"/>
              </a:spcAft>
              <a:defRPr/>
            </a:pPr>
            <a:r>
              <a:rPr lang="en-US" sz="1500" dirty="0">
                <a:solidFill>
                  <a:schemeClr val="tx1"/>
                </a:solidFill>
              </a:rPr>
              <a:t>denny@integritylawfirm.id</a:t>
            </a:r>
          </a:p>
        </p:txBody>
      </p:sp>
      <p:pic>
        <p:nvPicPr>
          <p:cNvPr id="8" name="Picture 7">
            <a:extLst>
              <a:ext uri="{FF2B5EF4-FFF2-40B4-BE49-F238E27FC236}">
                <a16:creationId xmlns:a16="http://schemas.microsoft.com/office/drawing/2014/main" id="{290388BF-938B-22FA-DAEF-36A4B41D3CE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72760" y="2891516"/>
            <a:ext cx="8313734" cy="6410812"/>
          </a:xfrm>
          <a:prstGeom prst="rect">
            <a:avLst/>
          </a:prstGeom>
        </p:spPr>
      </p:pic>
    </p:spTree>
    <p:extLst>
      <p:ext uri="{BB962C8B-B14F-4D97-AF65-F5344CB8AC3E}">
        <p14:creationId xmlns:p14="http://schemas.microsoft.com/office/powerpoint/2010/main" val="879173329"/>
      </p:ext>
    </p:extLst>
  </p:cSld>
  <p:clrMapOvr>
    <a:masterClrMapping/>
  </p:clrMapOvr>
  <mc:AlternateContent xmlns:mc="http://schemas.openxmlformats.org/markup-compatibility/2006" xmlns:p14="http://schemas.microsoft.com/office/powerpoint/2010/main">
    <mc:Choice Requires="p14">
      <p:transition spd="slow">
        <p14:gallery dir="l"/>
      </p:transition>
    </mc:Choice>
    <mc:Fallback xmlns="">
      <p:transition spd="slow">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8C76B1F-9CB2-BA94-A7EE-99E89ABB1B08}"/>
              </a:ext>
            </a:extLst>
          </p:cNvPr>
          <p:cNvPicPr>
            <a:picLocks noChangeAspect="1"/>
          </p:cNvPicPr>
          <p:nvPr/>
        </p:nvPicPr>
        <p:blipFill>
          <a:blip r:embed="rId2">
            <a:grayscl/>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tretch>
            <a:fillRect/>
          </a:stretch>
        </p:blipFill>
        <p:spPr>
          <a:xfrm>
            <a:off x="-2286001" y="0"/>
            <a:ext cx="22860001" cy="10287000"/>
          </a:xfrm>
          <a:prstGeom prst="rect">
            <a:avLst/>
          </a:prstGeom>
        </p:spPr>
      </p:pic>
      <p:sp>
        <p:nvSpPr>
          <p:cNvPr id="4" name="Rectangle 3">
            <a:extLst>
              <a:ext uri="{FF2B5EF4-FFF2-40B4-BE49-F238E27FC236}">
                <a16:creationId xmlns:a16="http://schemas.microsoft.com/office/drawing/2014/main" id="{E58F3B74-2C92-DA97-0F94-2A60CBD50B4D}"/>
              </a:ext>
            </a:extLst>
          </p:cNvPr>
          <p:cNvSpPr/>
          <p:nvPr/>
        </p:nvSpPr>
        <p:spPr>
          <a:xfrm>
            <a:off x="-1877784" y="2811"/>
            <a:ext cx="22070784" cy="10284189"/>
          </a:xfrm>
          <a:prstGeom prst="rect">
            <a:avLst/>
          </a:prstGeom>
          <a:solidFill>
            <a:schemeClr val="tx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83" name="TextBox 82">
            <a:extLst>
              <a:ext uri="{FF2B5EF4-FFF2-40B4-BE49-F238E27FC236}">
                <a16:creationId xmlns:a16="http://schemas.microsoft.com/office/drawing/2014/main" id="{ADC38F5F-9101-5E42-8E26-27176F404A6C}"/>
              </a:ext>
            </a:extLst>
          </p:cNvPr>
          <p:cNvSpPr txBox="1"/>
          <p:nvPr/>
        </p:nvSpPr>
        <p:spPr>
          <a:xfrm>
            <a:off x="1309479" y="2145017"/>
            <a:ext cx="15664679" cy="5909310"/>
          </a:xfrm>
          <a:prstGeom prst="rect">
            <a:avLst/>
          </a:prstGeom>
          <a:noFill/>
        </p:spPr>
        <p:txBody>
          <a:bodyPr wrap="square" rtlCol="0">
            <a:spAutoFit/>
          </a:bodyPr>
          <a:lstStyle/>
          <a:p>
            <a:pPr algn="ctr"/>
            <a:r>
              <a:rPr lang="en-US" sz="5400" b="1" dirty="0" err="1">
                <a:solidFill>
                  <a:schemeClr val="bg1"/>
                </a:solidFill>
                <a:latin typeface="Avenir Next" panose="020B0503020202020204"/>
              </a:rPr>
              <a:t>Praktik</a:t>
            </a:r>
            <a:r>
              <a:rPr lang="en-US" sz="5400" b="1" dirty="0">
                <a:solidFill>
                  <a:schemeClr val="bg1"/>
                </a:solidFill>
                <a:latin typeface="Avenir Next" panose="020B0503020202020204"/>
              </a:rPr>
              <a:t> </a:t>
            </a:r>
            <a:r>
              <a:rPr lang="en-US" sz="5400" b="1" dirty="0" err="1">
                <a:solidFill>
                  <a:schemeClr val="bg1"/>
                </a:solidFill>
                <a:latin typeface="Avenir Next" panose="020B0503020202020204"/>
              </a:rPr>
              <a:t>Pelelangan</a:t>
            </a:r>
            <a:r>
              <a:rPr lang="en-US" sz="5400" b="1" dirty="0">
                <a:solidFill>
                  <a:schemeClr val="bg1"/>
                </a:solidFill>
                <a:latin typeface="Avenir Next" panose="020B0503020202020204"/>
              </a:rPr>
              <a:t> dan </a:t>
            </a:r>
            <a:r>
              <a:rPr lang="en-US" sz="5400" b="1" dirty="0" err="1">
                <a:solidFill>
                  <a:schemeClr val="bg1"/>
                </a:solidFill>
                <a:latin typeface="Avenir Next" panose="020B0503020202020204"/>
              </a:rPr>
              <a:t>Penunjukan</a:t>
            </a:r>
            <a:r>
              <a:rPr lang="en-US" sz="5400" b="1" dirty="0">
                <a:solidFill>
                  <a:schemeClr val="bg1"/>
                </a:solidFill>
                <a:latin typeface="Avenir Next" panose="020B0503020202020204"/>
              </a:rPr>
              <a:t> </a:t>
            </a:r>
            <a:r>
              <a:rPr lang="en-US" sz="5400" b="1" dirty="0" err="1">
                <a:solidFill>
                  <a:schemeClr val="bg1"/>
                </a:solidFill>
                <a:latin typeface="Avenir Next" panose="020B0503020202020204"/>
              </a:rPr>
              <a:t>Langsung</a:t>
            </a:r>
            <a:r>
              <a:rPr lang="en-US" sz="5400" b="1" dirty="0">
                <a:solidFill>
                  <a:schemeClr val="bg1"/>
                </a:solidFill>
                <a:latin typeface="Avenir Next" panose="020B0503020202020204"/>
              </a:rPr>
              <a:t> </a:t>
            </a:r>
            <a:r>
              <a:rPr lang="en-US" sz="5400" b="1" dirty="0" err="1">
                <a:solidFill>
                  <a:schemeClr val="bg1"/>
                </a:solidFill>
                <a:latin typeface="Avenir Next" panose="020B0503020202020204"/>
              </a:rPr>
              <a:t>secara</a:t>
            </a:r>
            <a:r>
              <a:rPr lang="en-US" sz="5400" b="1" dirty="0">
                <a:solidFill>
                  <a:schemeClr val="bg1"/>
                </a:solidFill>
                <a:latin typeface="Avenir Next" panose="020B0503020202020204"/>
              </a:rPr>
              <a:t> </a:t>
            </a:r>
            <a:r>
              <a:rPr lang="en-US" sz="5400" b="1" dirty="0" err="1">
                <a:solidFill>
                  <a:schemeClr val="bg1"/>
                </a:solidFill>
                <a:latin typeface="Avenir Next" panose="020B0503020202020204"/>
              </a:rPr>
              <a:t>swakelola</a:t>
            </a:r>
            <a:r>
              <a:rPr lang="en-US" sz="5400" b="1" dirty="0">
                <a:solidFill>
                  <a:schemeClr val="bg1"/>
                </a:solidFill>
                <a:latin typeface="Avenir Next" panose="020B0503020202020204"/>
              </a:rPr>
              <a:t> </a:t>
            </a:r>
            <a:r>
              <a:rPr lang="en-US" sz="5400" b="1" dirty="0" err="1">
                <a:solidFill>
                  <a:schemeClr val="bg1"/>
                </a:solidFill>
                <a:highlight>
                  <a:srgbClr val="FF0000"/>
                </a:highlight>
                <a:latin typeface="Avenir Next" panose="020B0503020202020204"/>
              </a:rPr>
              <a:t>masih</a:t>
            </a:r>
            <a:r>
              <a:rPr lang="en-US" sz="5400" b="1" dirty="0">
                <a:solidFill>
                  <a:schemeClr val="bg1"/>
                </a:solidFill>
                <a:highlight>
                  <a:srgbClr val="FF0000"/>
                </a:highlight>
                <a:latin typeface="Avenir Next" panose="020B0503020202020204"/>
              </a:rPr>
              <a:t> </a:t>
            </a:r>
            <a:r>
              <a:rPr lang="en-US" sz="5400" b="1" dirty="0" err="1">
                <a:solidFill>
                  <a:schemeClr val="bg1"/>
                </a:solidFill>
                <a:highlight>
                  <a:srgbClr val="FF0000"/>
                </a:highlight>
                <a:latin typeface="Avenir Next" panose="020B0503020202020204"/>
              </a:rPr>
              <a:t>sering</a:t>
            </a:r>
            <a:r>
              <a:rPr lang="en-US" sz="5400" b="1" dirty="0">
                <a:solidFill>
                  <a:schemeClr val="bg1"/>
                </a:solidFill>
                <a:highlight>
                  <a:srgbClr val="FF0000"/>
                </a:highlight>
                <a:latin typeface="Avenir Next" panose="020B0503020202020204"/>
              </a:rPr>
              <a:t> </a:t>
            </a:r>
            <a:r>
              <a:rPr lang="en-US" sz="5400" b="1" dirty="0" err="1">
                <a:solidFill>
                  <a:schemeClr val="bg1"/>
                </a:solidFill>
                <a:highlight>
                  <a:srgbClr val="FF0000"/>
                </a:highlight>
                <a:latin typeface="Avenir Next" panose="020B0503020202020204"/>
              </a:rPr>
              <a:t>dilakukan</a:t>
            </a:r>
            <a:r>
              <a:rPr lang="en-US" sz="5400" b="1" dirty="0">
                <a:solidFill>
                  <a:schemeClr val="bg1"/>
                </a:solidFill>
                <a:latin typeface="Avenir Next" panose="020B0503020202020204"/>
              </a:rPr>
              <a:t> dengan </a:t>
            </a:r>
            <a:r>
              <a:rPr lang="en-US" sz="5400" b="1" dirty="0" err="1">
                <a:solidFill>
                  <a:schemeClr val="bg1"/>
                </a:solidFill>
                <a:latin typeface="Avenir Next" panose="020B0503020202020204"/>
              </a:rPr>
              <a:t>alasan</a:t>
            </a:r>
            <a:r>
              <a:rPr lang="en-US" sz="5400" b="1" dirty="0">
                <a:solidFill>
                  <a:schemeClr val="bg1"/>
                </a:solidFill>
                <a:latin typeface="Avenir Next" panose="020B0503020202020204"/>
              </a:rPr>
              <a:t> </a:t>
            </a:r>
            <a:r>
              <a:rPr lang="en-US" sz="5400" b="1" dirty="0" err="1">
                <a:solidFill>
                  <a:schemeClr val="bg1"/>
                </a:solidFill>
                <a:latin typeface="Avenir Next" panose="020B0503020202020204"/>
              </a:rPr>
              <a:t>kendala</a:t>
            </a:r>
            <a:r>
              <a:rPr lang="en-US" sz="5400" b="1" dirty="0">
                <a:solidFill>
                  <a:schemeClr val="bg1"/>
                </a:solidFill>
                <a:latin typeface="Avenir Next" panose="020B0503020202020204"/>
              </a:rPr>
              <a:t> pada </a:t>
            </a:r>
            <a:r>
              <a:rPr lang="en-US" sz="5400" b="1" dirty="0" err="1">
                <a:solidFill>
                  <a:schemeClr val="bg1"/>
                </a:solidFill>
                <a:latin typeface="Avenir Next" panose="020B0503020202020204"/>
              </a:rPr>
              <a:t>penggunaan</a:t>
            </a:r>
            <a:r>
              <a:rPr lang="en-US" sz="5400" b="1" dirty="0">
                <a:solidFill>
                  <a:schemeClr val="bg1"/>
                </a:solidFill>
                <a:latin typeface="Avenir Next" panose="020B0503020202020204"/>
              </a:rPr>
              <a:t> </a:t>
            </a:r>
            <a:r>
              <a:rPr lang="en-US" sz="5400" b="1" i="1" dirty="0">
                <a:solidFill>
                  <a:schemeClr val="bg1"/>
                </a:solidFill>
                <a:latin typeface="Avenir Next" panose="020B0503020202020204"/>
              </a:rPr>
              <a:t>E-Procurement. </a:t>
            </a:r>
            <a:r>
              <a:rPr lang="en-US" sz="5400" b="1" dirty="0" err="1">
                <a:solidFill>
                  <a:schemeClr val="bg1"/>
                </a:solidFill>
                <a:latin typeface="Avenir Next" panose="020B0503020202020204"/>
              </a:rPr>
              <a:t>Kendala</a:t>
            </a:r>
            <a:r>
              <a:rPr lang="en-US" sz="5400" b="1" dirty="0">
                <a:solidFill>
                  <a:schemeClr val="bg1"/>
                </a:solidFill>
                <a:latin typeface="Avenir Next" panose="020B0503020202020204"/>
              </a:rPr>
              <a:t> </a:t>
            </a:r>
            <a:r>
              <a:rPr lang="en-US" sz="5400" b="1" dirty="0" err="1">
                <a:solidFill>
                  <a:schemeClr val="bg1"/>
                </a:solidFill>
                <a:latin typeface="Avenir Next" panose="020B0503020202020204"/>
              </a:rPr>
              <a:t>ini</a:t>
            </a:r>
            <a:r>
              <a:rPr lang="en-US" sz="5400" b="1" dirty="0">
                <a:solidFill>
                  <a:schemeClr val="bg1"/>
                </a:solidFill>
                <a:latin typeface="Avenir Next" panose="020B0503020202020204"/>
              </a:rPr>
              <a:t> </a:t>
            </a:r>
            <a:r>
              <a:rPr lang="en-US" sz="5400" b="1" dirty="0" err="1">
                <a:solidFill>
                  <a:schemeClr val="bg1"/>
                </a:solidFill>
                <a:latin typeface="Avenir Next" panose="020B0503020202020204"/>
              </a:rPr>
              <a:t>justru</a:t>
            </a:r>
            <a:r>
              <a:rPr lang="en-US" sz="5400" b="1" dirty="0">
                <a:solidFill>
                  <a:schemeClr val="bg1"/>
                </a:solidFill>
                <a:latin typeface="Avenir Next" panose="020B0503020202020204"/>
              </a:rPr>
              <a:t> </a:t>
            </a:r>
            <a:r>
              <a:rPr lang="en-US" sz="5400" b="1" dirty="0" err="1">
                <a:solidFill>
                  <a:schemeClr val="bg1"/>
                </a:solidFill>
                <a:latin typeface="Avenir Next" panose="020B0503020202020204"/>
              </a:rPr>
              <a:t>menimbulkan</a:t>
            </a:r>
            <a:r>
              <a:rPr lang="en-US" sz="5400" b="1" dirty="0">
                <a:solidFill>
                  <a:schemeClr val="bg1"/>
                </a:solidFill>
                <a:latin typeface="Avenir Next" panose="020B0503020202020204"/>
              </a:rPr>
              <a:t> </a:t>
            </a:r>
            <a:r>
              <a:rPr lang="en-US" sz="5400" b="1" dirty="0" err="1">
                <a:solidFill>
                  <a:schemeClr val="bg1"/>
                </a:solidFill>
                <a:highlight>
                  <a:srgbClr val="FF0000"/>
                </a:highlight>
                <a:latin typeface="Avenir Next" panose="020B0503020202020204"/>
              </a:rPr>
              <a:t>inefisiensi</a:t>
            </a:r>
            <a:r>
              <a:rPr lang="en-US" sz="5400" b="1" dirty="0">
                <a:solidFill>
                  <a:schemeClr val="bg1"/>
                </a:solidFill>
                <a:highlight>
                  <a:srgbClr val="FF0000"/>
                </a:highlight>
                <a:latin typeface="Avenir Next" panose="020B0503020202020204"/>
              </a:rPr>
              <a:t> </a:t>
            </a:r>
            <a:r>
              <a:rPr lang="en-US" sz="5400" b="1" dirty="0" err="1">
                <a:solidFill>
                  <a:schemeClr val="bg1"/>
                </a:solidFill>
                <a:highlight>
                  <a:srgbClr val="FF0000"/>
                </a:highlight>
                <a:latin typeface="Avenir Next" panose="020B0503020202020204"/>
              </a:rPr>
              <a:t>waktu</a:t>
            </a:r>
            <a:r>
              <a:rPr lang="en-US" sz="5400" b="1" dirty="0">
                <a:solidFill>
                  <a:schemeClr val="bg1"/>
                </a:solidFill>
                <a:highlight>
                  <a:srgbClr val="FF0000"/>
                </a:highlight>
                <a:latin typeface="Avenir Next" panose="020B0503020202020204"/>
              </a:rPr>
              <a:t>, </a:t>
            </a:r>
            <a:r>
              <a:rPr lang="en-US" sz="5400" b="1" dirty="0" err="1">
                <a:solidFill>
                  <a:schemeClr val="bg1"/>
                </a:solidFill>
                <a:highlight>
                  <a:srgbClr val="FF0000"/>
                </a:highlight>
                <a:latin typeface="Avenir Next" panose="020B0503020202020204"/>
              </a:rPr>
              <a:t>tenaga</a:t>
            </a:r>
            <a:r>
              <a:rPr lang="en-US" sz="5400" b="1" dirty="0">
                <a:solidFill>
                  <a:schemeClr val="bg1"/>
                </a:solidFill>
                <a:highlight>
                  <a:srgbClr val="FF0000"/>
                </a:highlight>
                <a:latin typeface="Avenir Next" panose="020B0503020202020204"/>
              </a:rPr>
              <a:t>, dan </a:t>
            </a:r>
            <a:r>
              <a:rPr lang="en-US" sz="5400" b="1" dirty="0" err="1">
                <a:solidFill>
                  <a:schemeClr val="bg1"/>
                </a:solidFill>
                <a:highlight>
                  <a:srgbClr val="FF0000"/>
                </a:highlight>
                <a:latin typeface="Avenir Next" panose="020B0503020202020204"/>
              </a:rPr>
              <a:t>biaya</a:t>
            </a:r>
            <a:r>
              <a:rPr lang="en-US" sz="5400" b="1" dirty="0">
                <a:solidFill>
                  <a:schemeClr val="bg1"/>
                </a:solidFill>
                <a:highlight>
                  <a:srgbClr val="FF0000"/>
                </a:highlight>
                <a:latin typeface="Avenir Next" panose="020B0503020202020204"/>
              </a:rPr>
              <a:t>, </a:t>
            </a:r>
            <a:r>
              <a:rPr lang="en-US" sz="5400" b="1" dirty="0" err="1">
                <a:solidFill>
                  <a:schemeClr val="bg1"/>
                </a:solidFill>
                <a:highlight>
                  <a:srgbClr val="FF0000"/>
                </a:highlight>
                <a:latin typeface="Avenir Next" panose="020B0503020202020204"/>
              </a:rPr>
              <a:t>bahkan</a:t>
            </a:r>
            <a:r>
              <a:rPr lang="en-US" sz="5400" b="1" dirty="0">
                <a:solidFill>
                  <a:schemeClr val="bg1"/>
                </a:solidFill>
                <a:highlight>
                  <a:srgbClr val="FF0000"/>
                </a:highlight>
                <a:latin typeface="Avenir Next" panose="020B0503020202020204"/>
              </a:rPr>
              <a:t> </a:t>
            </a:r>
            <a:r>
              <a:rPr lang="en-US" sz="5400" b="1" dirty="0" err="1">
                <a:solidFill>
                  <a:schemeClr val="bg1"/>
                </a:solidFill>
                <a:highlight>
                  <a:srgbClr val="FF0000"/>
                </a:highlight>
                <a:latin typeface="Avenir Next" panose="020B0503020202020204"/>
              </a:rPr>
              <a:t>membuka</a:t>
            </a:r>
            <a:r>
              <a:rPr lang="en-US" sz="5400" b="1" dirty="0">
                <a:solidFill>
                  <a:schemeClr val="bg1"/>
                </a:solidFill>
                <a:highlight>
                  <a:srgbClr val="FF0000"/>
                </a:highlight>
                <a:latin typeface="Avenir Next" panose="020B0503020202020204"/>
              </a:rPr>
              <a:t> </a:t>
            </a:r>
            <a:r>
              <a:rPr lang="en-US" sz="5400" b="1" dirty="0" err="1">
                <a:solidFill>
                  <a:schemeClr val="bg1"/>
                </a:solidFill>
                <a:highlight>
                  <a:srgbClr val="FF0000"/>
                </a:highlight>
                <a:latin typeface="Avenir Next" panose="020B0503020202020204"/>
              </a:rPr>
              <a:t>celah</a:t>
            </a:r>
            <a:r>
              <a:rPr lang="en-US" sz="5400" b="1" dirty="0">
                <a:solidFill>
                  <a:schemeClr val="bg1"/>
                </a:solidFill>
                <a:highlight>
                  <a:srgbClr val="FF0000"/>
                </a:highlight>
                <a:latin typeface="Avenir Next" panose="020B0503020202020204"/>
              </a:rPr>
              <a:t> </a:t>
            </a:r>
            <a:r>
              <a:rPr lang="en-US" sz="5400" b="1" dirty="0" err="1">
                <a:solidFill>
                  <a:schemeClr val="bg1"/>
                </a:solidFill>
                <a:highlight>
                  <a:srgbClr val="FF0000"/>
                </a:highlight>
                <a:latin typeface="Avenir Next" panose="020B0503020202020204"/>
              </a:rPr>
              <a:t>tindakan</a:t>
            </a:r>
            <a:r>
              <a:rPr lang="en-US" sz="5400" b="1" dirty="0">
                <a:solidFill>
                  <a:schemeClr val="bg1"/>
                </a:solidFill>
                <a:highlight>
                  <a:srgbClr val="FF0000"/>
                </a:highlight>
                <a:latin typeface="Avenir Next" panose="020B0503020202020204"/>
              </a:rPr>
              <a:t> </a:t>
            </a:r>
            <a:r>
              <a:rPr lang="en-US" sz="5400" b="1" dirty="0" err="1">
                <a:solidFill>
                  <a:schemeClr val="bg1"/>
                </a:solidFill>
                <a:highlight>
                  <a:srgbClr val="FF0000"/>
                </a:highlight>
                <a:latin typeface="Avenir Next" panose="020B0503020202020204"/>
              </a:rPr>
              <a:t>koruptif</a:t>
            </a:r>
            <a:r>
              <a:rPr lang="en-US" sz="5400" b="1" dirty="0">
                <a:solidFill>
                  <a:schemeClr val="bg1"/>
                </a:solidFill>
                <a:latin typeface="Avenir Next" panose="020B0503020202020204"/>
              </a:rPr>
              <a:t>. </a:t>
            </a:r>
            <a:r>
              <a:rPr lang="en-US" sz="5400" b="1" dirty="0" err="1">
                <a:solidFill>
                  <a:schemeClr val="bg1"/>
                </a:solidFill>
                <a:latin typeface="Avenir Next" panose="020B0503020202020204"/>
              </a:rPr>
              <a:t>Hadirnya</a:t>
            </a:r>
            <a:r>
              <a:rPr lang="en-US" sz="5400" b="1" dirty="0">
                <a:solidFill>
                  <a:schemeClr val="bg1"/>
                </a:solidFill>
                <a:latin typeface="Avenir Next" panose="020B0503020202020204"/>
              </a:rPr>
              <a:t> RUU PJB </a:t>
            </a:r>
            <a:r>
              <a:rPr lang="en-US" sz="5400" b="1" dirty="0" err="1">
                <a:solidFill>
                  <a:schemeClr val="bg1"/>
                </a:solidFill>
                <a:latin typeface="Avenir Next" panose="020B0503020202020204"/>
              </a:rPr>
              <a:t>diharapkan</a:t>
            </a:r>
            <a:r>
              <a:rPr lang="en-US" sz="5400" b="1" dirty="0">
                <a:solidFill>
                  <a:schemeClr val="bg1"/>
                </a:solidFill>
                <a:latin typeface="Avenir Next" panose="020B0503020202020204"/>
              </a:rPr>
              <a:t> </a:t>
            </a:r>
            <a:r>
              <a:rPr lang="en-US" sz="5400" b="1" dirty="0" err="1">
                <a:solidFill>
                  <a:schemeClr val="bg1"/>
                </a:solidFill>
                <a:latin typeface="Avenir Next" panose="020B0503020202020204"/>
              </a:rPr>
              <a:t>mampu</a:t>
            </a:r>
            <a:r>
              <a:rPr lang="en-US" sz="5400" b="1" dirty="0">
                <a:solidFill>
                  <a:schemeClr val="bg1"/>
                </a:solidFill>
                <a:latin typeface="Avenir Next" panose="020B0503020202020204"/>
              </a:rPr>
              <a:t> </a:t>
            </a:r>
            <a:r>
              <a:rPr lang="en-US" sz="5400" b="1" dirty="0" err="1">
                <a:solidFill>
                  <a:schemeClr val="bg1"/>
                </a:solidFill>
                <a:latin typeface="Avenir Next" panose="020B0503020202020204"/>
              </a:rPr>
              <a:t>menyelesaikan</a:t>
            </a:r>
            <a:r>
              <a:rPr lang="en-US" sz="5400" b="1" dirty="0">
                <a:solidFill>
                  <a:schemeClr val="bg1"/>
                </a:solidFill>
                <a:latin typeface="Avenir Next" panose="020B0503020202020204"/>
              </a:rPr>
              <a:t> </a:t>
            </a:r>
            <a:r>
              <a:rPr lang="en-US" sz="5400" b="1" dirty="0" err="1">
                <a:solidFill>
                  <a:schemeClr val="bg1"/>
                </a:solidFill>
                <a:latin typeface="Avenir Next" panose="020B0503020202020204"/>
              </a:rPr>
              <a:t>permasalahan</a:t>
            </a:r>
            <a:r>
              <a:rPr lang="en-US" sz="5400" b="1" dirty="0">
                <a:solidFill>
                  <a:schemeClr val="bg1"/>
                </a:solidFill>
                <a:latin typeface="Avenir Next" panose="020B0503020202020204"/>
              </a:rPr>
              <a:t> terkait.</a:t>
            </a:r>
            <a:endParaRPr lang="id-ID" sz="5400" b="1" dirty="0">
              <a:solidFill>
                <a:srgbClr val="FF0000"/>
              </a:solidFill>
              <a:latin typeface="Avenir Next" panose="020B0503020202020204"/>
            </a:endParaRPr>
          </a:p>
        </p:txBody>
      </p:sp>
      <p:sp>
        <p:nvSpPr>
          <p:cNvPr id="8" name="Rectangle 7">
            <a:extLst>
              <a:ext uri="{FF2B5EF4-FFF2-40B4-BE49-F238E27FC236}">
                <a16:creationId xmlns:a16="http://schemas.microsoft.com/office/drawing/2014/main" id="{A46CD4B0-6EC3-4F6B-A78C-FF86DF7680D9}"/>
              </a:ext>
            </a:extLst>
          </p:cNvPr>
          <p:cNvSpPr/>
          <p:nvPr/>
        </p:nvSpPr>
        <p:spPr>
          <a:xfrm rot="5400000">
            <a:off x="9185952" y="-3326813"/>
            <a:ext cx="172112" cy="9400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p>
        </p:txBody>
      </p:sp>
      <p:sp>
        <p:nvSpPr>
          <p:cNvPr id="13" name="Footer Placeholder 3">
            <a:extLst>
              <a:ext uri="{FF2B5EF4-FFF2-40B4-BE49-F238E27FC236}">
                <a16:creationId xmlns:a16="http://schemas.microsoft.com/office/drawing/2014/main" id="{135D9B9C-6E94-4FAC-B7E0-75B5FAC70B14}"/>
              </a:ext>
            </a:extLst>
          </p:cNvPr>
          <p:cNvSpPr>
            <a:spLocks noGrp="1"/>
          </p:cNvSpPr>
          <p:nvPr>
            <p:ph type="ftr" sz="quarter" idx="11"/>
          </p:nvPr>
        </p:nvSpPr>
        <p:spPr>
          <a:xfrm>
            <a:off x="6988629" y="9739313"/>
            <a:ext cx="4288974" cy="547689"/>
          </a:xfrm>
        </p:spPr>
        <p:txBody>
          <a:bodyPr>
            <a:normAutofit/>
          </a:bodyPr>
          <a:lstStyle/>
          <a:p>
            <a:pPr defTabSz="914490">
              <a:spcAft>
                <a:spcPts val="600"/>
              </a:spcAft>
              <a:defRPr/>
            </a:pPr>
            <a:r>
              <a:rPr lang="en-US" sz="1500" dirty="0">
                <a:solidFill>
                  <a:schemeClr val="bg1"/>
                </a:solidFill>
              </a:rPr>
              <a:t>denny@integritylawfirm.id</a:t>
            </a:r>
          </a:p>
        </p:txBody>
      </p:sp>
      <p:sp>
        <p:nvSpPr>
          <p:cNvPr id="15" name="Slide Number Placeholder 15">
            <a:extLst>
              <a:ext uri="{FF2B5EF4-FFF2-40B4-BE49-F238E27FC236}">
                <a16:creationId xmlns:a16="http://schemas.microsoft.com/office/drawing/2014/main" id="{10D82421-C757-40FA-9FEF-FFCD55BEBCE7}"/>
              </a:ext>
            </a:extLst>
          </p:cNvPr>
          <p:cNvSpPr txBox="1">
            <a:spLocks/>
          </p:cNvSpPr>
          <p:nvPr/>
        </p:nvSpPr>
        <p:spPr>
          <a:xfrm>
            <a:off x="17428781" y="9627832"/>
            <a:ext cx="606372" cy="375389"/>
          </a:xfrm>
          <a:prstGeom prst="callout1">
            <a:avLst>
              <a:gd name="adj1" fmla="val 48702"/>
              <a:gd name="adj2" fmla="val 84708"/>
              <a:gd name="adj3" fmla="val 48210"/>
              <a:gd name="adj4" fmla="val 162974"/>
            </a:avLst>
          </a:prstGeom>
          <a:noFill/>
          <a:ln w="38100">
            <a:solidFill>
              <a:schemeClr val="bg1"/>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B42DF2D7-30B4-D046-BCCB-386CF9A49E74}" type="slidenum">
              <a:rPr lang="en-US" sz="1601" b="1">
                <a:solidFill>
                  <a:schemeClr val="bg1"/>
                </a:solidFill>
              </a:rPr>
              <a:pPr algn="ctr"/>
              <a:t>58</a:t>
            </a:fld>
            <a:endParaRPr lang="en-US" sz="1601" b="1" dirty="0">
              <a:solidFill>
                <a:schemeClr val="bg1"/>
              </a:solidFill>
            </a:endParaRPr>
          </a:p>
        </p:txBody>
      </p:sp>
      <p:sp>
        <p:nvSpPr>
          <p:cNvPr id="17" name="Rectangle 16">
            <a:extLst>
              <a:ext uri="{FF2B5EF4-FFF2-40B4-BE49-F238E27FC236}">
                <a16:creationId xmlns:a16="http://schemas.microsoft.com/office/drawing/2014/main" id="{D937447F-C9A9-45BD-B72F-D28243DB570C}"/>
              </a:ext>
            </a:extLst>
          </p:cNvPr>
          <p:cNvSpPr/>
          <p:nvPr/>
        </p:nvSpPr>
        <p:spPr>
          <a:xfrm rot="5400000">
            <a:off x="9055763" y="3849142"/>
            <a:ext cx="172112" cy="9400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p>
        </p:txBody>
      </p:sp>
      <p:pic>
        <p:nvPicPr>
          <p:cNvPr id="16" name="Picture 15">
            <a:extLst>
              <a:ext uri="{FF2B5EF4-FFF2-40B4-BE49-F238E27FC236}">
                <a16:creationId xmlns:a16="http://schemas.microsoft.com/office/drawing/2014/main" id="{5180AB2D-5A89-4BB4-B6DD-AF8627CE1274}"/>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7306933" y="38100"/>
            <a:ext cx="960137" cy="959005"/>
          </a:xfrm>
          <a:prstGeom prst="rect">
            <a:avLst/>
          </a:prstGeom>
        </p:spPr>
      </p:pic>
    </p:spTree>
    <p:extLst>
      <p:ext uri="{BB962C8B-B14F-4D97-AF65-F5344CB8AC3E}">
        <p14:creationId xmlns:p14="http://schemas.microsoft.com/office/powerpoint/2010/main" val="153693635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1265C67E-A721-4E46-958F-427F4DCCAB3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5400000">
            <a:off x="3995858" y="-3986705"/>
            <a:ext cx="10296287" cy="18288003"/>
          </a:xfrm>
          <a:prstGeom prst="rect">
            <a:avLst/>
          </a:prstGeom>
        </p:spPr>
      </p:pic>
      <p:sp>
        <p:nvSpPr>
          <p:cNvPr id="4" name="Slide Number Placeholder 15">
            <a:extLst>
              <a:ext uri="{FF2B5EF4-FFF2-40B4-BE49-F238E27FC236}">
                <a16:creationId xmlns:a16="http://schemas.microsoft.com/office/drawing/2014/main" id="{2AD1A7FA-3FBF-4F86-954E-58C168D44E2D}"/>
              </a:ext>
            </a:extLst>
          </p:cNvPr>
          <p:cNvSpPr txBox="1">
            <a:spLocks/>
          </p:cNvSpPr>
          <p:nvPr/>
        </p:nvSpPr>
        <p:spPr>
          <a:xfrm>
            <a:off x="17537837" y="9627833"/>
            <a:ext cx="497315" cy="339402"/>
          </a:xfrm>
          <a:prstGeom prst="callout1">
            <a:avLst>
              <a:gd name="adj1" fmla="val 48702"/>
              <a:gd name="adj2" fmla="val 84708"/>
              <a:gd name="adj3" fmla="val 48210"/>
              <a:gd name="adj4" fmla="val 162974"/>
            </a:avLst>
          </a:prstGeom>
          <a:ln w="38100">
            <a:solidFill>
              <a:schemeClr val="tx1"/>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B42DF2D7-30B4-D046-BCCB-386CF9A49E74}" type="slidenum">
              <a:rPr lang="en-US" sz="1601" b="1"/>
              <a:pPr algn="ctr"/>
              <a:t>59</a:t>
            </a:fld>
            <a:endParaRPr lang="en-US" sz="1601" b="1" dirty="0"/>
          </a:p>
        </p:txBody>
      </p:sp>
      <p:pic>
        <p:nvPicPr>
          <p:cNvPr id="13" name="Picture 12">
            <a:extLst>
              <a:ext uri="{FF2B5EF4-FFF2-40B4-BE49-F238E27FC236}">
                <a16:creationId xmlns:a16="http://schemas.microsoft.com/office/drawing/2014/main" id="{87350C73-FF09-2944-B324-24B9A90AA74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6620564" y="59224"/>
            <a:ext cx="1597233" cy="1595351"/>
          </a:xfrm>
          <a:prstGeom prst="rect">
            <a:avLst/>
          </a:prstGeom>
        </p:spPr>
      </p:pic>
      <p:sp>
        <p:nvSpPr>
          <p:cNvPr id="3" name="Footer Placeholder 3">
            <a:extLst>
              <a:ext uri="{FF2B5EF4-FFF2-40B4-BE49-F238E27FC236}">
                <a16:creationId xmlns:a16="http://schemas.microsoft.com/office/drawing/2014/main" id="{C39A436A-D7A7-D04E-AC98-1CE74B862E5F}"/>
              </a:ext>
            </a:extLst>
          </p:cNvPr>
          <p:cNvSpPr txBox="1">
            <a:spLocks/>
          </p:cNvSpPr>
          <p:nvPr/>
        </p:nvSpPr>
        <p:spPr>
          <a:xfrm>
            <a:off x="7001301" y="9744501"/>
            <a:ext cx="4276302" cy="542501"/>
          </a:xfrm>
          <a:prstGeom prst="rect">
            <a:avLst/>
          </a:prstGeom>
        </p:spPr>
        <p:txBody>
          <a:bodyPr vert="horz" lIns="91440" tIns="45720" rIns="91440" bIns="45720" rtlCol="0" anchor="ctr">
            <a:norm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490">
              <a:spcAft>
                <a:spcPts val="600"/>
              </a:spcAft>
              <a:defRPr/>
            </a:pPr>
            <a:r>
              <a:rPr lang="en-US" sz="1500">
                <a:solidFill>
                  <a:schemeClr val="bg1">
                    <a:lumMod val="65000"/>
                  </a:schemeClr>
                </a:solidFill>
              </a:rPr>
              <a:t>denny@integritylawfirm.id</a:t>
            </a:r>
            <a:endParaRPr lang="en-US" sz="1500" dirty="0">
              <a:solidFill>
                <a:schemeClr val="bg1">
                  <a:lumMod val="65000"/>
                </a:schemeClr>
              </a:solidFill>
            </a:endParaRPr>
          </a:p>
        </p:txBody>
      </p:sp>
      <p:pic>
        <p:nvPicPr>
          <p:cNvPr id="7" name="Picture 6">
            <a:extLst>
              <a:ext uri="{FF2B5EF4-FFF2-40B4-BE49-F238E27FC236}">
                <a16:creationId xmlns:a16="http://schemas.microsoft.com/office/drawing/2014/main" id="{38C4F993-35B8-6C83-217A-3C001D7F24B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7303" y="59224"/>
            <a:ext cx="16447683" cy="10168437"/>
          </a:xfrm>
          <a:prstGeom prst="rect">
            <a:avLst/>
          </a:prstGeom>
        </p:spPr>
      </p:pic>
      <p:sp>
        <p:nvSpPr>
          <p:cNvPr id="8" name="Oval 7">
            <a:extLst>
              <a:ext uri="{FF2B5EF4-FFF2-40B4-BE49-F238E27FC236}">
                <a16:creationId xmlns:a16="http://schemas.microsoft.com/office/drawing/2014/main" id="{A7639A00-0CD9-05DE-4A28-DB670A0111E9}"/>
              </a:ext>
            </a:extLst>
          </p:cNvPr>
          <p:cNvSpPr/>
          <p:nvPr/>
        </p:nvSpPr>
        <p:spPr>
          <a:xfrm>
            <a:off x="6490855" y="2857500"/>
            <a:ext cx="4710545" cy="4672504"/>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latin typeface="Avenir Next" panose="020B0503020202020204"/>
              </a:rPr>
              <a:t>Best Practices in</a:t>
            </a:r>
          </a:p>
          <a:p>
            <a:pPr algn="ctr"/>
            <a:r>
              <a:rPr lang="en-US" sz="3600" b="1" dirty="0">
                <a:latin typeface="Avenir Next" panose="020B0503020202020204"/>
              </a:rPr>
              <a:t>E-Procurement</a:t>
            </a:r>
            <a:endParaRPr lang="en-ID" sz="3600" b="1" dirty="0">
              <a:latin typeface="Avenir Next" panose="020B0503020202020204"/>
            </a:endParaRPr>
          </a:p>
        </p:txBody>
      </p:sp>
    </p:spTree>
    <p:extLst>
      <p:ext uri="{BB962C8B-B14F-4D97-AF65-F5344CB8AC3E}">
        <p14:creationId xmlns:p14="http://schemas.microsoft.com/office/powerpoint/2010/main" val="3908902923"/>
      </p:ext>
    </p:extLst>
  </p:cSld>
  <p:clrMapOvr>
    <a:masterClrMapping/>
  </p:clrMapOvr>
  <mc:AlternateContent xmlns:mc="http://schemas.openxmlformats.org/markup-compatibility/2006" xmlns:p14="http://schemas.microsoft.com/office/powerpoint/2010/main">
    <mc:Choice Requires="p14">
      <p:transition spd="slow">
        <p14:gallery dir="l"/>
      </p:transition>
    </mc:Choice>
    <mc:Fallback xmlns="">
      <p:transition spd="slow">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12"/>
          <p:cNvSpPr/>
          <p:nvPr/>
        </p:nvSpPr>
        <p:spPr>
          <a:xfrm>
            <a:off x="-2" y="30480"/>
            <a:ext cx="18288000" cy="10294620"/>
          </a:xfrm>
          <a:prstGeom prst="rect">
            <a:avLst/>
          </a:prstGeom>
          <a:blipFill>
            <a:blip r:embed="rId2" cstate="print"/>
            <a:stretch>
              <a:fillRect/>
            </a:stretch>
          </a:blipFill>
        </p:spPr>
        <p:txBody>
          <a:bodyPr wrap="square" lIns="0" tIns="0" rIns="0" bIns="0" rtlCol="0">
            <a:noAutofit/>
          </a:bodyPr>
          <a:lstStyle/>
          <a:p>
            <a:endParaRPr sz="2700"/>
          </a:p>
        </p:txBody>
      </p:sp>
      <p:sp>
        <p:nvSpPr>
          <p:cNvPr id="16" name="object 16"/>
          <p:cNvSpPr/>
          <p:nvPr/>
        </p:nvSpPr>
        <p:spPr>
          <a:xfrm>
            <a:off x="17958626" y="9754013"/>
            <a:ext cx="329373" cy="1244"/>
          </a:xfrm>
          <a:custGeom>
            <a:avLst/>
            <a:gdLst/>
            <a:ahLst/>
            <a:cxnLst/>
            <a:rect l="l" t="t" r="r" b="b"/>
            <a:pathLst>
              <a:path w="219582" h="829">
                <a:moveTo>
                  <a:pt x="219582" y="0"/>
                </a:moveTo>
                <a:lnTo>
                  <a:pt x="0" y="829"/>
                </a:lnTo>
                <a:lnTo>
                  <a:pt x="219582" y="0"/>
                </a:lnTo>
              </a:path>
            </a:pathLst>
          </a:custGeom>
          <a:ln w="38100">
            <a:solidFill>
              <a:srgbClr val="680000"/>
            </a:solidFill>
          </a:ln>
        </p:spPr>
        <p:txBody>
          <a:bodyPr wrap="square" lIns="0" tIns="0" rIns="0" bIns="0" rtlCol="0">
            <a:noAutofit/>
          </a:bodyPr>
          <a:lstStyle/>
          <a:p>
            <a:endParaRPr sz="2700"/>
          </a:p>
        </p:txBody>
      </p:sp>
      <p:pic>
        <p:nvPicPr>
          <p:cNvPr id="17" name="Picture 16">
            <a:extLst>
              <a:ext uri="{FF2B5EF4-FFF2-40B4-BE49-F238E27FC236}">
                <a16:creationId xmlns:a16="http://schemas.microsoft.com/office/drawing/2014/main" id="{8592FFB0-1AF3-4458-8C33-9394C4A15DDE}"/>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7170287" y="85349"/>
            <a:ext cx="1047510" cy="1046276"/>
          </a:xfrm>
          <a:prstGeom prst="rect">
            <a:avLst/>
          </a:prstGeom>
        </p:spPr>
      </p:pic>
      <p:sp>
        <p:nvSpPr>
          <p:cNvPr id="20" name="Footer Placeholder 3">
            <a:extLst>
              <a:ext uri="{FF2B5EF4-FFF2-40B4-BE49-F238E27FC236}">
                <a16:creationId xmlns:a16="http://schemas.microsoft.com/office/drawing/2014/main" id="{0AA1E545-D5EF-D24D-BEB2-B4ECDE3057F8}"/>
              </a:ext>
            </a:extLst>
          </p:cNvPr>
          <p:cNvSpPr>
            <a:spLocks noGrp="1"/>
          </p:cNvSpPr>
          <p:nvPr>
            <p:ph type="ftr" sz="quarter" idx="11"/>
          </p:nvPr>
        </p:nvSpPr>
        <p:spPr>
          <a:xfrm>
            <a:off x="7010400" y="9826171"/>
            <a:ext cx="4267201" cy="460833"/>
          </a:xfrm>
        </p:spPr>
        <p:txBody>
          <a:bodyPr>
            <a:noAutofit/>
          </a:bodyPr>
          <a:lstStyle/>
          <a:p>
            <a:pPr defTabSz="914490">
              <a:spcAft>
                <a:spcPts val="600"/>
              </a:spcAft>
              <a:defRPr/>
            </a:pPr>
            <a:r>
              <a:rPr lang="en-US" dirty="0">
                <a:solidFill>
                  <a:schemeClr val="tx1"/>
                </a:solidFill>
                <a:latin typeface="Avenir Next" panose="020B0503020202020204"/>
              </a:rPr>
              <a:t>denny@integritylawfirm.id</a:t>
            </a:r>
          </a:p>
        </p:txBody>
      </p:sp>
      <p:sp>
        <p:nvSpPr>
          <p:cNvPr id="21" name="Slide Number Placeholder 15">
            <a:extLst>
              <a:ext uri="{FF2B5EF4-FFF2-40B4-BE49-F238E27FC236}">
                <a16:creationId xmlns:a16="http://schemas.microsoft.com/office/drawing/2014/main" id="{5A18703B-E950-DFB3-93F9-8F3CB1857ABD}"/>
              </a:ext>
            </a:extLst>
          </p:cNvPr>
          <p:cNvSpPr txBox="1">
            <a:spLocks/>
          </p:cNvSpPr>
          <p:nvPr/>
        </p:nvSpPr>
        <p:spPr>
          <a:xfrm>
            <a:off x="17469350" y="9602110"/>
            <a:ext cx="565802" cy="365126"/>
          </a:xfrm>
          <a:prstGeom prst="callout1">
            <a:avLst>
              <a:gd name="adj1" fmla="val 48702"/>
              <a:gd name="adj2" fmla="val 84708"/>
              <a:gd name="adj3" fmla="val 48210"/>
              <a:gd name="adj4" fmla="val 162974"/>
            </a:avLst>
          </a:prstGeom>
          <a:ln w="38100">
            <a:solidFill>
              <a:srgbClr val="680000"/>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445">
              <a:defRPr/>
            </a:pPr>
            <a:fld id="{B42DF2D7-30B4-D046-BCCB-386CF9A49E74}" type="slidenum">
              <a:rPr lang="en-US" sz="2400" b="1">
                <a:solidFill>
                  <a:srgbClr val="680000"/>
                </a:solidFill>
                <a:latin typeface="Calibri"/>
              </a:rPr>
              <a:pPr algn="ctr" defTabSz="914445">
                <a:defRPr/>
              </a:pPr>
              <a:t>60</a:t>
            </a:fld>
            <a:endParaRPr lang="en-US" sz="2400" b="1" dirty="0">
              <a:solidFill>
                <a:srgbClr val="680000"/>
              </a:solidFill>
              <a:latin typeface="Calibri"/>
            </a:endParaRPr>
          </a:p>
        </p:txBody>
      </p:sp>
      <p:sp>
        <p:nvSpPr>
          <p:cNvPr id="19" name="object 11">
            <a:extLst>
              <a:ext uri="{FF2B5EF4-FFF2-40B4-BE49-F238E27FC236}">
                <a16:creationId xmlns:a16="http://schemas.microsoft.com/office/drawing/2014/main" id="{0B56BFF8-8B7E-4E62-9884-5856A3CAA20A}"/>
              </a:ext>
            </a:extLst>
          </p:cNvPr>
          <p:cNvSpPr txBox="1"/>
          <p:nvPr/>
        </p:nvSpPr>
        <p:spPr>
          <a:xfrm>
            <a:off x="-685800" y="608487"/>
            <a:ext cx="9601200" cy="1111404"/>
          </a:xfrm>
          <a:prstGeom prst="rect">
            <a:avLst/>
          </a:prstGeom>
        </p:spPr>
        <p:txBody>
          <a:bodyPr wrap="square" lIns="0" tIns="23813" rIns="0" bIns="0" rtlCol="0">
            <a:noAutofit/>
          </a:bodyPr>
          <a:lstStyle/>
          <a:p>
            <a:pPr algn="ctr"/>
            <a:r>
              <a:rPr lang="fi-FI" sz="4800" b="1" spc="-6" dirty="0">
                <a:latin typeface="Calibri"/>
                <a:cs typeface="Calibri"/>
              </a:rPr>
              <a:t>Best Practice di Negara Lain</a:t>
            </a:r>
            <a:endParaRPr lang="fi-FI" sz="4800" b="1" dirty="0">
              <a:latin typeface="Calibri"/>
              <a:cs typeface="Calibri"/>
            </a:endParaRPr>
          </a:p>
        </p:txBody>
      </p:sp>
      <p:sp>
        <p:nvSpPr>
          <p:cNvPr id="8" name="object 11">
            <a:extLst>
              <a:ext uri="{FF2B5EF4-FFF2-40B4-BE49-F238E27FC236}">
                <a16:creationId xmlns:a16="http://schemas.microsoft.com/office/drawing/2014/main" id="{0994CACE-56CF-4FDC-B151-B97AB621CEF8}"/>
              </a:ext>
            </a:extLst>
          </p:cNvPr>
          <p:cNvSpPr txBox="1"/>
          <p:nvPr/>
        </p:nvSpPr>
        <p:spPr>
          <a:xfrm>
            <a:off x="0" y="1434376"/>
            <a:ext cx="3962400" cy="648687"/>
          </a:xfrm>
          <a:prstGeom prst="rect">
            <a:avLst/>
          </a:prstGeom>
        </p:spPr>
        <p:txBody>
          <a:bodyPr wrap="square" lIns="0" tIns="23813" rIns="0" bIns="0" rtlCol="0">
            <a:noAutofit/>
          </a:bodyPr>
          <a:lstStyle/>
          <a:p>
            <a:pPr algn="ctr"/>
            <a:r>
              <a:rPr lang="en-AU" sz="8000" b="1" spc="-6" dirty="0">
                <a:latin typeface="Calibri"/>
                <a:cs typeface="Calibri"/>
              </a:rPr>
              <a:t>Inggris</a:t>
            </a:r>
            <a:endParaRPr sz="8000" b="1" dirty="0">
              <a:latin typeface="Calibri"/>
              <a:cs typeface="Calibri"/>
            </a:endParaRPr>
          </a:p>
        </p:txBody>
      </p:sp>
      <p:sp>
        <p:nvSpPr>
          <p:cNvPr id="9" name="object 11">
            <a:extLst>
              <a:ext uri="{FF2B5EF4-FFF2-40B4-BE49-F238E27FC236}">
                <a16:creationId xmlns:a16="http://schemas.microsoft.com/office/drawing/2014/main" id="{E68B4E28-FDFF-47F8-9A34-B9BFA9E921B8}"/>
              </a:ext>
            </a:extLst>
          </p:cNvPr>
          <p:cNvSpPr txBox="1"/>
          <p:nvPr/>
        </p:nvSpPr>
        <p:spPr>
          <a:xfrm>
            <a:off x="685799" y="3105744"/>
            <a:ext cx="8763001" cy="4543677"/>
          </a:xfrm>
          <a:prstGeom prst="rect">
            <a:avLst/>
          </a:prstGeom>
        </p:spPr>
        <p:txBody>
          <a:bodyPr wrap="square" lIns="0" tIns="23813" rIns="0" bIns="0" rtlCol="0">
            <a:noAutofit/>
          </a:bodyPr>
          <a:lstStyle/>
          <a:p>
            <a:pPr algn="just"/>
            <a:r>
              <a:rPr lang="en-AU" sz="3600" b="1" spc="-6" dirty="0">
                <a:latin typeface="Calibri"/>
                <a:cs typeface="Calibri"/>
              </a:rPr>
              <a:t>Prinsip Kesetaraan di Inggris</a:t>
            </a:r>
          </a:p>
          <a:p>
            <a:pPr marL="571500" indent="-571500" algn="just">
              <a:buFont typeface="Arial" panose="020B0604020202020204" pitchFamily="34" charset="0"/>
              <a:buChar char="•"/>
            </a:pPr>
            <a:r>
              <a:rPr lang="en-AU" sz="3600" i="1" spc="-6" dirty="0">
                <a:latin typeface="Calibri"/>
                <a:cs typeface="Calibri"/>
              </a:rPr>
              <a:t>Equal Treatment </a:t>
            </a:r>
            <a:r>
              <a:rPr lang="en-AU" sz="3600" spc="-6" dirty="0">
                <a:latin typeface="Calibri"/>
                <a:cs typeface="Calibri"/>
              </a:rPr>
              <a:t>digambarkan dengan adanya peraturan yang melarang konflik kepentingan dalam proses pengadaan (Pasal 24 PCR*);</a:t>
            </a:r>
          </a:p>
          <a:p>
            <a:pPr marL="571500" indent="-571500" algn="just">
              <a:buFont typeface="Arial" panose="020B0604020202020204" pitchFamily="34" charset="0"/>
              <a:buChar char="•"/>
            </a:pPr>
            <a:r>
              <a:rPr lang="en-AU" sz="3600" i="1" spc="-6" dirty="0">
                <a:latin typeface="Calibri"/>
                <a:cs typeface="Calibri"/>
              </a:rPr>
              <a:t>Equal Opportunity</a:t>
            </a:r>
            <a:r>
              <a:rPr lang="en-AU" sz="3600" spc="-6" dirty="0">
                <a:latin typeface="Calibri"/>
                <a:cs typeface="Calibri"/>
              </a:rPr>
              <a:t> digambarkan dengan dokumen tender yang tidak boleh mengatur pembatasan-pembatasan yang menghalangi persaingan, menunjukkan kesukaan ke salah satu pihak atau tidak menguntungkan peserta tender; </a:t>
            </a:r>
            <a:endParaRPr lang="en-AU" sz="3600" i="1" spc="-6" dirty="0">
              <a:latin typeface="Calibri"/>
              <a:cs typeface="Calibri"/>
            </a:endParaRPr>
          </a:p>
          <a:p>
            <a:pPr algn="just"/>
            <a:endParaRPr sz="3600" dirty="0">
              <a:latin typeface="Calibri"/>
              <a:cs typeface="Calibri"/>
            </a:endParaRPr>
          </a:p>
        </p:txBody>
      </p:sp>
      <p:sp>
        <p:nvSpPr>
          <p:cNvPr id="10" name="object 11">
            <a:extLst>
              <a:ext uri="{FF2B5EF4-FFF2-40B4-BE49-F238E27FC236}">
                <a16:creationId xmlns:a16="http://schemas.microsoft.com/office/drawing/2014/main" id="{F85A545A-76E2-46B5-ACBF-DBE4666209DE}"/>
              </a:ext>
            </a:extLst>
          </p:cNvPr>
          <p:cNvSpPr txBox="1"/>
          <p:nvPr/>
        </p:nvSpPr>
        <p:spPr>
          <a:xfrm>
            <a:off x="9144000" y="8672102"/>
            <a:ext cx="5986463" cy="305533"/>
          </a:xfrm>
          <a:prstGeom prst="rect">
            <a:avLst/>
          </a:prstGeom>
        </p:spPr>
        <p:txBody>
          <a:bodyPr wrap="square" lIns="0" tIns="23813" rIns="0" bIns="0" rtlCol="0">
            <a:noAutofit/>
          </a:bodyPr>
          <a:lstStyle/>
          <a:p>
            <a:pPr algn="ctr"/>
            <a:r>
              <a:rPr lang="en-AU" sz="2400" spc="-6" dirty="0">
                <a:latin typeface="Calibri"/>
                <a:cs typeface="Calibri"/>
              </a:rPr>
              <a:t>*PCR= Public Contracts Regulations</a:t>
            </a:r>
            <a:endParaRPr sz="2400" dirty="0">
              <a:latin typeface="Calibri"/>
              <a:cs typeface="Calibri"/>
            </a:endParaRPr>
          </a:p>
        </p:txBody>
      </p:sp>
      <p:sp>
        <p:nvSpPr>
          <p:cNvPr id="11" name="object 11">
            <a:extLst>
              <a:ext uri="{FF2B5EF4-FFF2-40B4-BE49-F238E27FC236}">
                <a16:creationId xmlns:a16="http://schemas.microsoft.com/office/drawing/2014/main" id="{3F02B51C-B39A-4912-B2D1-37C4F42F881B}"/>
              </a:ext>
            </a:extLst>
          </p:cNvPr>
          <p:cNvSpPr txBox="1"/>
          <p:nvPr/>
        </p:nvSpPr>
        <p:spPr>
          <a:xfrm>
            <a:off x="9220200" y="8191500"/>
            <a:ext cx="9144000" cy="300442"/>
          </a:xfrm>
          <a:prstGeom prst="rect">
            <a:avLst/>
          </a:prstGeom>
        </p:spPr>
        <p:txBody>
          <a:bodyPr wrap="square" lIns="0" tIns="23813" rIns="0" bIns="0" rtlCol="0">
            <a:noAutofit/>
          </a:bodyPr>
          <a:lstStyle/>
          <a:p>
            <a:pPr algn="ctr"/>
            <a:r>
              <a:rPr lang="en-AU" sz="2400" spc="-6" dirty="0">
                <a:latin typeface="Calibri"/>
                <a:cs typeface="Calibri"/>
              </a:rPr>
              <a:t>Sumber: </a:t>
            </a:r>
            <a:r>
              <a:rPr lang="en-AU" sz="2400" spc="-6" dirty="0" err="1">
                <a:latin typeface="Calibri"/>
                <a:cs typeface="Calibri"/>
              </a:rPr>
              <a:t>Richo</a:t>
            </a:r>
            <a:r>
              <a:rPr lang="en-AU" sz="2400" spc="-6" dirty="0">
                <a:latin typeface="Calibri"/>
                <a:cs typeface="Calibri"/>
              </a:rPr>
              <a:t> Andi Wibowo, Preventing Maladministration …..</a:t>
            </a:r>
            <a:endParaRPr sz="2400" dirty="0">
              <a:latin typeface="Calibri"/>
              <a:cs typeface="Calibri"/>
            </a:endParaRPr>
          </a:p>
        </p:txBody>
      </p:sp>
      <p:pic>
        <p:nvPicPr>
          <p:cNvPr id="14" name="Picture 13">
            <a:extLst>
              <a:ext uri="{FF2B5EF4-FFF2-40B4-BE49-F238E27FC236}">
                <a16:creationId xmlns:a16="http://schemas.microsoft.com/office/drawing/2014/main" id="{F3FA536E-FF03-435F-9EA9-343F16D1087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06000" y="3774499"/>
            <a:ext cx="8072002" cy="4036001"/>
          </a:xfrm>
          <a:prstGeom prst="rect">
            <a:avLst/>
          </a:prstGeom>
        </p:spPr>
      </p:pic>
    </p:spTree>
    <p:extLst>
      <p:ext uri="{BB962C8B-B14F-4D97-AF65-F5344CB8AC3E}">
        <p14:creationId xmlns:p14="http://schemas.microsoft.com/office/powerpoint/2010/main" val="163184900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12"/>
          <p:cNvSpPr/>
          <p:nvPr/>
        </p:nvSpPr>
        <p:spPr>
          <a:xfrm>
            <a:off x="-2" y="30480"/>
            <a:ext cx="18288000" cy="10294620"/>
          </a:xfrm>
          <a:prstGeom prst="rect">
            <a:avLst/>
          </a:prstGeom>
          <a:blipFill>
            <a:blip r:embed="rId2" cstate="print"/>
            <a:stretch>
              <a:fillRect/>
            </a:stretch>
          </a:blipFill>
        </p:spPr>
        <p:txBody>
          <a:bodyPr wrap="square" lIns="0" tIns="0" rIns="0" bIns="0" rtlCol="0">
            <a:noAutofit/>
          </a:bodyPr>
          <a:lstStyle/>
          <a:p>
            <a:endParaRPr sz="2700"/>
          </a:p>
        </p:txBody>
      </p:sp>
      <p:pic>
        <p:nvPicPr>
          <p:cNvPr id="3" name="Picture 2">
            <a:extLst>
              <a:ext uri="{FF2B5EF4-FFF2-40B4-BE49-F238E27FC236}">
                <a16:creationId xmlns:a16="http://schemas.microsoft.com/office/drawing/2014/main" id="{6E7143E8-BBB0-4E5A-97F1-735A13F76F08}"/>
              </a:ext>
            </a:extLst>
          </p:cNvPr>
          <p:cNvPicPr>
            <a:picLocks noChangeAspect="1"/>
          </p:cNvPicPr>
          <p:nvPr/>
        </p:nvPicPr>
        <p:blipFill rotWithShape="1">
          <a:blip r:embed="rId3">
            <a:extLst>
              <a:ext uri="{28A0092B-C50C-407E-A947-70E740481C1C}">
                <a14:useLocalDpi xmlns:a14="http://schemas.microsoft.com/office/drawing/2010/main" val="0"/>
              </a:ext>
            </a:extLst>
          </a:blip>
          <a:srcRect l="63251"/>
          <a:stretch/>
        </p:blipFill>
        <p:spPr>
          <a:xfrm>
            <a:off x="11241259" y="0"/>
            <a:ext cx="7046741" cy="10325100"/>
          </a:xfrm>
          <a:prstGeom prst="rect">
            <a:avLst/>
          </a:prstGeom>
        </p:spPr>
      </p:pic>
      <p:sp>
        <p:nvSpPr>
          <p:cNvPr id="16" name="object 16"/>
          <p:cNvSpPr/>
          <p:nvPr/>
        </p:nvSpPr>
        <p:spPr>
          <a:xfrm>
            <a:off x="17958626" y="9754013"/>
            <a:ext cx="329373" cy="1244"/>
          </a:xfrm>
          <a:custGeom>
            <a:avLst/>
            <a:gdLst/>
            <a:ahLst/>
            <a:cxnLst/>
            <a:rect l="l" t="t" r="r" b="b"/>
            <a:pathLst>
              <a:path w="219582" h="829">
                <a:moveTo>
                  <a:pt x="219582" y="0"/>
                </a:moveTo>
                <a:lnTo>
                  <a:pt x="0" y="829"/>
                </a:lnTo>
                <a:lnTo>
                  <a:pt x="219582" y="0"/>
                </a:lnTo>
              </a:path>
            </a:pathLst>
          </a:custGeom>
          <a:ln w="38100">
            <a:solidFill>
              <a:srgbClr val="680000"/>
            </a:solidFill>
          </a:ln>
        </p:spPr>
        <p:txBody>
          <a:bodyPr wrap="square" lIns="0" tIns="0" rIns="0" bIns="0" rtlCol="0">
            <a:noAutofit/>
          </a:bodyPr>
          <a:lstStyle/>
          <a:p>
            <a:endParaRPr sz="2700"/>
          </a:p>
        </p:txBody>
      </p:sp>
      <p:pic>
        <p:nvPicPr>
          <p:cNvPr id="17" name="Picture 16">
            <a:extLst>
              <a:ext uri="{FF2B5EF4-FFF2-40B4-BE49-F238E27FC236}">
                <a16:creationId xmlns:a16="http://schemas.microsoft.com/office/drawing/2014/main" id="{8592FFB0-1AF3-4458-8C33-9394C4A15DDE}"/>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7170287" y="85349"/>
            <a:ext cx="1047510" cy="1046276"/>
          </a:xfrm>
          <a:prstGeom prst="rect">
            <a:avLst/>
          </a:prstGeom>
        </p:spPr>
      </p:pic>
      <p:sp>
        <p:nvSpPr>
          <p:cNvPr id="20" name="Footer Placeholder 3">
            <a:extLst>
              <a:ext uri="{FF2B5EF4-FFF2-40B4-BE49-F238E27FC236}">
                <a16:creationId xmlns:a16="http://schemas.microsoft.com/office/drawing/2014/main" id="{0AA1E545-D5EF-D24D-BEB2-B4ECDE3057F8}"/>
              </a:ext>
            </a:extLst>
          </p:cNvPr>
          <p:cNvSpPr>
            <a:spLocks noGrp="1"/>
          </p:cNvSpPr>
          <p:nvPr>
            <p:ph type="ftr" sz="quarter" idx="11"/>
          </p:nvPr>
        </p:nvSpPr>
        <p:spPr>
          <a:xfrm>
            <a:off x="7010400" y="9826171"/>
            <a:ext cx="4267201" cy="460833"/>
          </a:xfrm>
        </p:spPr>
        <p:txBody>
          <a:bodyPr>
            <a:noAutofit/>
          </a:bodyPr>
          <a:lstStyle/>
          <a:p>
            <a:pPr defTabSz="914490">
              <a:spcAft>
                <a:spcPts val="600"/>
              </a:spcAft>
              <a:defRPr/>
            </a:pPr>
            <a:r>
              <a:rPr lang="en-US" dirty="0">
                <a:solidFill>
                  <a:schemeClr val="tx1"/>
                </a:solidFill>
                <a:latin typeface="Avenir Next" panose="020B0503020202020204"/>
              </a:rPr>
              <a:t>denny@integritylawfirm.id</a:t>
            </a:r>
          </a:p>
        </p:txBody>
      </p:sp>
      <p:sp>
        <p:nvSpPr>
          <p:cNvPr id="21" name="Slide Number Placeholder 15">
            <a:extLst>
              <a:ext uri="{FF2B5EF4-FFF2-40B4-BE49-F238E27FC236}">
                <a16:creationId xmlns:a16="http://schemas.microsoft.com/office/drawing/2014/main" id="{5A18703B-E950-DFB3-93F9-8F3CB1857ABD}"/>
              </a:ext>
            </a:extLst>
          </p:cNvPr>
          <p:cNvSpPr txBox="1">
            <a:spLocks/>
          </p:cNvSpPr>
          <p:nvPr/>
        </p:nvSpPr>
        <p:spPr>
          <a:xfrm>
            <a:off x="17469350" y="9602110"/>
            <a:ext cx="565802" cy="365126"/>
          </a:xfrm>
          <a:prstGeom prst="callout1">
            <a:avLst>
              <a:gd name="adj1" fmla="val 48702"/>
              <a:gd name="adj2" fmla="val 84708"/>
              <a:gd name="adj3" fmla="val 48210"/>
              <a:gd name="adj4" fmla="val 162974"/>
            </a:avLst>
          </a:prstGeom>
          <a:ln w="38100">
            <a:solidFill>
              <a:schemeClr val="bg1"/>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445">
              <a:defRPr/>
            </a:pPr>
            <a:fld id="{B42DF2D7-30B4-D046-BCCB-386CF9A49E74}" type="slidenum">
              <a:rPr lang="en-US" sz="2400" b="1">
                <a:solidFill>
                  <a:schemeClr val="bg1"/>
                </a:solidFill>
                <a:latin typeface="Calibri"/>
              </a:rPr>
              <a:pPr algn="ctr" defTabSz="914445">
                <a:defRPr/>
              </a:pPr>
              <a:t>61</a:t>
            </a:fld>
            <a:endParaRPr lang="en-US" sz="2400" b="1" dirty="0">
              <a:solidFill>
                <a:schemeClr val="bg1"/>
              </a:solidFill>
              <a:latin typeface="Calibri"/>
            </a:endParaRPr>
          </a:p>
        </p:txBody>
      </p:sp>
      <p:sp>
        <p:nvSpPr>
          <p:cNvPr id="9" name="object 11">
            <a:extLst>
              <a:ext uri="{FF2B5EF4-FFF2-40B4-BE49-F238E27FC236}">
                <a16:creationId xmlns:a16="http://schemas.microsoft.com/office/drawing/2014/main" id="{E68B4E28-FDFF-47F8-9A34-B9BFA9E921B8}"/>
              </a:ext>
            </a:extLst>
          </p:cNvPr>
          <p:cNvSpPr txBox="1"/>
          <p:nvPr/>
        </p:nvSpPr>
        <p:spPr>
          <a:xfrm>
            <a:off x="381000" y="3105744"/>
            <a:ext cx="8763001" cy="4543677"/>
          </a:xfrm>
          <a:prstGeom prst="rect">
            <a:avLst/>
          </a:prstGeom>
        </p:spPr>
        <p:txBody>
          <a:bodyPr wrap="square" lIns="0" tIns="23813" rIns="0" bIns="0" rtlCol="0">
            <a:noAutofit/>
          </a:bodyPr>
          <a:lstStyle/>
          <a:p>
            <a:pPr marL="571500" indent="-571500" algn="just">
              <a:buFont typeface="Arial" panose="020B0604020202020204" pitchFamily="34" charset="0"/>
              <a:buChar char="•"/>
            </a:pPr>
            <a:r>
              <a:rPr lang="en-AU" sz="3100" spc="-6" dirty="0">
                <a:latin typeface="Calibri"/>
                <a:cs typeface="Calibri"/>
              </a:rPr>
              <a:t>Pelaku PBJ harus menjelaskan alasan-alasan mengapa peserta tender kalah dalam tender. Peserta tender juga dimungkinkan untuk meminta lebih lanjut atas informasi tertentu yang sifatnya sensitif. Tujuannya, peserta tender mengetahui alasan kekalahan yang dapat diuji di pengadilan;</a:t>
            </a:r>
          </a:p>
          <a:p>
            <a:pPr marL="571500" indent="-571500" algn="just">
              <a:buFont typeface="Arial" panose="020B0604020202020204" pitchFamily="34" charset="0"/>
              <a:buChar char="•"/>
            </a:pPr>
            <a:r>
              <a:rPr lang="en-AU" sz="3100" spc="-6" dirty="0">
                <a:latin typeface="Calibri"/>
                <a:cs typeface="Calibri"/>
              </a:rPr>
              <a:t>Keharusan Pelaku PBJ untuk menjelaskan informasi yang cukup. Maksudnya, penilaian harus disertasi deskripsi. Tidak cukup hanya berupa huruf atau angka semata.</a:t>
            </a:r>
          </a:p>
          <a:p>
            <a:pPr algn="just"/>
            <a:endParaRPr sz="3100" dirty="0">
              <a:latin typeface="Calibri"/>
              <a:cs typeface="Calibri"/>
            </a:endParaRPr>
          </a:p>
        </p:txBody>
      </p:sp>
      <p:sp>
        <p:nvSpPr>
          <p:cNvPr id="11" name="object 11">
            <a:extLst>
              <a:ext uri="{FF2B5EF4-FFF2-40B4-BE49-F238E27FC236}">
                <a16:creationId xmlns:a16="http://schemas.microsoft.com/office/drawing/2014/main" id="{4703141E-5051-4F4C-A859-2C8E1F9738F6}"/>
              </a:ext>
            </a:extLst>
          </p:cNvPr>
          <p:cNvSpPr txBox="1"/>
          <p:nvPr/>
        </p:nvSpPr>
        <p:spPr>
          <a:xfrm>
            <a:off x="800100" y="1866900"/>
            <a:ext cx="6515100" cy="648687"/>
          </a:xfrm>
          <a:prstGeom prst="rect">
            <a:avLst/>
          </a:prstGeom>
        </p:spPr>
        <p:txBody>
          <a:bodyPr wrap="square" lIns="0" tIns="23813" rIns="0" bIns="0" rtlCol="0">
            <a:noAutofit/>
          </a:bodyPr>
          <a:lstStyle/>
          <a:p>
            <a:pPr algn="just"/>
            <a:r>
              <a:rPr lang="en-AU" sz="4000" b="1" spc="-6" dirty="0">
                <a:latin typeface="Calibri"/>
                <a:cs typeface="Calibri"/>
              </a:rPr>
              <a:t>Prinsip Transparansi di Inggris</a:t>
            </a:r>
          </a:p>
        </p:txBody>
      </p:sp>
    </p:spTree>
    <p:extLst>
      <p:ext uri="{BB962C8B-B14F-4D97-AF65-F5344CB8AC3E}">
        <p14:creationId xmlns:p14="http://schemas.microsoft.com/office/powerpoint/2010/main" val="200307332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12"/>
          <p:cNvSpPr/>
          <p:nvPr/>
        </p:nvSpPr>
        <p:spPr>
          <a:xfrm>
            <a:off x="-2" y="30480"/>
            <a:ext cx="18288000" cy="10294620"/>
          </a:xfrm>
          <a:prstGeom prst="rect">
            <a:avLst/>
          </a:prstGeom>
          <a:blipFill>
            <a:blip r:embed="rId2" cstate="print"/>
            <a:stretch>
              <a:fillRect/>
            </a:stretch>
          </a:blipFill>
        </p:spPr>
        <p:txBody>
          <a:bodyPr wrap="square" lIns="0" tIns="0" rIns="0" bIns="0" rtlCol="0">
            <a:noAutofit/>
          </a:bodyPr>
          <a:lstStyle/>
          <a:p>
            <a:endParaRPr sz="2700"/>
          </a:p>
        </p:txBody>
      </p:sp>
      <p:pic>
        <p:nvPicPr>
          <p:cNvPr id="3" name="Picture 2">
            <a:extLst>
              <a:ext uri="{FF2B5EF4-FFF2-40B4-BE49-F238E27FC236}">
                <a16:creationId xmlns:a16="http://schemas.microsoft.com/office/drawing/2014/main" id="{6E7143E8-BBB0-4E5A-97F1-735A13F76F08}"/>
              </a:ext>
            </a:extLst>
          </p:cNvPr>
          <p:cNvPicPr>
            <a:picLocks/>
          </p:cNvPicPr>
          <p:nvPr/>
        </p:nvPicPr>
        <p:blipFill rotWithShape="1">
          <a:blip r:embed="rId3">
            <a:extLst>
              <a:ext uri="{28A0092B-C50C-407E-A947-70E740481C1C}">
                <a14:useLocalDpi xmlns:a14="http://schemas.microsoft.com/office/drawing/2010/main" val="0"/>
              </a:ext>
            </a:extLst>
          </a:blip>
          <a:srcRect l="40249"/>
          <a:stretch/>
        </p:blipFill>
        <p:spPr>
          <a:xfrm>
            <a:off x="10210800" y="0"/>
            <a:ext cx="8089708" cy="10325100"/>
          </a:xfrm>
          <a:prstGeom prst="rect">
            <a:avLst/>
          </a:prstGeom>
        </p:spPr>
      </p:pic>
      <p:sp>
        <p:nvSpPr>
          <p:cNvPr id="16" name="object 16"/>
          <p:cNvSpPr/>
          <p:nvPr/>
        </p:nvSpPr>
        <p:spPr>
          <a:xfrm>
            <a:off x="17958626" y="9754013"/>
            <a:ext cx="329373" cy="1244"/>
          </a:xfrm>
          <a:custGeom>
            <a:avLst/>
            <a:gdLst/>
            <a:ahLst/>
            <a:cxnLst/>
            <a:rect l="l" t="t" r="r" b="b"/>
            <a:pathLst>
              <a:path w="219582" h="829">
                <a:moveTo>
                  <a:pt x="219582" y="0"/>
                </a:moveTo>
                <a:lnTo>
                  <a:pt x="0" y="829"/>
                </a:lnTo>
                <a:lnTo>
                  <a:pt x="219582" y="0"/>
                </a:lnTo>
              </a:path>
            </a:pathLst>
          </a:custGeom>
          <a:ln w="38100">
            <a:solidFill>
              <a:schemeClr val="bg1"/>
            </a:solidFill>
          </a:ln>
        </p:spPr>
        <p:txBody>
          <a:bodyPr wrap="square" lIns="0" tIns="0" rIns="0" bIns="0" rtlCol="0">
            <a:noAutofit/>
          </a:bodyPr>
          <a:lstStyle/>
          <a:p>
            <a:endParaRPr sz="2700"/>
          </a:p>
        </p:txBody>
      </p:sp>
      <p:pic>
        <p:nvPicPr>
          <p:cNvPr id="17" name="Picture 16">
            <a:extLst>
              <a:ext uri="{FF2B5EF4-FFF2-40B4-BE49-F238E27FC236}">
                <a16:creationId xmlns:a16="http://schemas.microsoft.com/office/drawing/2014/main" id="{8592FFB0-1AF3-4458-8C33-9394C4A15DDE}"/>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7170287" y="85349"/>
            <a:ext cx="1047510" cy="1046276"/>
          </a:xfrm>
          <a:prstGeom prst="rect">
            <a:avLst/>
          </a:prstGeom>
        </p:spPr>
      </p:pic>
      <p:sp>
        <p:nvSpPr>
          <p:cNvPr id="20" name="Footer Placeholder 3">
            <a:extLst>
              <a:ext uri="{FF2B5EF4-FFF2-40B4-BE49-F238E27FC236}">
                <a16:creationId xmlns:a16="http://schemas.microsoft.com/office/drawing/2014/main" id="{0AA1E545-D5EF-D24D-BEB2-B4ECDE3057F8}"/>
              </a:ext>
            </a:extLst>
          </p:cNvPr>
          <p:cNvSpPr>
            <a:spLocks noGrp="1"/>
          </p:cNvSpPr>
          <p:nvPr>
            <p:ph type="ftr" sz="quarter" idx="11"/>
          </p:nvPr>
        </p:nvSpPr>
        <p:spPr>
          <a:xfrm>
            <a:off x="7010400" y="9826171"/>
            <a:ext cx="4267201" cy="460833"/>
          </a:xfrm>
        </p:spPr>
        <p:txBody>
          <a:bodyPr>
            <a:noAutofit/>
          </a:bodyPr>
          <a:lstStyle/>
          <a:p>
            <a:pPr defTabSz="914490">
              <a:spcAft>
                <a:spcPts val="600"/>
              </a:spcAft>
              <a:defRPr/>
            </a:pPr>
            <a:r>
              <a:rPr lang="en-US" dirty="0">
                <a:solidFill>
                  <a:schemeClr val="tx1"/>
                </a:solidFill>
                <a:latin typeface="Avenir Next" panose="020B0503020202020204"/>
              </a:rPr>
              <a:t>denny@integritylawfirm.id</a:t>
            </a:r>
          </a:p>
        </p:txBody>
      </p:sp>
      <p:sp>
        <p:nvSpPr>
          <p:cNvPr id="21" name="Slide Number Placeholder 15">
            <a:extLst>
              <a:ext uri="{FF2B5EF4-FFF2-40B4-BE49-F238E27FC236}">
                <a16:creationId xmlns:a16="http://schemas.microsoft.com/office/drawing/2014/main" id="{5A18703B-E950-DFB3-93F9-8F3CB1857ABD}"/>
              </a:ext>
            </a:extLst>
          </p:cNvPr>
          <p:cNvSpPr txBox="1">
            <a:spLocks/>
          </p:cNvSpPr>
          <p:nvPr/>
        </p:nvSpPr>
        <p:spPr>
          <a:xfrm>
            <a:off x="17392824" y="9571450"/>
            <a:ext cx="565802" cy="365126"/>
          </a:xfrm>
          <a:prstGeom prst="callout1">
            <a:avLst>
              <a:gd name="adj1" fmla="val 48702"/>
              <a:gd name="adj2" fmla="val 84708"/>
              <a:gd name="adj3" fmla="val 48210"/>
              <a:gd name="adj4" fmla="val 162974"/>
            </a:avLst>
          </a:prstGeom>
          <a:ln w="38100">
            <a:solidFill>
              <a:schemeClr val="bg1"/>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445">
              <a:defRPr/>
            </a:pPr>
            <a:fld id="{B42DF2D7-30B4-D046-BCCB-386CF9A49E74}" type="slidenum">
              <a:rPr lang="en-US" sz="2400" b="1">
                <a:solidFill>
                  <a:schemeClr val="bg1"/>
                </a:solidFill>
                <a:latin typeface="Calibri"/>
              </a:rPr>
              <a:pPr algn="ctr" defTabSz="914445">
                <a:defRPr/>
              </a:pPr>
              <a:t>62</a:t>
            </a:fld>
            <a:endParaRPr lang="en-US" sz="2400" b="1" dirty="0">
              <a:solidFill>
                <a:schemeClr val="bg1"/>
              </a:solidFill>
              <a:latin typeface="Calibri"/>
            </a:endParaRPr>
          </a:p>
        </p:txBody>
      </p:sp>
      <p:sp>
        <p:nvSpPr>
          <p:cNvPr id="8" name="object 11">
            <a:extLst>
              <a:ext uri="{FF2B5EF4-FFF2-40B4-BE49-F238E27FC236}">
                <a16:creationId xmlns:a16="http://schemas.microsoft.com/office/drawing/2014/main" id="{0994CACE-56CF-4FDC-B151-B97AB621CEF8}"/>
              </a:ext>
            </a:extLst>
          </p:cNvPr>
          <p:cNvSpPr txBox="1"/>
          <p:nvPr/>
        </p:nvSpPr>
        <p:spPr>
          <a:xfrm>
            <a:off x="800100" y="1866900"/>
            <a:ext cx="7734300" cy="648687"/>
          </a:xfrm>
          <a:prstGeom prst="rect">
            <a:avLst/>
          </a:prstGeom>
        </p:spPr>
        <p:txBody>
          <a:bodyPr wrap="square" lIns="0" tIns="23813" rIns="0" bIns="0" rtlCol="0">
            <a:noAutofit/>
          </a:bodyPr>
          <a:lstStyle/>
          <a:p>
            <a:pPr algn="just"/>
            <a:r>
              <a:rPr lang="en-AU" sz="4000" b="1" spc="-6" dirty="0">
                <a:latin typeface="Calibri"/>
                <a:cs typeface="Calibri"/>
              </a:rPr>
              <a:t>PRINSIP AKUNTABILITAS DI INGGRIS</a:t>
            </a:r>
          </a:p>
        </p:txBody>
      </p:sp>
      <p:sp>
        <p:nvSpPr>
          <p:cNvPr id="9" name="object 11">
            <a:extLst>
              <a:ext uri="{FF2B5EF4-FFF2-40B4-BE49-F238E27FC236}">
                <a16:creationId xmlns:a16="http://schemas.microsoft.com/office/drawing/2014/main" id="{E68B4E28-FDFF-47F8-9A34-B9BFA9E921B8}"/>
              </a:ext>
            </a:extLst>
          </p:cNvPr>
          <p:cNvSpPr txBox="1"/>
          <p:nvPr/>
        </p:nvSpPr>
        <p:spPr>
          <a:xfrm>
            <a:off x="381000" y="3105744"/>
            <a:ext cx="8763001" cy="4543677"/>
          </a:xfrm>
          <a:prstGeom prst="rect">
            <a:avLst/>
          </a:prstGeom>
        </p:spPr>
        <p:txBody>
          <a:bodyPr wrap="square" lIns="0" tIns="23813" rIns="0" bIns="0" rtlCol="0">
            <a:noAutofit/>
          </a:bodyPr>
          <a:lstStyle/>
          <a:p>
            <a:pPr marL="571500" indent="-571500" algn="just">
              <a:buFont typeface="Arial" panose="020B0604020202020204" pitchFamily="34" charset="0"/>
              <a:buChar char="•"/>
            </a:pPr>
            <a:r>
              <a:rPr lang="en-AU" sz="3100" spc="-6" dirty="0">
                <a:latin typeface="Calibri"/>
                <a:cs typeface="Calibri"/>
              </a:rPr>
              <a:t>Pelaku PBJ harus menjelaskan alasan-alasan mengapa peserta tender kalah dalam tender. Peserta tender juga dimungkinkan untuk meminta lebih lanjut atas informasi tertentu yang sifatnya sensitif. Tujuannya, peserta tender mengetahui alasan kekalahan yang dapat diuji di pengadilan;</a:t>
            </a:r>
          </a:p>
          <a:p>
            <a:pPr marL="571500" indent="-571500" algn="just">
              <a:buFont typeface="Arial" panose="020B0604020202020204" pitchFamily="34" charset="0"/>
              <a:buChar char="•"/>
            </a:pPr>
            <a:r>
              <a:rPr lang="en-AU" sz="3100" spc="-6" dirty="0">
                <a:latin typeface="Calibri"/>
                <a:cs typeface="Calibri"/>
              </a:rPr>
              <a:t>Keharusan Pelaku PBJ untuk menjelaskan informasi yang cukup. Maksudnya, penilaian harus disertasi deskripsi. Tidak cukup hanya berupa huruf atau angka semata.</a:t>
            </a:r>
          </a:p>
          <a:p>
            <a:pPr algn="just"/>
            <a:endParaRPr sz="3100" dirty="0">
              <a:latin typeface="Calibri"/>
              <a:cs typeface="Calibri"/>
            </a:endParaRPr>
          </a:p>
        </p:txBody>
      </p:sp>
    </p:spTree>
    <p:extLst>
      <p:ext uri="{BB962C8B-B14F-4D97-AF65-F5344CB8AC3E}">
        <p14:creationId xmlns:p14="http://schemas.microsoft.com/office/powerpoint/2010/main" val="136885354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12"/>
          <p:cNvSpPr/>
          <p:nvPr/>
        </p:nvSpPr>
        <p:spPr>
          <a:xfrm>
            <a:off x="-44803" y="-69383"/>
            <a:ext cx="18288000" cy="10294620"/>
          </a:xfrm>
          <a:prstGeom prst="rect">
            <a:avLst/>
          </a:prstGeom>
          <a:blipFill>
            <a:blip r:embed="rId2" cstate="print"/>
            <a:stretch>
              <a:fillRect/>
            </a:stretch>
          </a:blipFill>
        </p:spPr>
        <p:txBody>
          <a:bodyPr wrap="square" lIns="0" tIns="0" rIns="0" bIns="0" rtlCol="0">
            <a:noAutofit/>
          </a:bodyPr>
          <a:lstStyle/>
          <a:p>
            <a:endParaRPr sz="2700"/>
          </a:p>
        </p:txBody>
      </p:sp>
      <p:sp>
        <p:nvSpPr>
          <p:cNvPr id="16" name="object 16"/>
          <p:cNvSpPr/>
          <p:nvPr/>
        </p:nvSpPr>
        <p:spPr>
          <a:xfrm>
            <a:off x="17958626" y="9754013"/>
            <a:ext cx="329373" cy="1244"/>
          </a:xfrm>
          <a:custGeom>
            <a:avLst/>
            <a:gdLst/>
            <a:ahLst/>
            <a:cxnLst/>
            <a:rect l="l" t="t" r="r" b="b"/>
            <a:pathLst>
              <a:path w="219582" h="829">
                <a:moveTo>
                  <a:pt x="219582" y="0"/>
                </a:moveTo>
                <a:lnTo>
                  <a:pt x="0" y="829"/>
                </a:lnTo>
                <a:lnTo>
                  <a:pt x="219582" y="0"/>
                </a:lnTo>
              </a:path>
            </a:pathLst>
          </a:custGeom>
          <a:ln w="38100">
            <a:solidFill>
              <a:srgbClr val="680000"/>
            </a:solidFill>
          </a:ln>
        </p:spPr>
        <p:txBody>
          <a:bodyPr wrap="square" lIns="0" tIns="0" rIns="0" bIns="0" rtlCol="0">
            <a:noAutofit/>
          </a:bodyPr>
          <a:lstStyle/>
          <a:p>
            <a:endParaRPr sz="2700"/>
          </a:p>
        </p:txBody>
      </p:sp>
      <p:pic>
        <p:nvPicPr>
          <p:cNvPr id="17" name="Picture 16">
            <a:extLst>
              <a:ext uri="{FF2B5EF4-FFF2-40B4-BE49-F238E27FC236}">
                <a16:creationId xmlns:a16="http://schemas.microsoft.com/office/drawing/2014/main" id="{8592FFB0-1AF3-4458-8C33-9394C4A15DDE}"/>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7170287" y="85349"/>
            <a:ext cx="1047510" cy="1046276"/>
          </a:xfrm>
          <a:prstGeom prst="rect">
            <a:avLst/>
          </a:prstGeom>
        </p:spPr>
      </p:pic>
      <p:sp>
        <p:nvSpPr>
          <p:cNvPr id="20" name="Footer Placeholder 3">
            <a:extLst>
              <a:ext uri="{FF2B5EF4-FFF2-40B4-BE49-F238E27FC236}">
                <a16:creationId xmlns:a16="http://schemas.microsoft.com/office/drawing/2014/main" id="{0AA1E545-D5EF-D24D-BEB2-B4ECDE3057F8}"/>
              </a:ext>
            </a:extLst>
          </p:cNvPr>
          <p:cNvSpPr>
            <a:spLocks noGrp="1"/>
          </p:cNvSpPr>
          <p:nvPr>
            <p:ph type="ftr" sz="quarter" idx="11"/>
          </p:nvPr>
        </p:nvSpPr>
        <p:spPr>
          <a:xfrm>
            <a:off x="7010400" y="9826171"/>
            <a:ext cx="4267201" cy="460833"/>
          </a:xfrm>
        </p:spPr>
        <p:txBody>
          <a:bodyPr>
            <a:noAutofit/>
          </a:bodyPr>
          <a:lstStyle/>
          <a:p>
            <a:pPr defTabSz="914490">
              <a:spcAft>
                <a:spcPts val="600"/>
              </a:spcAft>
              <a:defRPr/>
            </a:pPr>
            <a:r>
              <a:rPr lang="en-US" dirty="0">
                <a:solidFill>
                  <a:schemeClr val="tx1"/>
                </a:solidFill>
                <a:latin typeface="Avenir Next" panose="020B0503020202020204"/>
              </a:rPr>
              <a:t>denny@integritylawfirm.id</a:t>
            </a:r>
          </a:p>
        </p:txBody>
      </p:sp>
      <p:sp>
        <p:nvSpPr>
          <p:cNvPr id="21" name="Slide Number Placeholder 15">
            <a:extLst>
              <a:ext uri="{FF2B5EF4-FFF2-40B4-BE49-F238E27FC236}">
                <a16:creationId xmlns:a16="http://schemas.microsoft.com/office/drawing/2014/main" id="{5A18703B-E950-DFB3-93F9-8F3CB1857ABD}"/>
              </a:ext>
            </a:extLst>
          </p:cNvPr>
          <p:cNvSpPr txBox="1">
            <a:spLocks/>
          </p:cNvSpPr>
          <p:nvPr/>
        </p:nvSpPr>
        <p:spPr>
          <a:xfrm>
            <a:off x="17469350" y="9602110"/>
            <a:ext cx="565802" cy="365126"/>
          </a:xfrm>
          <a:prstGeom prst="callout1">
            <a:avLst>
              <a:gd name="adj1" fmla="val 48702"/>
              <a:gd name="adj2" fmla="val 84708"/>
              <a:gd name="adj3" fmla="val 48210"/>
              <a:gd name="adj4" fmla="val 162974"/>
            </a:avLst>
          </a:prstGeom>
          <a:ln w="38100">
            <a:solidFill>
              <a:srgbClr val="680000"/>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445">
              <a:defRPr/>
            </a:pPr>
            <a:fld id="{B42DF2D7-30B4-D046-BCCB-386CF9A49E74}" type="slidenum">
              <a:rPr lang="en-US" sz="2400" b="1">
                <a:solidFill>
                  <a:srgbClr val="680000"/>
                </a:solidFill>
                <a:latin typeface="Calibri"/>
              </a:rPr>
              <a:pPr algn="ctr" defTabSz="914445">
                <a:defRPr/>
              </a:pPr>
              <a:t>63</a:t>
            </a:fld>
            <a:endParaRPr lang="en-US" sz="2400" b="1" dirty="0">
              <a:solidFill>
                <a:srgbClr val="680000"/>
              </a:solidFill>
              <a:latin typeface="Calibri"/>
            </a:endParaRPr>
          </a:p>
        </p:txBody>
      </p:sp>
      <p:sp>
        <p:nvSpPr>
          <p:cNvPr id="8" name="object 11">
            <a:extLst>
              <a:ext uri="{FF2B5EF4-FFF2-40B4-BE49-F238E27FC236}">
                <a16:creationId xmlns:a16="http://schemas.microsoft.com/office/drawing/2014/main" id="{0994CACE-56CF-4FDC-B151-B97AB621CEF8}"/>
              </a:ext>
            </a:extLst>
          </p:cNvPr>
          <p:cNvSpPr txBox="1"/>
          <p:nvPr/>
        </p:nvSpPr>
        <p:spPr>
          <a:xfrm>
            <a:off x="8910636" y="2709755"/>
            <a:ext cx="7391400" cy="648687"/>
          </a:xfrm>
          <a:prstGeom prst="rect">
            <a:avLst/>
          </a:prstGeom>
        </p:spPr>
        <p:txBody>
          <a:bodyPr wrap="square" lIns="0" tIns="23813" rIns="0" bIns="0" rtlCol="0">
            <a:noAutofit/>
          </a:bodyPr>
          <a:lstStyle/>
          <a:p>
            <a:pPr algn="just"/>
            <a:r>
              <a:rPr lang="en-AU" sz="4000" b="1" spc="-6" dirty="0">
                <a:latin typeface="Calibri"/>
                <a:cs typeface="Calibri"/>
              </a:rPr>
              <a:t>PRINSIP KESETARAAN DI BELANDA</a:t>
            </a:r>
          </a:p>
        </p:txBody>
      </p:sp>
      <p:sp>
        <p:nvSpPr>
          <p:cNvPr id="9" name="object 11">
            <a:extLst>
              <a:ext uri="{FF2B5EF4-FFF2-40B4-BE49-F238E27FC236}">
                <a16:creationId xmlns:a16="http://schemas.microsoft.com/office/drawing/2014/main" id="{E68B4E28-FDFF-47F8-9A34-B9BFA9E921B8}"/>
              </a:ext>
            </a:extLst>
          </p:cNvPr>
          <p:cNvSpPr txBox="1"/>
          <p:nvPr/>
        </p:nvSpPr>
        <p:spPr>
          <a:xfrm>
            <a:off x="8910636" y="3394345"/>
            <a:ext cx="8763001" cy="4543677"/>
          </a:xfrm>
          <a:prstGeom prst="rect">
            <a:avLst/>
          </a:prstGeom>
        </p:spPr>
        <p:txBody>
          <a:bodyPr wrap="square" lIns="0" tIns="23813" rIns="0" bIns="0" rtlCol="0">
            <a:noAutofit/>
          </a:bodyPr>
          <a:lstStyle/>
          <a:p>
            <a:pPr marL="571500" indent="-571500" algn="just">
              <a:buFont typeface="Arial" panose="020B0604020202020204" pitchFamily="34" charset="0"/>
              <a:buChar char="•"/>
            </a:pPr>
            <a:r>
              <a:rPr lang="en-AU" sz="3100" spc="-6" dirty="0">
                <a:latin typeface="Calibri"/>
                <a:cs typeface="Calibri"/>
              </a:rPr>
              <a:t>Pelaku PBJ harus menyusun dokumen yang seimbang antara persyaratan dengan kriteria berdasarkan tujuan dari kontrak. Spesifikasi yang disusun harus logis dan beralasan. Di setiap spesifik teknis, harus terdapat frasa “atau yang memiliki nilai sama”. (Pasal 1.10 dan 2.76 DPPA*);</a:t>
            </a:r>
          </a:p>
          <a:p>
            <a:pPr marL="571500" indent="-571500" algn="just">
              <a:buFont typeface="Arial" panose="020B0604020202020204" pitchFamily="34" charset="0"/>
              <a:buChar char="•"/>
            </a:pPr>
            <a:r>
              <a:rPr lang="en-AU" sz="3100" spc="-6" dirty="0">
                <a:latin typeface="Calibri"/>
                <a:cs typeface="Calibri"/>
              </a:rPr>
              <a:t>Persyaratan harus disusun secara proporsional. Belanda memiliki dokumen </a:t>
            </a:r>
            <a:r>
              <a:rPr lang="en-AU" sz="3100" i="1" spc="-6" dirty="0">
                <a:latin typeface="Calibri"/>
                <a:cs typeface="Calibri"/>
              </a:rPr>
              <a:t>Gids </a:t>
            </a:r>
            <a:r>
              <a:rPr lang="en-AU" sz="3100" i="1" spc="-6" dirty="0" err="1">
                <a:latin typeface="Calibri"/>
                <a:cs typeface="Calibri"/>
              </a:rPr>
              <a:t>Proportionaliteit</a:t>
            </a:r>
            <a:r>
              <a:rPr lang="en-AU" sz="3100" i="1" spc="-6" dirty="0">
                <a:latin typeface="Calibri"/>
                <a:cs typeface="Calibri"/>
              </a:rPr>
              <a:t> </a:t>
            </a:r>
            <a:r>
              <a:rPr lang="en-AU" sz="3100" spc="-6" dirty="0">
                <a:latin typeface="Calibri"/>
                <a:cs typeface="Calibri"/>
              </a:rPr>
              <a:t>(Panduan </a:t>
            </a:r>
            <a:r>
              <a:rPr lang="en-AU" sz="3100" spc="-6" dirty="0" err="1">
                <a:latin typeface="Calibri"/>
                <a:cs typeface="Calibri"/>
              </a:rPr>
              <a:t>Proposionalitas</a:t>
            </a:r>
            <a:r>
              <a:rPr lang="en-AU" sz="3100" spc="-6" dirty="0">
                <a:latin typeface="Calibri"/>
                <a:cs typeface="Calibri"/>
              </a:rPr>
              <a:t>) yang apabila </a:t>
            </a:r>
            <a:r>
              <a:rPr lang="en-AU" sz="3100" spc="-6" dirty="0" err="1">
                <a:latin typeface="Calibri"/>
                <a:cs typeface="Calibri"/>
              </a:rPr>
              <a:t>disimpangi</a:t>
            </a:r>
            <a:r>
              <a:rPr lang="en-AU" sz="3100" spc="-6" dirty="0">
                <a:latin typeface="Calibri"/>
                <a:cs typeface="Calibri"/>
              </a:rPr>
              <a:t>, Pelaku PBJ harus menyebutkan alasan-alasannya.</a:t>
            </a:r>
          </a:p>
          <a:p>
            <a:pPr algn="just"/>
            <a:endParaRPr sz="3100" dirty="0">
              <a:latin typeface="Calibri"/>
              <a:cs typeface="Calibri"/>
            </a:endParaRPr>
          </a:p>
        </p:txBody>
      </p:sp>
      <p:sp>
        <p:nvSpPr>
          <p:cNvPr id="11" name="object 11">
            <a:extLst>
              <a:ext uri="{FF2B5EF4-FFF2-40B4-BE49-F238E27FC236}">
                <a16:creationId xmlns:a16="http://schemas.microsoft.com/office/drawing/2014/main" id="{3F02B51C-B39A-4912-B2D1-37C4F42F881B}"/>
              </a:ext>
            </a:extLst>
          </p:cNvPr>
          <p:cNvSpPr txBox="1"/>
          <p:nvPr/>
        </p:nvSpPr>
        <p:spPr>
          <a:xfrm>
            <a:off x="-233364" y="6929130"/>
            <a:ext cx="9144000" cy="300442"/>
          </a:xfrm>
          <a:prstGeom prst="rect">
            <a:avLst/>
          </a:prstGeom>
        </p:spPr>
        <p:txBody>
          <a:bodyPr wrap="square" lIns="0" tIns="23813" rIns="0" bIns="0" rtlCol="0">
            <a:noAutofit/>
          </a:bodyPr>
          <a:lstStyle/>
          <a:p>
            <a:pPr algn="ctr"/>
            <a:r>
              <a:rPr lang="en-AU" sz="2400" spc="-6" dirty="0">
                <a:latin typeface="Calibri"/>
                <a:cs typeface="Calibri"/>
              </a:rPr>
              <a:t>Sumber: </a:t>
            </a:r>
            <a:r>
              <a:rPr lang="en-AU" sz="2400" spc="-6" dirty="0" err="1">
                <a:latin typeface="Calibri"/>
                <a:cs typeface="Calibri"/>
              </a:rPr>
              <a:t>Richo</a:t>
            </a:r>
            <a:r>
              <a:rPr lang="en-AU" sz="2400" spc="-6" dirty="0">
                <a:latin typeface="Calibri"/>
                <a:cs typeface="Calibri"/>
              </a:rPr>
              <a:t> Andi Wibowo, Preventing Maladministration …..</a:t>
            </a:r>
            <a:endParaRPr sz="2400" dirty="0">
              <a:latin typeface="Calibri"/>
              <a:cs typeface="Calibri"/>
            </a:endParaRPr>
          </a:p>
        </p:txBody>
      </p:sp>
      <p:pic>
        <p:nvPicPr>
          <p:cNvPr id="13" name="Picture 12">
            <a:extLst>
              <a:ext uri="{FF2B5EF4-FFF2-40B4-BE49-F238E27FC236}">
                <a16:creationId xmlns:a16="http://schemas.microsoft.com/office/drawing/2014/main" id="{07889D25-A727-4528-BB1B-2B34BD295747}"/>
              </a:ext>
            </a:extLst>
          </p:cNvPr>
          <p:cNvPicPr>
            <a:picLocks/>
          </p:cNvPicPr>
          <p:nvPr/>
        </p:nvPicPr>
        <p:blipFill>
          <a:blip r:embed="rId4">
            <a:extLst>
              <a:ext uri="{28A0092B-C50C-407E-A947-70E740481C1C}">
                <a14:useLocalDpi xmlns:a14="http://schemas.microsoft.com/office/drawing/2010/main" val="0"/>
              </a:ext>
            </a:extLst>
          </a:blip>
          <a:srcRect/>
          <a:stretch/>
        </p:blipFill>
        <p:spPr>
          <a:xfrm>
            <a:off x="266924" y="2613621"/>
            <a:ext cx="8074152" cy="4032504"/>
          </a:xfrm>
          <a:prstGeom prst="rect">
            <a:avLst/>
          </a:prstGeom>
        </p:spPr>
      </p:pic>
      <p:sp>
        <p:nvSpPr>
          <p:cNvPr id="14" name="object 11">
            <a:extLst>
              <a:ext uri="{FF2B5EF4-FFF2-40B4-BE49-F238E27FC236}">
                <a16:creationId xmlns:a16="http://schemas.microsoft.com/office/drawing/2014/main" id="{E2D0CEFF-596C-4E1E-8F98-E0D874C9BE39}"/>
              </a:ext>
            </a:extLst>
          </p:cNvPr>
          <p:cNvSpPr txBox="1"/>
          <p:nvPr/>
        </p:nvSpPr>
        <p:spPr>
          <a:xfrm>
            <a:off x="457200" y="7277334"/>
            <a:ext cx="9144000" cy="300442"/>
          </a:xfrm>
          <a:prstGeom prst="rect">
            <a:avLst/>
          </a:prstGeom>
        </p:spPr>
        <p:txBody>
          <a:bodyPr wrap="square" lIns="0" tIns="23813" rIns="0" bIns="0" rtlCol="0">
            <a:noAutofit/>
          </a:bodyPr>
          <a:lstStyle/>
          <a:p>
            <a:pPr algn="just"/>
            <a:r>
              <a:rPr lang="en-AU" sz="2400" spc="-6" dirty="0">
                <a:latin typeface="Calibri"/>
                <a:cs typeface="Calibri"/>
              </a:rPr>
              <a:t>*DPPA= Dutch Public Procurement Act 2012</a:t>
            </a:r>
            <a:endParaRPr sz="2400" dirty="0">
              <a:latin typeface="Calibri"/>
              <a:cs typeface="Calibri"/>
            </a:endParaRPr>
          </a:p>
        </p:txBody>
      </p:sp>
      <p:sp>
        <p:nvSpPr>
          <p:cNvPr id="15" name="object 11">
            <a:extLst>
              <a:ext uri="{FF2B5EF4-FFF2-40B4-BE49-F238E27FC236}">
                <a16:creationId xmlns:a16="http://schemas.microsoft.com/office/drawing/2014/main" id="{903FFF5B-0331-4685-B612-C4D499D58026}"/>
              </a:ext>
            </a:extLst>
          </p:cNvPr>
          <p:cNvSpPr txBox="1"/>
          <p:nvPr/>
        </p:nvSpPr>
        <p:spPr>
          <a:xfrm>
            <a:off x="642936" y="1020859"/>
            <a:ext cx="7391400" cy="648687"/>
          </a:xfrm>
          <a:prstGeom prst="rect">
            <a:avLst/>
          </a:prstGeom>
        </p:spPr>
        <p:txBody>
          <a:bodyPr wrap="square" lIns="0" tIns="23813" rIns="0" bIns="0" rtlCol="0">
            <a:noAutofit/>
          </a:bodyPr>
          <a:lstStyle/>
          <a:p>
            <a:pPr algn="just"/>
            <a:r>
              <a:rPr lang="en-AU" sz="5400" b="1" spc="-6" dirty="0">
                <a:effectLst>
                  <a:outerShdw blurRad="38100" dist="38100" dir="2700000" algn="tl">
                    <a:srgbClr val="000000">
                      <a:alpha val="43137"/>
                    </a:srgbClr>
                  </a:outerShdw>
                </a:effectLst>
                <a:latin typeface="Calibri"/>
                <a:cs typeface="Calibri"/>
              </a:rPr>
              <a:t>BELANDA</a:t>
            </a:r>
          </a:p>
        </p:txBody>
      </p:sp>
    </p:spTree>
    <p:extLst>
      <p:ext uri="{BB962C8B-B14F-4D97-AF65-F5344CB8AC3E}">
        <p14:creationId xmlns:p14="http://schemas.microsoft.com/office/powerpoint/2010/main" val="93462365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12"/>
          <p:cNvSpPr/>
          <p:nvPr/>
        </p:nvSpPr>
        <p:spPr>
          <a:xfrm>
            <a:off x="-2" y="30480"/>
            <a:ext cx="18288000" cy="10294620"/>
          </a:xfrm>
          <a:prstGeom prst="rect">
            <a:avLst/>
          </a:prstGeom>
          <a:blipFill>
            <a:blip r:embed="rId2" cstate="print"/>
            <a:stretch>
              <a:fillRect/>
            </a:stretch>
          </a:blipFill>
        </p:spPr>
        <p:txBody>
          <a:bodyPr wrap="square" lIns="0" tIns="0" rIns="0" bIns="0" rtlCol="0">
            <a:noAutofit/>
          </a:bodyPr>
          <a:lstStyle/>
          <a:p>
            <a:endParaRPr sz="2700"/>
          </a:p>
        </p:txBody>
      </p:sp>
      <p:sp>
        <p:nvSpPr>
          <p:cNvPr id="16" name="object 16"/>
          <p:cNvSpPr/>
          <p:nvPr/>
        </p:nvSpPr>
        <p:spPr>
          <a:xfrm>
            <a:off x="17958626" y="9754013"/>
            <a:ext cx="329373" cy="1244"/>
          </a:xfrm>
          <a:custGeom>
            <a:avLst/>
            <a:gdLst/>
            <a:ahLst/>
            <a:cxnLst/>
            <a:rect l="l" t="t" r="r" b="b"/>
            <a:pathLst>
              <a:path w="219582" h="829">
                <a:moveTo>
                  <a:pt x="219582" y="0"/>
                </a:moveTo>
                <a:lnTo>
                  <a:pt x="0" y="829"/>
                </a:lnTo>
                <a:lnTo>
                  <a:pt x="219582" y="0"/>
                </a:lnTo>
              </a:path>
            </a:pathLst>
          </a:custGeom>
          <a:ln w="38100">
            <a:solidFill>
              <a:srgbClr val="680000"/>
            </a:solidFill>
          </a:ln>
        </p:spPr>
        <p:txBody>
          <a:bodyPr wrap="square" lIns="0" tIns="0" rIns="0" bIns="0" rtlCol="0">
            <a:noAutofit/>
          </a:bodyPr>
          <a:lstStyle/>
          <a:p>
            <a:endParaRPr sz="2700"/>
          </a:p>
        </p:txBody>
      </p:sp>
      <p:pic>
        <p:nvPicPr>
          <p:cNvPr id="17" name="Picture 16">
            <a:extLst>
              <a:ext uri="{FF2B5EF4-FFF2-40B4-BE49-F238E27FC236}">
                <a16:creationId xmlns:a16="http://schemas.microsoft.com/office/drawing/2014/main" id="{8592FFB0-1AF3-4458-8C33-9394C4A15DDE}"/>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7170287" y="85349"/>
            <a:ext cx="1047510" cy="1046276"/>
          </a:xfrm>
          <a:prstGeom prst="rect">
            <a:avLst/>
          </a:prstGeom>
        </p:spPr>
      </p:pic>
      <p:sp>
        <p:nvSpPr>
          <p:cNvPr id="20" name="Footer Placeholder 3">
            <a:extLst>
              <a:ext uri="{FF2B5EF4-FFF2-40B4-BE49-F238E27FC236}">
                <a16:creationId xmlns:a16="http://schemas.microsoft.com/office/drawing/2014/main" id="{0AA1E545-D5EF-D24D-BEB2-B4ECDE3057F8}"/>
              </a:ext>
            </a:extLst>
          </p:cNvPr>
          <p:cNvSpPr>
            <a:spLocks noGrp="1"/>
          </p:cNvSpPr>
          <p:nvPr>
            <p:ph type="ftr" sz="quarter" idx="11"/>
          </p:nvPr>
        </p:nvSpPr>
        <p:spPr>
          <a:xfrm>
            <a:off x="7010400" y="9826171"/>
            <a:ext cx="4267201" cy="460833"/>
          </a:xfrm>
        </p:spPr>
        <p:txBody>
          <a:bodyPr>
            <a:noAutofit/>
          </a:bodyPr>
          <a:lstStyle/>
          <a:p>
            <a:pPr defTabSz="914490">
              <a:spcAft>
                <a:spcPts val="600"/>
              </a:spcAft>
              <a:defRPr/>
            </a:pPr>
            <a:r>
              <a:rPr lang="en-US" dirty="0">
                <a:solidFill>
                  <a:schemeClr val="tx1"/>
                </a:solidFill>
                <a:latin typeface="Avenir Next" panose="020B0503020202020204"/>
              </a:rPr>
              <a:t>denny@integritylawfirm.id</a:t>
            </a:r>
          </a:p>
        </p:txBody>
      </p:sp>
      <p:sp>
        <p:nvSpPr>
          <p:cNvPr id="21" name="Slide Number Placeholder 15">
            <a:extLst>
              <a:ext uri="{FF2B5EF4-FFF2-40B4-BE49-F238E27FC236}">
                <a16:creationId xmlns:a16="http://schemas.microsoft.com/office/drawing/2014/main" id="{5A18703B-E950-DFB3-93F9-8F3CB1857ABD}"/>
              </a:ext>
            </a:extLst>
          </p:cNvPr>
          <p:cNvSpPr txBox="1">
            <a:spLocks/>
          </p:cNvSpPr>
          <p:nvPr/>
        </p:nvSpPr>
        <p:spPr>
          <a:xfrm>
            <a:off x="17469350" y="9602110"/>
            <a:ext cx="565802" cy="365126"/>
          </a:xfrm>
          <a:prstGeom prst="callout1">
            <a:avLst>
              <a:gd name="adj1" fmla="val 48702"/>
              <a:gd name="adj2" fmla="val 84708"/>
              <a:gd name="adj3" fmla="val 48210"/>
              <a:gd name="adj4" fmla="val 162974"/>
            </a:avLst>
          </a:prstGeom>
          <a:ln w="38100">
            <a:solidFill>
              <a:srgbClr val="680000"/>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445">
              <a:defRPr/>
            </a:pPr>
            <a:fld id="{B42DF2D7-30B4-D046-BCCB-386CF9A49E74}" type="slidenum">
              <a:rPr lang="en-US" sz="2400" b="1">
                <a:solidFill>
                  <a:srgbClr val="680000"/>
                </a:solidFill>
                <a:latin typeface="Calibri"/>
              </a:rPr>
              <a:pPr algn="ctr" defTabSz="914445">
                <a:defRPr/>
              </a:pPr>
              <a:t>64</a:t>
            </a:fld>
            <a:endParaRPr lang="en-US" sz="2400" b="1" dirty="0">
              <a:solidFill>
                <a:srgbClr val="680000"/>
              </a:solidFill>
              <a:latin typeface="Calibri"/>
            </a:endParaRPr>
          </a:p>
        </p:txBody>
      </p:sp>
      <p:sp>
        <p:nvSpPr>
          <p:cNvPr id="8" name="object 11">
            <a:extLst>
              <a:ext uri="{FF2B5EF4-FFF2-40B4-BE49-F238E27FC236}">
                <a16:creationId xmlns:a16="http://schemas.microsoft.com/office/drawing/2014/main" id="{0994CACE-56CF-4FDC-B151-B97AB621CEF8}"/>
              </a:ext>
            </a:extLst>
          </p:cNvPr>
          <p:cNvSpPr txBox="1"/>
          <p:nvPr/>
        </p:nvSpPr>
        <p:spPr>
          <a:xfrm>
            <a:off x="8620374" y="2444175"/>
            <a:ext cx="8001001" cy="648687"/>
          </a:xfrm>
          <a:prstGeom prst="rect">
            <a:avLst/>
          </a:prstGeom>
        </p:spPr>
        <p:txBody>
          <a:bodyPr wrap="square" lIns="0" tIns="23813" rIns="0" bIns="0" rtlCol="0">
            <a:noAutofit/>
          </a:bodyPr>
          <a:lstStyle/>
          <a:p>
            <a:pPr algn="ctr"/>
            <a:r>
              <a:rPr lang="en-AU" sz="4000" b="1" spc="-6" dirty="0">
                <a:latin typeface="Calibri"/>
                <a:cs typeface="Calibri"/>
              </a:rPr>
              <a:t>PRINSIP TRANSPARANSI DI BELANDA</a:t>
            </a:r>
            <a:endParaRPr sz="4000" b="1" dirty="0">
              <a:latin typeface="Calibri"/>
              <a:cs typeface="Calibri"/>
            </a:endParaRPr>
          </a:p>
        </p:txBody>
      </p:sp>
      <p:sp>
        <p:nvSpPr>
          <p:cNvPr id="9" name="object 11">
            <a:extLst>
              <a:ext uri="{FF2B5EF4-FFF2-40B4-BE49-F238E27FC236}">
                <a16:creationId xmlns:a16="http://schemas.microsoft.com/office/drawing/2014/main" id="{E68B4E28-FDFF-47F8-9A34-B9BFA9E921B8}"/>
              </a:ext>
            </a:extLst>
          </p:cNvPr>
          <p:cNvSpPr txBox="1"/>
          <p:nvPr/>
        </p:nvSpPr>
        <p:spPr>
          <a:xfrm>
            <a:off x="8910636" y="3394345"/>
            <a:ext cx="8763001" cy="4543677"/>
          </a:xfrm>
          <a:prstGeom prst="rect">
            <a:avLst/>
          </a:prstGeom>
        </p:spPr>
        <p:txBody>
          <a:bodyPr wrap="square" lIns="0" tIns="23813" rIns="0" bIns="0" rtlCol="0">
            <a:noAutofit/>
          </a:bodyPr>
          <a:lstStyle/>
          <a:p>
            <a:pPr marL="571500" indent="-571500" algn="just">
              <a:buFont typeface="Arial" panose="020B0604020202020204" pitchFamily="34" charset="0"/>
              <a:buChar char="•"/>
            </a:pPr>
            <a:r>
              <a:rPr lang="en-AU" sz="3100" spc="-6" dirty="0">
                <a:latin typeface="Calibri"/>
                <a:cs typeface="Calibri"/>
              </a:rPr>
              <a:t>Bahwa setiap keputusan tidak memiliki akibat hukum sampai diberitahukan kepada pihak yang bersangkutan (Pasal 3:40 GALA*). Sehingga, semua pihak memiliki kesempatan untuk mengajukan keberatan atas keputusan tersebut;</a:t>
            </a:r>
          </a:p>
          <a:p>
            <a:pPr marL="571500" indent="-571500" algn="just">
              <a:buFont typeface="Arial" panose="020B0604020202020204" pitchFamily="34" charset="0"/>
              <a:buChar char="•"/>
            </a:pPr>
            <a:r>
              <a:rPr lang="en-AU" sz="3100" spc="-6" dirty="0">
                <a:latin typeface="Calibri"/>
                <a:cs typeface="Calibri"/>
              </a:rPr>
              <a:t>Keputusan administratif harus diumumkan secara luas walaupun bukan kepada pihak yang berkepentingan (Pasal 3:42 GALA)</a:t>
            </a:r>
            <a:endParaRPr sz="3100" dirty="0">
              <a:latin typeface="Calibri"/>
              <a:cs typeface="Calibri"/>
            </a:endParaRPr>
          </a:p>
        </p:txBody>
      </p:sp>
      <p:sp>
        <p:nvSpPr>
          <p:cNvPr id="11" name="object 11">
            <a:extLst>
              <a:ext uri="{FF2B5EF4-FFF2-40B4-BE49-F238E27FC236}">
                <a16:creationId xmlns:a16="http://schemas.microsoft.com/office/drawing/2014/main" id="{3F02B51C-B39A-4912-B2D1-37C4F42F881B}"/>
              </a:ext>
            </a:extLst>
          </p:cNvPr>
          <p:cNvSpPr txBox="1"/>
          <p:nvPr/>
        </p:nvSpPr>
        <p:spPr>
          <a:xfrm>
            <a:off x="9451179" y="7429500"/>
            <a:ext cx="9144000" cy="300442"/>
          </a:xfrm>
          <a:prstGeom prst="rect">
            <a:avLst/>
          </a:prstGeom>
        </p:spPr>
        <p:txBody>
          <a:bodyPr wrap="square" lIns="0" tIns="23813" rIns="0" bIns="0" rtlCol="0">
            <a:noAutofit/>
          </a:bodyPr>
          <a:lstStyle/>
          <a:p>
            <a:pPr algn="just"/>
            <a:r>
              <a:rPr lang="en-AU" sz="2800" spc="-6" dirty="0">
                <a:latin typeface="Calibri"/>
                <a:cs typeface="Calibri"/>
              </a:rPr>
              <a:t>*GALA= </a:t>
            </a:r>
            <a:r>
              <a:rPr lang="en-AU" sz="2800" i="1" spc="-6" dirty="0">
                <a:latin typeface="Calibri"/>
                <a:cs typeface="Calibri"/>
              </a:rPr>
              <a:t>General Administrative Law Act</a:t>
            </a:r>
            <a:endParaRPr sz="2800" dirty="0">
              <a:latin typeface="Calibri"/>
              <a:cs typeface="Calibri"/>
            </a:endParaRPr>
          </a:p>
        </p:txBody>
      </p:sp>
      <p:pic>
        <p:nvPicPr>
          <p:cNvPr id="13" name="Picture 12">
            <a:extLst>
              <a:ext uri="{FF2B5EF4-FFF2-40B4-BE49-F238E27FC236}">
                <a16:creationId xmlns:a16="http://schemas.microsoft.com/office/drawing/2014/main" id="{760D3F65-4583-4A05-BE15-0938FA438FFC}"/>
              </a:ext>
            </a:extLst>
          </p:cNvPr>
          <p:cNvPicPr>
            <a:picLocks/>
          </p:cNvPicPr>
          <p:nvPr/>
        </p:nvPicPr>
        <p:blipFill>
          <a:blip r:embed="rId4">
            <a:extLst>
              <a:ext uri="{28A0092B-C50C-407E-A947-70E740481C1C}">
                <a14:useLocalDpi xmlns:a14="http://schemas.microsoft.com/office/drawing/2010/main" val="0"/>
              </a:ext>
            </a:extLst>
          </a:blip>
          <a:srcRect/>
          <a:stretch/>
        </p:blipFill>
        <p:spPr>
          <a:xfrm>
            <a:off x="70202" y="0"/>
            <a:ext cx="7702198" cy="10325100"/>
          </a:xfrm>
          <a:prstGeom prst="rect">
            <a:avLst/>
          </a:prstGeom>
        </p:spPr>
      </p:pic>
    </p:spTree>
    <p:extLst>
      <p:ext uri="{BB962C8B-B14F-4D97-AF65-F5344CB8AC3E}">
        <p14:creationId xmlns:p14="http://schemas.microsoft.com/office/powerpoint/2010/main" val="323072189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14">
            <a:extLst>
              <a:ext uri="{FF2B5EF4-FFF2-40B4-BE49-F238E27FC236}">
                <a16:creationId xmlns:a16="http://schemas.microsoft.com/office/drawing/2014/main" id="{216B4CB5-8F05-41EE-73D4-4A9C99FA386B}"/>
              </a:ext>
            </a:extLst>
          </p:cNvPr>
          <p:cNvSpPr/>
          <p:nvPr/>
        </p:nvSpPr>
        <p:spPr>
          <a:xfrm>
            <a:off x="29787" y="0"/>
            <a:ext cx="18265140" cy="10294620"/>
          </a:xfrm>
          <a:prstGeom prst="rect">
            <a:avLst/>
          </a:prstGeom>
          <a:blipFill>
            <a:blip r:embed="rId2" cstate="print"/>
            <a:stretch>
              <a:fillRect/>
            </a:stretch>
          </a:blipFill>
        </p:spPr>
        <p:txBody>
          <a:bodyPr wrap="square" lIns="0" tIns="0" rIns="0" bIns="0" rtlCol="0">
            <a:noAutofit/>
          </a:bodyPr>
          <a:lstStyle/>
          <a:p>
            <a:endParaRPr sz="2700" dirty="0"/>
          </a:p>
        </p:txBody>
      </p:sp>
      <p:pic>
        <p:nvPicPr>
          <p:cNvPr id="6" name="Picture 5">
            <a:extLst>
              <a:ext uri="{FF2B5EF4-FFF2-40B4-BE49-F238E27FC236}">
                <a16:creationId xmlns:a16="http://schemas.microsoft.com/office/drawing/2014/main" id="{9D43267B-B259-FCF0-29FA-21724F63F6C2}"/>
              </a:ext>
            </a:extLst>
          </p:cNvPr>
          <p:cNvPicPr>
            <a:picLocks noChangeAspect="1"/>
          </p:cNvPicPr>
          <p:nvPr/>
        </p:nvPicPr>
        <p:blipFill>
          <a:blip r:embed="rId3"/>
          <a:stretch>
            <a:fillRect/>
          </a:stretch>
        </p:blipFill>
        <p:spPr>
          <a:xfrm>
            <a:off x="16992600" y="371870"/>
            <a:ext cx="1097375" cy="916005"/>
          </a:xfrm>
          <a:prstGeom prst="rect">
            <a:avLst/>
          </a:prstGeom>
        </p:spPr>
      </p:pic>
      <p:sp>
        <p:nvSpPr>
          <p:cNvPr id="18" name="Slide Number Placeholder 15">
            <a:extLst>
              <a:ext uri="{FF2B5EF4-FFF2-40B4-BE49-F238E27FC236}">
                <a16:creationId xmlns:a16="http://schemas.microsoft.com/office/drawing/2014/main" id="{DD46BE5E-8575-8311-A7F4-A3088AE3E950}"/>
              </a:ext>
            </a:extLst>
          </p:cNvPr>
          <p:cNvSpPr txBox="1">
            <a:spLocks/>
          </p:cNvSpPr>
          <p:nvPr/>
        </p:nvSpPr>
        <p:spPr>
          <a:xfrm>
            <a:off x="17469349" y="9662456"/>
            <a:ext cx="565802" cy="304778"/>
          </a:xfrm>
          <a:prstGeom prst="callout1">
            <a:avLst>
              <a:gd name="adj1" fmla="val 48702"/>
              <a:gd name="adj2" fmla="val 84708"/>
              <a:gd name="adj3" fmla="val 48210"/>
              <a:gd name="adj4" fmla="val 162974"/>
            </a:avLst>
          </a:prstGeom>
          <a:ln w="38100">
            <a:solidFill>
              <a:schemeClr val="tx1"/>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B42DF2D7-30B4-D046-BCCB-386CF9A49E74}" type="slidenum">
              <a:rPr lang="en-US" sz="2400" b="1" smtClean="0"/>
              <a:pPr algn="ctr"/>
              <a:t>65</a:t>
            </a:fld>
            <a:endParaRPr lang="en-US" sz="2400" b="1" dirty="0"/>
          </a:p>
        </p:txBody>
      </p:sp>
      <p:sp>
        <p:nvSpPr>
          <p:cNvPr id="3" name="TextBox 2">
            <a:extLst>
              <a:ext uri="{FF2B5EF4-FFF2-40B4-BE49-F238E27FC236}">
                <a16:creationId xmlns:a16="http://schemas.microsoft.com/office/drawing/2014/main" id="{8165ED01-7AD8-A82D-30BE-9F522F07165C}"/>
              </a:ext>
            </a:extLst>
          </p:cNvPr>
          <p:cNvSpPr txBox="1"/>
          <p:nvPr/>
        </p:nvSpPr>
        <p:spPr>
          <a:xfrm>
            <a:off x="4586687" y="9693143"/>
            <a:ext cx="9207062" cy="369332"/>
          </a:xfrm>
          <a:prstGeom prst="rect">
            <a:avLst/>
          </a:prstGeom>
          <a:noFill/>
        </p:spPr>
        <p:txBody>
          <a:bodyPr wrap="square">
            <a:spAutoFit/>
          </a:bodyPr>
          <a:lstStyle/>
          <a:p>
            <a:pPr algn="ctr" defTabSz="914490">
              <a:spcAft>
                <a:spcPts val="600"/>
              </a:spcAft>
              <a:defRPr/>
            </a:pPr>
            <a:r>
              <a:rPr lang="en-US" sz="1800" dirty="0">
                <a:solidFill>
                  <a:schemeClr val="tx1"/>
                </a:solidFill>
              </a:rPr>
              <a:t>denny@integritylawfirm.id</a:t>
            </a:r>
          </a:p>
        </p:txBody>
      </p:sp>
      <p:sp>
        <p:nvSpPr>
          <p:cNvPr id="10" name="object 3"/>
          <p:cNvSpPr txBox="1">
            <a:spLocks noGrp="1"/>
          </p:cNvSpPr>
          <p:nvPr>
            <p:ph type="title"/>
          </p:nvPr>
        </p:nvSpPr>
        <p:spPr>
          <a:xfrm>
            <a:off x="838200" y="2743397"/>
            <a:ext cx="5977931" cy="1490152"/>
          </a:xfrm>
          <a:prstGeom prst="rect">
            <a:avLst/>
          </a:prstGeom>
        </p:spPr>
        <p:txBody>
          <a:bodyPr vert="horz" wrap="square" lIns="0" tIns="12700" rIns="0" bIns="0" rtlCol="0">
            <a:spAutoFit/>
          </a:bodyPr>
          <a:lstStyle/>
          <a:p>
            <a:pPr marL="12700">
              <a:lnSpc>
                <a:spcPct val="100000"/>
              </a:lnSpc>
              <a:spcBef>
                <a:spcPts val="100"/>
              </a:spcBef>
            </a:pPr>
            <a:r>
              <a:rPr lang="sv-SE" sz="9600" b="1" dirty="0">
                <a:latin typeface="Avenir Next" panose="020B0503020202020204"/>
              </a:rPr>
              <a:t>Australia</a:t>
            </a:r>
          </a:p>
        </p:txBody>
      </p:sp>
      <p:pic>
        <p:nvPicPr>
          <p:cNvPr id="5" name="Picture 4">
            <a:extLst>
              <a:ext uri="{FF2B5EF4-FFF2-40B4-BE49-F238E27FC236}">
                <a16:creationId xmlns:a16="http://schemas.microsoft.com/office/drawing/2014/main" id="{0C2F188F-3414-D32B-1BBA-875DE6B014F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3587" y="4431135"/>
            <a:ext cx="5952027" cy="5553417"/>
          </a:xfrm>
          <a:prstGeom prst="rect">
            <a:avLst/>
          </a:prstGeom>
        </p:spPr>
      </p:pic>
      <p:sp>
        <p:nvSpPr>
          <p:cNvPr id="16" name="object 11">
            <a:extLst>
              <a:ext uri="{FF2B5EF4-FFF2-40B4-BE49-F238E27FC236}">
                <a16:creationId xmlns:a16="http://schemas.microsoft.com/office/drawing/2014/main" id="{B7929EAA-8E31-F6CC-7647-091116763658}"/>
              </a:ext>
            </a:extLst>
          </p:cNvPr>
          <p:cNvSpPr txBox="1"/>
          <p:nvPr/>
        </p:nvSpPr>
        <p:spPr>
          <a:xfrm>
            <a:off x="6773440" y="1701543"/>
            <a:ext cx="10774774" cy="8038098"/>
          </a:xfrm>
          <a:prstGeom prst="rect">
            <a:avLst/>
          </a:prstGeom>
        </p:spPr>
        <p:txBody>
          <a:bodyPr vert="horz" wrap="square" lIns="0" tIns="12700" rIns="0" bIns="0" rtlCol="0">
            <a:spAutoFit/>
          </a:bodyPr>
          <a:lstStyle/>
          <a:p>
            <a:pPr marL="342900" lvl="0" indent="-342900" algn="just">
              <a:lnSpc>
                <a:spcPct val="107000"/>
              </a:lnSpc>
              <a:buFont typeface="+mj-lt"/>
              <a:buAutoNum type="arabicPeriod"/>
            </a:pPr>
            <a:r>
              <a:rPr lang="id-ID" sz="2800" dirty="0">
                <a:effectLst/>
                <a:latin typeface="Avenir Next" panose="020B0503020202020204"/>
                <a:ea typeface="Times New Roman" panose="02020603050405020304" pitchFamily="18" charset="0"/>
                <a:cs typeface="Times New Roman" panose="02020603050405020304" pitchFamily="18" charset="0"/>
              </a:rPr>
              <a:t>Pemerintah Australia mengadopsi </a:t>
            </a:r>
            <a:r>
              <a:rPr lang="id-ID" sz="2800" b="1" dirty="0">
                <a:effectLst/>
                <a:latin typeface="Avenir Next" panose="020B0503020202020204"/>
                <a:ea typeface="Times New Roman" panose="02020603050405020304" pitchFamily="18" charset="0"/>
                <a:cs typeface="Times New Roman" panose="02020603050405020304" pitchFamily="18" charset="0"/>
              </a:rPr>
              <a:t>Model Laws on Procurement </a:t>
            </a:r>
            <a:r>
              <a:rPr lang="id-ID" sz="2800" dirty="0">
                <a:effectLst/>
                <a:latin typeface="Avenir Next" panose="020B0503020202020204"/>
                <a:ea typeface="Times New Roman" panose="02020603050405020304" pitchFamily="18" charset="0"/>
                <a:cs typeface="Times New Roman" panose="02020603050405020304" pitchFamily="18" charset="0"/>
              </a:rPr>
              <a:t>yang diterbitkan oleh </a:t>
            </a:r>
            <a:r>
              <a:rPr lang="id-ID" sz="2800" b="1" dirty="0">
                <a:effectLst/>
                <a:latin typeface="Avenir Next" panose="020B0503020202020204"/>
                <a:ea typeface="Times New Roman" panose="02020603050405020304" pitchFamily="18" charset="0"/>
                <a:cs typeface="Times New Roman" panose="02020603050405020304" pitchFamily="18" charset="0"/>
              </a:rPr>
              <a:t>United Nations Commission on International Trade Law (UNICITRAL)</a:t>
            </a:r>
            <a:r>
              <a:rPr lang="id-ID" sz="2800" dirty="0">
                <a:effectLst/>
                <a:latin typeface="Avenir Next" panose="020B0503020202020204"/>
                <a:ea typeface="Times New Roman" panose="02020603050405020304" pitchFamily="18" charset="0"/>
                <a:cs typeface="Times New Roman" panose="02020603050405020304" pitchFamily="18" charset="0"/>
              </a:rPr>
              <a:t>. </a:t>
            </a:r>
            <a:r>
              <a:rPr lang="en-US" sz="2800" dirty="0">
                <a:effectLst/>
                <a:latin typeface="Avenir Next" panose="020B0503020202020204"/>
                <a:ea typeface="Times New Roman" panose="02020603050405020304" pitchFamily="18" charset="0"/>
                <a:cs typeface="Times New Roman" panose="02020603050405020304" pitchFamily="18" charset="0"/>
              </a:rPr>
              <a:t> </a:t>
            </a:r>
            <a:r>
              <a:rPr lang="en-US" sz="2800" dirty="0" err="1">
                <a:effectLst/>
                <a:latin typeface="Avenir Next" panose="020B0503020202020204"/>
                <a:ea typeface="Times New Roman" panose="02020603050405020304" pitchFamily="18" charset="0"/>
                <a:cs typeface="Times New Roman" panose="02020603050405020304" pitchFamily="18" charset="0"/>
              </a:rPr>
              <a:t>Penerapan</a:t>
            </a:r>
            <a:r>
              <a:rPr lang="en-US" sz="2800" dirty="0">
                <a:effectLst/>
                <a:latin typeface="Avenir Next" panose="020B0503020202020204"/>
                <a:ea typeface="Times New Roman" panose="02020603050405020304" pitchFamily="18" charset="0"/>
                <a:cs typeface="Times New Roman" panose="02020603050405020304" pitchFamily="18" charset="0"/>
              </a:rPr>
              <a:t> </a:t>
            </a:r>
            <a:r>
              <a:rPr lang="en-US" sz="2800" dirty="0" err="1">
                <a:effectLst/>
                <a:latin typeface="Avenir Next" panose="020B0503020202020204"/>
                <a:ea typeface="Times New Roman" panose="02020603050405020304" pitchFamily="18" charset="0"/>
                <a:cs typeface="Times New Roman" panose="02020603050405020304" pitchFamily="18" charset="0"/>
              </a:rPr>
              <a:t>tersebut</a:t>
            </a:r>
            <a:r>
              <a:rPr lang="en-US" sz="2800" dirty="0">
                <a:effectLst/>
                <a:latin typeface="Avenir Next" panose="020B0503020202020204"/>
                <a:ea typeface="Times New Roman" panose="02020603050405020304" pitchFamily="18" charset="0"/>
                <a:cs typeface="Times New Roman" panose="02020603050405020304" pitchFamily="18" charset="0"/>
              </a:rPr>
              <a:t> </a:t>
            </a:r>
            <a:r>
              <a:rPr lang="en-US" sz="2800" dirty="0" err="1">
                <a:effectLst/>
                <a:latin typeface="Avenir Next" panose="020B0503020202020204"/>
                <a:ea typeface="Times New Roman" panose="02020603050405020304" pitchFamily="18" charset="0"/>
                <a:cs typeface="Times New Roman" panose="02020603050405020304" pitchFamily="18" charset="0"/>
              </a:rPr>
              <a:t>bertujuan</a:t>
            </a:r>
            <a:r>
              <a:rPr lang="en-US" sz="2800" dirty="0">
                <a:effectLst/>
                <a:latin typeface="Avenir Next" panose="020B0503020202020204"/>
                <a:ea typeface="Times New Roman" panose="02020603050405020304" pitchFamily="18" charset="0"/>
                <a:cs typeface="Times New Roman" panose="02020603050405020304" pitchFamily="18" charset="0"/>
              </a:rPr>
              <a:t> </a:t>
            </a:r>
            <a:r>
              <a:rPr lang="en-US" sz="2800" dirty="0" err="1">
                <a:effectLst/>
                <a:latin typeface="Avenir Next" panose="020B0503020202020204"/>
                <a:ea typeface="Times New Roman" panose="02020603050405020304" pitchFamily="18" charset="0"/>
                <a:cs typeface="Times New Roman" panose="02020603050405020304" pitchFamily="18" charset="0"/>
              </a:rPr>
              <a:t>untuk</a:t>
            </a:r>
            <a:r>
              <a:rPr lang="en-US" sz="2800" dirty="0">
                <a:effectLst/>
                <a:latin typeface="Avenir Next" panose="020B0503020202020204"/>
                <a:ea typeface="Times New Roman" panose="02020603050405020304" pitchFamily="18" charset="0"/>
                <a:cs typeface="Times New Roman" panose="02020603050405020304" pitchFamily="18" charset="0"/>
              </a:rPr>
              <a:t> </a:t>
            </a:r>
            <a:r>
              <a:rPr lang="id-ID" sz="2800" dirty="0">
                <a:effectLst/>
                <a:latin typeface="Avenir Next" panose="020B0503020202020204"/>
                <a:ea typeface="Times New Roman" panose="02020603050405020304" pitchFamily="18" charset="0"/>
                <a:cs typeface="Times New Roman" panose="02020603050405020304" pitchFamily="18" charset="0"/>
              </a:rPr>
              <a:t>mengurangi korupsi dan </a:t>
            </a:r>
            <a:r>
              <a:rPr lang="en-US" sz="2800" dirty="0" err="1">
                <a:latin typeface="Avenir Next" panose="020B0503020202020204"/>
                <a:ea typeface="Times New Roman" panose="02020603050405020304" pitchFamily="18" charset="0"/>
                <a:cs typeface="Times New Roman" panose="02020603050405020304" pitchFamily="18" charset="0"/>
              </a:rPr>
              <a:t>menciptkan</a:t>
            </a:r>
            <a:r>
              <a:rPr lang="en-US" sz="2800" dirty="0">
                <a:latin typeface="Avenir Next" panose="020B0503020202020204"/>
                <a:ea typeface="Times New Roman" panose="02020603050405020304" pitchFamily="18" charset="0"/>
                <a:cs typeface="Times New Roman" panose="02020603050405020304" pitchFamily="18" charset="0"/>
              </a:rPr>
              <a:t> </a:t>
            </a:r>
            <a:r>
              <a:rPr lang="en-US" sz="2800" b="0" i="0" kern="1200" dirty="0" err="1">
                <a:solidFill>
                  <a:schemeClr val="dk1"/>
                </a:solidFill>
                <a:latin typeface="Avenir Next" panose="020B0503020202020204"/>
              </a:rPr>
              <a:t>persaingan</a:t>
            </a:r>
            <a:r>
              <a:rPr lang="en-US" sz="2800" b="0" i="0" kern="1200" dirty="0">
                <a:solidFill>
                  <a:schemeClr val="dk1"/>
                </a:solidFill>
                <a:latin typeface="Avenir Next" panose="020B0503020202020204"/>
              </a:rPr>
              <a:t> yang </a:t>
            </a:r>
            <a:r>
              <a:rPr lang="en-US" sz="2800" b="0" i="0" kern="1200" dirty="0" err="1">
                <a:solidFill>
                  <a:schemeClr val="dk1"/>
                </a:solidFill>
                <a:latin typeface="Avenir Next" panose="020B0503020202020204"/>
              </a:rPr>
              <a:t>terbuka</a:t>
            </a:r>
            <a:r>
              <a:rPr lang="en-US" sz="2800" b="0" i="0" kern="1200" dirty="0">
                <a:solidFill>
                  <a:schemeClr val="dk1"/>
                </a:solidFill>
                <a:latin typeface="Avenir Next" panose="020B0503020202020204"/>
              </a:rPr>
              <a:t> dan </a:t>
            </a:r>
            <a:r>
              <a:rPr lang="en-US" sz="2800" b="0" i="0" kern="1200" dirty="0" err="1">
                <a:solidFill>
                  <a:schemeClr val="dk1"/>
                </a:solidFill>
                <a:latin typeface="Avenir Next" panose="020B0503020202020204"/>
              </a:rPr>
              <a:t>efektif</a:t>
            </a:r>
            <a:r>
              <a:rPr lang="en-US" sz="2800" b="0" i="0" kern="1200" dirty="0">
                <a:solidFill>
                  <a:schemeClr val="dk1"/>
                </a:solidFill>
                <a:latin typeface="Avenir Next" panose="020B0503020202020204"/>
              </a:rPr>
              <a:t>, </a:t>
            </a:r>
            <a:r>
              <a:rPr lang="en-US" sz="2800" b="0" i="0" kern="1200" dirty="0" err="1">
                <a:solidFill>
                  <a:schemeClr val="dk1"/>
                </a:solidFill>
                <a:latin typeface="Avenir Next" panose="020B0503020202020204"/>
              </a:rPr>
              <a:t>beretika</a:t>
            </a:r>
            <a:r>
              <a:rPr lang="en-US" sz="2800" b="0" i="0" kern="1200" dirty="0">
                <a:solidFill>
                  <a:schemeClr val="dk1"/>
                </a:solidFill>
                <a:latin typeface="Avenir Next" panose="020B0503020202020204"/>
              </a:rPr>
              <a:t> dan </a:t>
            </a:r>
            <a:r>
              <a:rPr lang="en-US" sz="2800" b="0" i="0" kern="1200" dirty="0" err="1">
                <a:solidFill>
                  <a:schemeClr val="dk1"/>
                </a:solidFill>
                <a:latin typeface="Avenir Next" panose="020B0503020202020204"/>
              </a:rPr>
              <a:t>adil</a:t>
            </a:r>
            <a:r>
              <a:rPr lang="en-US" sz="2800" dirty="0">
                <a:solidFill>
                  <a:schemeClr val="dk1"/>
                </a:solidFill>
                <a:latin typeface="Avenir Next" panose="020B0503020202020204"/>
              </a:rPr>
              <a:t>.</a:t>
            </a:r>
          </a:p>
          <a:p>
            <a:pPr marL="342900" lvl="0" indent="-342900" algn="just">
              <a:lnSpc>
                <a:spcPct val="107000"/>
              </a:lnSpc>
              <a:buFont typeface="+mj-lt"/>
              <a:buAutoNum type="arabicPeriod"/>
            </a:pPr>
            <a:endParaRPr lang="en-US" sz="2800" dirty="0">
              <a:solidFill>
                <a:schemeClr val="dk1"/>
              </a:solidFill>
              <a:latin typeface="Avenir Next" panose="020B0503020202020204"/>
            </a:endParaRPr>
          </a:p>
          <a:p>
            <a:pPr marL="342900" lvl="0" indent="-342900" algn="just">
              <a:lnSpc>
                <a:spcPct val="107000"/>
              </a:lnSpc>
              <a:buFont typeface="+mj-lt"/>
              <a:buAutoNum type="arabicPeriod"/>
            </a:pPr>
            <a:r>
              <a:rPr lang="en-US" sz="2800" dirty="0">
                <a:latin typeface="Avenir Next" panose="020B0503020202020204"/>
              </a:rPr>
              <a:t>Australia </a:t>
            </a:r>
            <a:r>
              <a:rPr lang="en-US" sz="2800" dirty="0" err="1">
                <a:latin typeface="Avenir Next" panose="020B0503020202020204"/>
              </a:rPr>
              <a:t>mengadopsi</a:t>
            </a:r>
            <a:r>
              <a:rPr lang="en-US" sz="2800" dirty="0">
                <a:latin typeface="Avenir Next" panose="020B0503020202020204"/>
              </a:rPr>
              <a:t> model </a:t>
            </a:r>
            <a:r>
              <a:rPr lang="en-US" sz="2800" b="1" dirty="0">
                <a:latin typeface="Avenir Next" panose="020B0503020202020204"/>
              </a:rPr>
              <a:t>Transparency International Secretariat </a:t>
            </a:r>
            <a:r>
              <a:rPr lang="id-ID" sz="2800" b="1" dirty="0">
                <a:effectLst/>
                <a:latin typeface="Avenir Next" panose="020B0503020202020204"/>
                <a:ea typeface="Calibri" panose="020F0502020204030204" pitchFamily="34" charset="0"/>
                <a:cs typeface="Times New Roman" panose="02020603050405020304" pitchFamily="18" charset="0"/>
              </a:rPr>
              <a:t> </a:t>
            </a:r>
            <a:r>
              <a:rPr lang="en-US" sz="2800" dirty="0" err="1">
                <a:effectLst/>
                <a:latin typeface="Avenir Next" panose="020B0503020202020204"/>
                <a:ea typeface="Calibri" panose="020F0502020204030204" pitchFamily="34" charset="0"/>
                <a:cs typeface="Times New Roman" panose="02020603050405020304" pitchFamily="18" charset="0"/>
              </a:rPr>
              <a:t>untuk</a:t>
            </a:r>
            <a:r>
              <a:rPr lang="en-US" sz="2800" dirty="0">
                <a:effectLst/>
                <a:latin typeface="Avenir Next" panose="020B0503020202020204"/>
                <a:ea typeface="Calibri" panose="020F0502020204030204" pitchFamily="34" charset="0"/>
                <a:cs typeface="Times New Roman" panose="02020603050405020304" pitchFamily="18" charset="0"/>
              </a:rPr>
              <a:t> </a:t>
            </a:r>
            <a:r>
              <a:rPr lang="id-ID" sz="2800" dirty="0">
                <a:effectLst/>
                <a:latin typeface="Avenir Next" panose="020B0503020202020204"/>
                <a:ea typeface="Calibri" panose="020F0502020204030204" pitchFamily="34" charset="0"/>
                <a:cs typeface="Times New Roman" panose="02020603050405020304" pitchFamily="18" charset="0"/>
              </a:rPr>
              <a:t>mendukung prinsip-prinsip yang terkandung dalam</a:t>
            </a:r>
            <a:r>
              <a:rPr lang="en-US" sz="2800" dirty="0">
                <a:latin typeface="Avenir Next" panose="020B0503020202020204"/>
                <a:ea typeface="Calibri" panose="020F0502020204030204" pitchFamily="34" charset="0"/>
                <a:cs typeface="Times New Roman" panose="02020603050405020304" pitchFamily="18" charset="0"/>
              </a:rPr>
              <a:t> </a:t>
            </a:r>
            <a:r>
              <a:rPr lang="en-US" sz="2800" b="1" dirty="0">
                <a:latin typeface="Avenir Next" panose="020B0503020202020204"/>
              </a:rPr>
              <a:t>Transparency International’s Integrity Pacts in Public Procurement: An implementation Guide</a:t>
            </a:r>
            <a:r>
              <a:rPr lang="en-US" sz="2800" dirty="0">
                <a:latin typeface="Avenir Next" panose="020B0503020202020204"/>
                <a:cs typeface="Times New Roman" panose="02020603050405020304" pitchFamily="18" charset="0"/>
              </a:rPr>
              <a:t> </a:t>
            </a:r>
            <a:r>
              <a:rPr lang="en-US" sz="2800" dirty="0" err="1">
                <a:latin typeface="Avenir Next" panose="020B0503020202020204"/>
                <a:cs typeface="Times New Roman" panose="02020603050405020304" pitchFamily="18" charset="0"/>
              </a:rPr>
              <a:t>terhadap</a:t>
            </a:r>
            <a:r>
              <a:rPr lang="en-US" sz="2800" dirty="0">
                <a:latin typeface="Avenir Next" panose="020B0503020202020204"/>
                <a:cs typeface="Times New Roman" panose="02020603050405020304" pitchFamily="18" charset="0"/>
              </a:rPr>
              <a:t> </a:t>
            </a:r>
            <a:r>
              <a:rPr lang="en-US" sz="2800" dirty="0" err="1">
                <a:latin typeface="Avenir Next" panose="020B0503020202020204"/>
                <a:cs typeface="Times New Roman" panose="02020603050405020304" pitchFamily="18" charset="0"/>
              </a:rPr>
              <a:t>pengadaan</a:t>
            </a:r>
            <a:r>
              <a:rPr lang="en-US" sz="2800" dirty="0">
                <a:latin typeface="Avenir Next" panose="020B0503020202020204"/>
                <a:cs typeface="Times New Roman" panose="02020603050405020304" pitchFamily="18" charset="0"/>
              </a:rPr>
              <a:t> </a:t>
            </a:r>
            <a:r>
              <a:rPr lang="en-US" sz="2800" dirty="0" err="1">
                <a:latin typeface="Avenir Next" panose="020B0503020202020204"/>
                <a:cs typeface="Times New Roman" panose="02020603050405020304" pitchFamily="18" charset="0"/>
              </a:rPr>
              <a:t>barang</a:t>
            </a:r>
            <a:r>
              <a:rPr lang="en-US" sz="2800" dirty="0">
                <a:latin typeface="Avenir Next" panose="020B0503020202020204"/>
                <a:cs typeface="Times New Roman" panose="02020603050405020304" pitchFamily="18" charset="0"/>
              </a:rPr>
              <a:t>/</a:t>
            </a:r>
            <a:r>
              <a:rPr lang="en-US" sz="2800" dirty="0" err="1">
                <a:latin typeface="Avenir Next" panose="020B0503020202020204"/>
                <a:cs typeface="Times New Roman" panose="02020603050405020304" pitchFamily="18" charset="0"/>
              </a:rPr>
              <a:t>jasa</a:t>
            </a:r>
            <a:r>
              <a:rPr lang="en-US" sz="2800" dirty="0">
                <a:latin typeface="Avenir Next" panose="020B0503020202020204"/>
                <a:cs typeface="Times New Roman" panose="02020603050405020304" pitchFamily="18" charset="0"/>
              </a:rPr>
              <a:t> </a:t>
            </a:r>
            <a:r>
              <a:rPr lang="en-US" sz="2800" dirty="0" err="1">
                <a:latin typeface="Avenir Next" panose="020B0503020202020204"/>
                <a:cs typeface="Times New Roman" panose="02020603050405020304" pitchFamily="18" charset="0"/>
              </a:rPr>
              <a:t>terkait</a:t>
            </a:r>
            <a:endParaRPr lang="en-US" sz="2800" dirty="0">
              <a:latin typeface="Avenir Next" panose="020B0503020202020204"/>
              <a:cs typeface="Times New Roman" panose="02020603050405020304" pitchFamily="18" charset="0"/>
            </a:endParaRPr>
          </a:p>
          <a:p>
            <a:pPr marL="342900" lvl="0" indent="-342900" algn="just">
              <a:lnSpc>
                <a:spcPct val="107000"/>
              </a:lnSpc>
              <a:buFont typeface="+mj-lt"/>
              <a:buAutoNum type="arabicPeriod"/>
            </a:pPr>
            <a:endParaRPr lang="en-US" sz="2800" dirty="0">
              <a:latin typeface="Avenir Next" panose="020B0503020202020204"/>
              <a:cs typeface="Times New Roman" panose="02020603050405020304" pitchFamily="18" charset="0"/>
            </a:endParaRPr>
          </a:p>
          <a:p>
            <a:pPr marL="342900" lvl="0" indent="-342900" algn="just">
              <a:lnSpc>
                <a:spcPct val="107000"/>
              </a:lnSpc>
              <a:spcAft>
                <a:spcPts val="800"/>
              </a:spcAft>
              <a:buFont typeface="+mj-lt"/>
              <a:buAutoNum type="arabicPeriod"/>
            </a:pPr>
            <a:r>
              <a:rPr lang="id-ID" sz="2800" dirty="0">
                <a:effectLst/>
                <a:latin typeface="Avenir Next" panose="020B0503020202020204"/>
                <a:ea typeface="Calibri" panose="020F0502020204030204" pitchFamily="34" charset="0"/>
                <a:cs typeface="Times New Roman" panose="02020603050405020304" pitchFamily="18" charset="0"/>
              </a:rPr>
              <a:t> </a:t>
            </a:r>
            <a:r>
              <a:rPr lang="en-US" sz="2800" b="1" dirty="0">
                <a:latin typeface="Avenir Next" panose="020B0503020202020204"/>
              </a:rPr>
              <a:t>Transparency International Secretariat </a:t>
            </a:r>
            <a:r>
              <a:rPr lang="en-US" sz="2800" dirty="0" err="1">
                <a:latin typeface="Avenir Next" panose="020B0503020202020204"/>
              </a:rPr>
              <a:t>ditujukan</a:t>
            </a:r>
            <a:r>
              <a:rPr lang="en-US" sz="2800" dirty="0">
                <a:latin typeface="Avenir Next" panose="020B0503020202020204"/>
              </a:rPr>
              <a:t> </a:t>
            </a:r>
            <a:r>
              <a:rPr lang="en-US" sz="2800" dirty="0" err="1">
                <a:latin typeface="Avenir Next" panose="020B0503020202020204"/>
              </a:rPr>
              <a:t>untuk</a:t>
            </a:r>
            <a:r>
              <a:rPr lang="en-US" sz="2800" dirty="0">
                <a:latin typeface="Avenir Next" panose="020B0503020202020204"/>
              </a:rPr>
              <a:t> </a:t>
            </a:r>
            <a:r>
              <a:rPr lang="id-ID" sz="2800" dirty="0">
                <a:effectLst/>
                <a:latin typeface="Avenir Next" panose="020B0503020202020204"/>
                <a:ea typeface="Calibri" panose="020F0502020204030204" pitchFamily="34" charset="0"/>
                <a:cs typeface="Times New Roman" panose="02020603050405020304" pitchFamily="18" charset="0"/>
              </a:rPr>
              <a:t>mendukung keterbukaan dan transparansi dalam proses pengadaan. Ini termasuk</a:t>
            </a:r>
            <a:r>
              <a:rPr lang="en-US" sz="2800" dirty="0">
                <a:effectLst/>
                <a:latin typeface="Avenir Next" panose="020B0503020202020204"/>
                <a:ea typeface="Calibri" panose="020F0502020204030204" pitchFamily="34" charset="0"/>
                <a:cs typeface="Times New Roman" panose="02020603050405020304" pitchFamily="18" charset="0"/>
              </a:rPr>
              <a:t> </a:t>
            </a:r>
            <a:r>
              <a:rPr lang="en-US" sz="2800" dirty="0" err="1">
                <a:effectLst/>
                <a:latin typeface="Avenir Next" panose="020B0503020202020204"/>
                <a:ea typeface="Calibri" panose="020F0502020204030204" pitchFamily="34" charset="0"/>
                <a:cs typeface="Times New Roman" panose="02020603050405020304" pitchFamily="18" charset="0"/>
              </a:rPr>
              <a:t>memaksimalkan</a:t>
            </a:r>
            <a:r>
              <a:rPr lang="en-US" sz="2800" dirty="0">
                <a:effectLst/>
                <a:latin typeface="Avenir Next" panose="020B0503020202020204"/>
                <a:ea typeface="Calibri" panose="020F0502020204030204" pitchFamily="34" charset="0"/>
                <a:cs typeface="Times New Roman" panose="02020603050405020304" pitchFamily="18" charset="0"/>
              </a:rPr>
              <a:t> </a:t>
            </a:r>
            <a:r>
              <a:rPr lang="en-US" sz="2800" dirty="0" err="1">
                <a:effectLst/>
                <a:latin typeface="Avenir Next" panose="020B0503020202020204"/>
                <a:ea typeface="Calibri" panose="020F0502020204030204" pitchFamily="34" charset="0"/>
                <a:cs typeface="Times New Roman" panose="02020603050405020304" pitchFamily="18" charset="0"/>
              </a:rPr>
              <a:t>kebebasan</a:t>
            </a:r>
            <a:r>
              <a:rPr lang="en-US" sz="2800" dirty="0">
                <a:effectLst/>
                <a:latin typeface="Avenir Next" panose="020B0503020202020204"/>
                <a:ea typeface="Calibri" panose="020F0502020204030204" pitchFamily="34" charset="0"/>
                <a:cs typeface="Times New Roman" panose="02020603050405020304" pitchFamily="18" charset="0"/>
              </a:rPr>
              <a:t> </a:t>
            </a:r>
            <a:r>
              <a:rPr lang="en-US" sz="2800" dirty="0" err="1">
                <a:effectLst/>
                <a:latin typeface="Avenir Next" panose="020B0503020202020204"/>
                <a:ea typeface="Calibri" panose="020F0502020204030204" pitchFamily="34" charset="0"/>
                <a:cs typeface="Times New Roman" panose="02020603050405020304" pitchFamily="18" charset="0"/>
              </a:rPr>
              <a:t>informasi</a:t>
            </a:r>
            <a:r>
              <a:rPr lang="en-US" sz="2800" dirty="0">
                <a:effectLst/>
                <a:latin typeface="Avenir Next" panose="020B0503020202020204"/>
                <a:ea typeface="Calibri" panose="020F0502020204030204" pitchFamily="34" charset="0"/>
                <a:cs typeface="Times New Roman" panose="02020603050405020304" pitchFamily="18" charset="0"/>
              </a:rPr>
              <a:t>.</a:t>
            </a:r>
            <a:r>
              <a:rPr lang="id-ID" sz="2800" dirty="0">
                <a:effectLst/>
                <a:latin typeface="Avenir Next" panose="020B0503020202020204"/>
                <a:ea typeface="Calibri" panose="020F0502020204030204" pitchFamily="34" charset="0"/>
                <a:cs typeface="Times New Roman" panose="02020603050405020304" pitchFamily="18" charset="0"/>
              </a:rPr>
              <a:t> </a:t>
            </a:r>
            <a:r>
              <a:rPr lang="en-US" sz="2800" dirty="0" err="1">
                <a:effectLst/>
                <a:latin typeface="Avenir Next" panose="020B0503020202020204"/>
                <a:ea typeface="Calibri" panose="020F0502020204030204" pitchFamily="34" charset="0"/>
                <a:cs typeface="Times New Roman" panose="02020603050405020304" pitchFamily="18" charset="0"/>
              </a:rPr>
              <a:t>Dalam</a:t>
            </a:r>
            <a:r>
              <a:rPr lang="en-US" sz="2800" dirty="0">
                <a:effectLst/>
                <a:latin typeface="Avenir Next" panose="020B0503020202020204"/>
                <a:ea typeface="Calibri" panose="020F0502020204030204" pitchFamily="34" charset="0"/>
                <a:cs typeface="Times New Roman" panose="02020603050405020304" pitchFamily="18" charset="0"/>
              </a:rPr>
              <a:t> </a:t>
            </a:r>
            <a:r>
              <a:rPr lang="en-US" sz="2800" dirty="0" err="1">
                <a:effectLst/>
                <a:latin typeface="Avenir Next" panose="020B0503020202020204"/>
                <a:ea typeface="Calibri" panose="020F0502020204030204" pitchFamily="34" charset="0"/>
                <a:cs typeface="Times New Roman" panose="02020603050405020304" pitchFamily="18" charset="0"/>
              </a:rPr>
              <a:t>hal</a:t>
            </a:r>
            <a:r>
              <a:rPr lang="en-US" sz="2800" dirty="0">
                <a:effectLst/>
                <a:latin typeface="Avenir Next" panose="020B0503020202020204"/>
                <a:ea typeface="Calibri" panose="020F0502020204030204" pitchFamily="34" charset="0"/>
                <a:cs typeface="Times New Roman" panose="02020603050405020304" pitchFamily="18" charset="0"/>
              </a:rPr>
              <a:t> </a:t>
            </a:r>
            <a:r>
              <a:rPr lang="en-US" sz="2800" dirty="0" err="1">
                <a:effectLst/>
                <a:latin typeface="Avenir Next" panose="020B0503020202020204"/>
                <a:ea typeface="Calibri" panose="020F0502020204030204" pitchFamily="34" charset="0"/>
                <a:cs typeface="Times New Roman" panose="02020603050405020304" pitchFamily="18" charset="0"/>
              </a:rPr>
              <a:t>ini</a:t>
            </a:r>
            <a:r>
              <a:rPr lang="en-US" sz="2800" dirty="0">
                <a:effectLst/>
                <a:latin typeface="Avenir Next" panose="020B0503020202020204"/>
                <a:ea typeface="Calibri" panose="020F0502020204030204" pitchFamily="34" charset="0"/>
                <a:cs typeface="Times New Roman" panose="02020603050405020304" pitchFamily="18" charset="0"/>
              </a:rPr>
              <a:t>, </a:t>
            </a:r>
            <a:r>
              <a:rPr lang="id-ID" sz="2800" b="1" dirty="0">
                <a:effectLst/>
                <a:latin typeface="Avenir Next" panose="020B0503020202020204"/>
                <a:ea typeface="Calibri" panose="020F0502020204030204" pitchFamily="34" charset="0"/>
                <a:cs typeface="Times New Roman" panose="02020603050405020304" pitchFamily="18" charset="0"/>
              </a:rPr>
              <a:t>transparansi</a:t>
            </a:r>
            <a:r>
              <a:rPr lang="en-US" sz="2800" b="1" dirty="0">
                <a:effectLst/>
                <a:latin typeface="Avenir Next" panose="020B0503020202020204"/>
                <a:ea typeface="Calibri" panose="020F0502020204030204" pitchFamily="34" charset="0"/>
                <a:cs typeface="Times New Roman" panose="02020603050405020304" pitchFamily="18" charset="0"/>
              </a:rPr>
              <a:t> dan </a:t>
            </a:r>
            <a:r>
              <a:rPr lang="en-US" sz="2800" b="1" dirty="0" err="1">
                <a:effectLst/>
                <a:latin typeface="Avenir Next" panose="020B0503020202020204"/>
                <a:ea typeface="Calibri" panose="020F0502020204030204" pitchFamily="34" charset="0"/>
                <a:cs typeface="Times New Roman" panose="02020603050405020304" pitchFamily="18" charset="0"/>
              </a:rPr>
              <a:t>akuntabilitas</a:t>
            </a:r>
            <a:r>
              <a:rPr lang="en-US" sz="2800" b="1" dirty="0">
                <a:effectLst/>
                <a:latin typeface="Avenir Next" panose="020B0503020202020204"/>
                <a:ea typeface="Calibri" panose="020F0502020204030204" pitchFamily="34" charset="0"/>
                <a:cs typeface="Times New Roman" panose="02020603050405020304" pitchFamily="18" charset="0"/>
              </a:rPr>
              <a:t> </a:t>
            </a:r>
            <a:r>
              <a:rPr lang="en-US" sz="2800" b="1" dirty="0" err="1">
                <a:effectLst/>
                <a:latin typeface="Avenir Next" panose="020B0503020202020204"/>
                <a:ea typeface="Calibri" panose="020F0502020204030204" pitchFamily="34" charset="0"/>
                <a:cs typeface="Times New Roman" panose="02020603050405020304" pitchFamily="18" charset="0"/>
              </a:rPr>
              <a:t>adalah</a:t>
            </a:r>
            <a:r>
              <a:rPr lang="en-US" sz="2800" b="1" dirty="0">
                <a:effectLst/>
                <a:latin typeface="Avenir Next" panose="020B0503020202020204"/>
                <a:ea typeface="Calibri" panose="020F0502020204030204" pitchFamily="34" charset="0"/>
                <a:cs typeface="Times New Roman" panose="02020603050405020304" pitchFamily="18" charset="0"/>
              </a:rPr>
              <a:t> </a:t>
            </a:r>
            <a:r>
              <a:rPr lang="en-US" sz="2800" b="1" dirty="0" err="1">
                <a:effectLst/>
                <a:latin typeface="Avenir Next" panose="020B0503020202020204"/>
                <a:ea typeface="Calibri" panose="020F0502020204030204" pitchFamily="34" charset="0"/>
                <a:cs typeface="Times New Roman" panose="02020603050405020304" pitchFamily="18" charset="0"/>
              </a:rPr>
              <a:t>prasyarat</a:t>
            </a:r>
            <a:r>
              <a:rPr lang="en-US" sz="2800" b="1" dirty="0">
                <a:effectLst/>
                <a:latin typeface="Avenir Next" panose="020B0503020202020204"/>
                <a:ea typeface="Calibri" panose="020F0502020204030204" pitchFamily="34" charset="0"/>
                <a:cs typeface="Times New Roman" panose="02020603050405020304" pitchFamily="18" charset="0"/>
              </a:rPr>
              <a:t> </a:t>
            </a:r>
            <a:r>
              <a:rPr lang="en-US" sz="2800" b="1" dirty="0" err="1">
                <a:effectLst/>
                <a:latin typeface="Avenir Next" panose="020B0503020202020204"/>
                <a:ea typeface="Calibri" panose="020F0502020204030204" pitchFamily="34" charset="0"/>
                <a:cs typeface="Times New Roman" panose="02020603050405020304" pitchFamily="18" charset="0"/>
              </a:rPr>
              <a:t>dasar</a:t>
            </a:r>
            <a:r>
              <a:rPr lang="en-US" sz="2800" b="1" dirty="0">
                <a:effectLst/>
                <a:latin typeface="Avenir Next" panose="020B0503020202020204"/>
                <a:ea typeface="Calibri" panose="020F0502020204030204" pitchFamily="34" charset="0"/>
                <a:cs typeface="Times New Roman" panose="02020603050405020304" pitchFamily="18" charset="0"/>
              </a:rPr>
              <a:t> </a:t>
            </a:r>
            <a:r>
              <a:rPr lang="en-US" sz="2800" b="1" dirty="0" err="1">
                <a:effectLst/>
                <a:latin typeface="Avenir Next" panose="020B0503020202020204"/>
                <a:ea typeface="Calibri" panose="020F0502020204030204" pitchFamily="34" charset="0"/>
                <a:cs typeface="Times New Roman" panose="02020603050405020304" pitchFamily="18" charset="0"/>
              </a:rPr>
              <a:t>dari</a:t>
            </a:r>
            <a:r>
              <a:rPr lang="en-US" sz="2800" b="1" dirty="0">
                <a:effectLst/>
                <a:latin typeface="Avenir Next" panose="020B0503020202020204"/>
                <a:ea typeface="Calibri" panose="020F0502020204030204" pitchFamily="34" charset="0"/>
                <a:cs typeface="Times New Roman" panose="02020603050405020304" pitchFamily="18" charset="0"/>
              </a:rPr>
              <a:t> proses </a:t>
            </a:r>
            <a:r>
              <a:rPr lang="en-US" sz="2800" b="1" dirty="0" err="1">
                <a:effectLst/>
                <a:latin typeface="Avenir Next" panose="020B0503020202020204"/>
                <a:ea typeface="Calibri" panose="020F0502020204030204" pitchFamily="34" charset="0"/>
                <a:cs typeface="Times New Roman" panose="02020603050405020304" pitchFamily="18" charset="0"/>
              </a:rPr>
              <a:t>pengadaan</a:t>
            </a:r>
            <a:r>
              <a:rPr lang="en-US" sz="2800" dirty="0">
                <a:effectLst/>
                <a:latin typeface="Avenir Next" panose="020B0503020202020204"/>
                <a:ea typeface="Calibri" panose="020F0502020204030204" pitchFamily="34" charset="0"/>
                <a:cs typeface="Times New Roman" panose="02020603050405020304" pitchFamily="18" charset="0"/>
              </a:rPr>
              <a:t>.</a:t>
            </a:r>
          </a:p>
          <a:p>
            <a:pPr algn="just">
              <a:lnSpc>
                <a:spcPct val="107000"/>
              </a:lnSpc>
              <a:spcAft>
                <a:spcPts val="800"/>
              </a:spcAft>
            </a:pPr>
            <a:r>
              <a:rPr lang="en-US" sz="2800" dirty="0">
                <a:effectLst/>
                <a:latin typeface="Avenir Next" panose="020B0503020202020204"/>
                <a:ea typeface="Times New Roman" panose="02020603050405020304" pitchFamily="18" charset="0"/>
                <a:cs typeface="Times New Roman" panose="02020603050405020304" pitchFamily="18" charset="0"/>
              </a:rPr>
              <a:t> </a:t>
            </a:r>
            <a:endParaRPr lang="en-US" sz="2800" dirty="0">
              <a:effectLst/>
              <a:latin typeface="Avenir Next" panose="020B0503020202020204"/>
              <a:ea typeface="Calibri" panose="020F0502020204030204" pitchFamily="34" charset="0"/>
              <a:cs typeface="Times New Roman" panose="02020603050405020304" pitchFamily="18" charset="0"/>
            </a:endParaRPr>
          </a:p>
          <a:p>
            <a:pPr marL="12065" algn="just">
              <a:lnSpc>
                <a:spcPct val="100000"/>
              </a:lnSpc>
              <a:spcBef>
                <a:spcPts val="100"/>
              </a:spcBef>
              <a:tabLst>
                <a:tab pos="299720" algn="l"/>
              </a:tabLst>
            </a:pPr>
            <a:endParaRPr sz="2800" b="1" dirty="0">
              <a:latin typeface="Avenir Next" panose="020B0503020202020204"/>
              <a:cs typeface="Calibri"/>
            </a:endParaRPr>
          </a:p>
        </p:txBody>
      </p:sp>
    </p:spTree>
    <p:extLst>
      <p:ext uri="{BB962C8B-B14F-4D97-AF65-F5344CB8AC3E}">
        <p14:creationId xmlns:p14="http://schemas.microsoft.com/office/powerpoint/2010/main" val="155583100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14">
            <a:extLst>
              <a:ext uri="{FF2B5EF4-FFF2-40B4-BE49-F238E27FC236}">
                <a16:creationId xmlns:a16="http://schemas.microsoft.com/office/drawing/2014/main" id="{216B4CB5-8F05-41EE-73D4-4A9C99FA386B}"/>
              </a:ext>
            </a:extLst>
          </p:cNvPr>
          <p:cNvSpPr/>
          <p:nvPr/>
        </p:nvSpPr>
        <p:spPr>
          <a:xfrm>
            <a:off x="29787" y="0"/>
            <a:ext cx="18265140" cy="10294620"/>
          </a:xfrm>
          <a:prstGeom prst="rect">
            <a:avLst/>
          </a:prstGeom>
          <a:blipFill>
            <a:blip r:embed="rId2" cstate="print"/>
            <a:stretch>
              <a:fillRect/>
            </a:stretch>
          </a:blipFill>
        </p:spPr>
        <p:txBody>
          <a:bodyPr wrap="square" lIns="0" tIns="0" rIns="0" bIns="0" rtlCol="0">
            <a:noAutofit/>
          </a:bodyPr>
          <a:lstStyle/>
          <a:p>
            <a:endParaRPr sz="2700" dirty="0"/>
          </a:p>
        </p:txBody>
      </p:sp>
      <p:pic>
        <p:nvPicPr>
          <p:cNvPr id="6" name="Picture 5">
            <a:extLst>
              <a:ext uri="{FF2B5EF4-FFF2-40B4-BE49-F238E27FC236}">
                <a16:creationId xmlns:a16="http://schemas.microsoft.com/office/drawing/2014/main" id="{9D43267B-B259-FCF0-29FA-21724F63F6C2}"/>
              </a:ext>
            </a:extLst>
          </p:cNvPr>
          <p:cNvPicPr>
            <a:picLocks noChangeAspect="1"/>
          </p:cNvPicPr>
          <p:nvPr/>
        </p:nvPicPr>
        <p:blipFill>
          <a:blip r:embed="rId3"/>
          <a:stretch>
            <a:fillRect/>
          </a:stretch>
        </p:blipFill>
        <p:spPr>
          <a:xfrm>
            <a:off x="16992600" y="371870"/>
            <a:ext cx="1097375" cy="916005"/>
          </a:xfrm>
          <a:prstGeom prst="rect">
            <a:avLst/>
          </a:prstGeom>
        </p:spPr>
      </p:pic>
      <p:sp>
        <p:nvSpPr>
          <p:cNvPr id="18" name="Slide Number Placeholder 15">
            <a:extLst>
              <a:ext uri="{FF2B5EF4-FFF2-40B4-BE49-F238E27FC236}">
                <a16:creationId xmlns:a16="http://schemas.microsoft.com/office/drawing/2014/main" id="{DD46BE5E-8575-8311-A7F4-A3088AE3E950}"/>
              </a:ext>
            </a:extLst>
          </p:cNvPr>
          <p:cNvSpPr txBox="1">
            <a:spLocks/>
          </p:cNvSpPr>
          <p:nvPr/>
        </p:nvSpPr>
        <p:spPr>
          <a:xfrm>
            <a:off x="17469349" y="9662456"/>
            <a:ext cx="565802" cy="304778"/>
          </a:xfrm>
          <a:prstGeom prst="callout1">
            <a:avLst>
              <a:gd name="adj1" fmla="val 48702"/>
              <a:gd name="adj2" fmla="val 84708"/>
              <a:gd name="adj3" fmla="val 48210"/>
              <a:gd name="adj4" fmla="val 162974"/>
            </a:avLst>
          </a:prstGeom>
          <a:ln w="38100">
            <a:solidFill>
              <a:schemeClr val="tx1"/>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B42DF2D7-30B4-D046-BCCB-386CF9A49E74}" type="slidenum">
              <a:rPr lang="en-US" sz="2400" b="1" smtClean="0"/>
              <a:pPr algn="ctr"/>
              <a:t>66</a:t>
            </a:fld>
            <a:endParaRPr lang="en-US" sz="2400" b="1" dirty="0"/>
          </a:p>
        </p:txBody>
      </p:sp>
      <p:sp>
        <p:nvSpPr>
          <p:cNvPr id="3" name="TextBox 2">
            <a:extLst>
              <a:ext uri="{FF2B5EF4-FFF2-40B4-BE49-F238E27FC236}">
                <a16:creationId xmlns:a16="http://schemas.microsoft.com/office/drawing/2014/main" id="{8165ED01-7AD8-A82D-30BE-9F522F07165C}"/>
              </a:ext>
            </a:extLst>
          </p:cNvPr>
          <p:cNvSpPr txBox="1"/>
          <p:nvPr/>
        </p:nvSpPr>
        <p:spPr>
          <a:xfrm>
            <a:off x="4586687" y="9693143"/>
            <a:ext cx="9207062" cy="369332"/>
          </a:xfrm>
          <a:prstGeom prst="rect">
            <a:avLst/>
          </a:prstGeom>
          <a:noFill/>
        </p:spPr>
        <p:txBody>
          <a:bodyPr wrap="square">
            <a:spAutoFit/>
          </a:bodyPr>
          <a:lstStyle/>
          <a:p>
            <a:pPr algn="ctr" defTabSz="914490">
              <a:spcAft>
                <a:spcPts val="600"/>
              </a:spcAft>
              <a:defRPr/>
            </a:pPr>
            <a:r>
              <a:rPr lang="en-US" sz="1800" dirty="0">
                <a:solidFill>
                  <a:schemeClr val="tx1"/>
                </a:solidFill>
              </a:rPr>
              <a:t>denny@integritylawfirm.id</a:t>
            </a:r>
          </a:p>
        </p:txBody>
      </p:sp>
      <p:sp>
        <p:nvSpPr>
          <p:cNvPr id="11" name="object 11">
            <a:extLst>
              <a:ext uri="{FF2B5EF4-FFF2-40B4-BE49-F238E27FC236}">
                <a16:creationId xmlns:a16="http://schemas.microsoft.com/office/drawing/2014/main" id="{70D0E75D-5EB3-B1AD-C274-4330E37E50AF}"/>
              </a:ext>
            </a:extLst>
          </p:cNvPr>
          <p:cNvSpPr txBox="1"/>
          <p:nvPr/>
        </p:nvSpPr>
        <p:spPr>
          <a:xfrm>
            <a:off x="7697145" y="1456960"/>
            <a:ext cx="9295455" cy="566822"/>
          </a:xfrm>
          <a:prstGeom prst="rect">
            <a:avLst/>
          </a:prstGeom>
        </p:spPr>
        <p:txBody>
          <a:bodyPr vert="horz" wrap="square" lIns="0" tIns="12700" rIns="0" bIns="0" rtlCol="0">
            <a:spAutoFit/>
          </a:bodyPr>
          <a:lstStyle/>
          <a:p>
            <a:pPr marL="12065" algn="ctr">
              <a:lnSpc>
                <a:spcPct val="100000"/>
              </a:lnSpc>
              <a:spcBef>
                <a:spcPts val="100"/>
              </a:spcBef>
              <a:tabLst>
                <a:tab pos="299720" algn="l"/>
              </a:tabLst>
            </a:pPr>
            <a:r>
              <a:rPr lang="en-US" sz="3600" b="1" dirty="0">
                <a:latin typeface="Avenir Next" panose="020B0503020202020204"/>
                <a:cs typeface="Calibri"/>
              </a:rPr>
              <a:t>COMMONWEALTH PROCUREMENT RULES 2022</a:t>
            </a:r>
          </a:p>
        </p:txBody>
      </p:sp>
      <p:sp>
        <p:nvSpPr>
          <p:cNvPr id="16" name="object 11">
            <a:extLst>
              <a:ext uri="{FF2B5EF4-FFF2-40B4-BE49-F238E27FC236}">
                <a16:creationId xmlns:a16="http://schemas.microsoft.com/office/drawing/2014/main" id="{B7929EAA-8E31-F6CC-7647-091116763658}"/>
              </a:ext>
            </a:extLst>
          </p:cNvPr>
          <p:cNvSpPr txBox="1"/>
          <p:nvPr/>
        </p:nvSpPr>
        <p:spPr>
          <a:xfrm>
            <a:off x="7793839" y="2687225"/>
            <a:ext cx="9295455" cy="6943952"/>
          </a:xfrm>
          <a:prstGeom prst="rect">
            <a:avLst/>
          </a:prstGeom>
        </p:spPr>
        <p:txBody>
          <a:bodyPr vert="horz" wrap="square" lIns="0" tIns="12700" rIns="0" bIns="0" rtlCol="0">
            <a:spAutoFit/>
          </a:bodyPr>
          <a:lstStyle/>
          <a:p>
            <a:pPr marL="342900" lvl="0" indent="-342900">
              <a:lnSpc>
                <a:spcPct val="107000"/>
              </a:lnSpc>
              <a:buFont typeface="+mj-lt"/>
              <a:buAutoNum type="alphaLcPeriod"/>
            </a:pPr>
            <a:r>
              <a:rPr lang="id-ID" sz="3200" dirty="0">
                <a:effectLst/>
                <a:latin typeface="Avenir Next" panose="020B0503020202020204"/>
                <a:ea typeface="Calibri" panose="020F0502020204030204" pitchFamily="34" charset="0"/>
                <a:cs typeface="Times New Roman" panose="02020603050405020304" pitchFamily="18" charset="0"/>
              </a:rPr>
              <a:t>Pemerintah harus mempublikasikan </a:t>
            </a:r>
            <a:r>
              <a:rPr lang="en-US" sz="3200" dirty="0" err="1">
                <a:effectLst/>
                <a:latin typeface="Avenir Next" panose="020B0503020202020204"/>
                <a:ea typeface="Calibri" panose="020F0502020204030204" pitchFamily="34" charset="0"/>
                <a:cs typeface="Times New Roman" panose="02020603050405020304" pitchFamily="18" charset="0"/>
              </a:rPr>
              <a:t>persyaratan</a:t>
            </a:r>
            <a:r>
              <a:rPr lang="en-US" sz="3200" dirty="0">
                <a:effectLst/>
                <a:latin typeface="Avenir Next" panose="020B0503020202020204"/>
                <a:ea typeface="Calibri" panose="020F0502020204030204" pitchFamily="34" charset="0"/>
                <a:cs typeface="Times New Roman" panose="02020603050405020304" pitchFamily="18" charset="0"/>
              </a:rPr>
              <a:t> </a:t>
            </a:r>
            <a:r>
              <a:rPr lang="id-ID" sz="3200" dirty="0">
                <a:effectLst/>
                <a:latin typeface="Avenir Next" panose="020B0503020202020204"/>
                <a:ea typeface="Calibri" panose="020F0502020204030204" pitchFamily="34" charset="0"/>
                <a:cs typeface="Times New Roman" panose="02020603050405020304" pitchFamily="18" charset="0"/>
              </a:rPr>
              <a:t>dan metode pemberian </a:t>
            </a:r>
            <a:r>
              <a:rPr lang="en-US" sz="3200" dirty="0" err="1">
                <a:effectLst/>
                <a:latin typeface="Avenir Next" panose="020B0503020202020204"/>
                <a:ea typeface="Calibri" panose="020F0502020204030204" pitchFamily="34" charset="0"/>
                <a:cs typeface="Times New Roman" panose="02020603050405020304" pitchFamily="18" charset="0"/>
              </a:rPr>
              <a:t>pengadaan</a:t>
            </a:r>
            <a:r>
              <a:rPr lang="en-US" sz="3200" dirty="0">
                <a:effectLst/>
                <a:latin typeface="Avenir Next" panose="020B0503020202020204"/>
                <a:ea typeface="Calibri" panose="020F0502020204030204" pitchFamily="34" charset="0"/>
                <a:cs typeface="Times New Roman" panose="02020603050405020304" pitchFamily="18" charset="0"/>
              </a:rPr>
              <a:t> </a:t>
            </a:r>
            <a:r>
              <a:rPr lang="id-ID" sz="3200" dirty="0">
                <a:effectLst/>
                <a:latin typeface="Avenir Next" panose="020B0503020202020204"/>
                <a:ea typeface="Calibri" panose="020F0502020204030204" pitchFamily="34" charset="0"/>
                <a:cs typeface="Times New Roman" panose="02020603050405020304" pitchFamily="18" charset="0"/>
              </a:rPr>
              <a:t>secara tepat waktu</a:t>
            </a:r>
            <a:r>
              <a:rPr lang="en-US" sz="3200" dirty="0">
                <a:effectLst/>
                <a:latin typeface="Avenir Next" panose="020B0503020202020204"/>
                <a:ea typeface="Calibri" panose="020F0502020204030204" pitchFamily="34" charset="0"/>
                <a:cs typeface="Times New Roman" panose="02020603050405020304" pitchFamily="18" charset="0"/>
              </a:rPr>
              <a:t> </a:t>
            </a:r>
            <a:r>
              <a:rPr lang="en-US" sz="3200" dirty="0" err="1">
                <a:effectLst/>
                <a:latin typeface="Avenir Next" panose="020B0503020202020204"/>
                <a:ea typeface="Calibri" panose="020F0502020204030204" pitchFamily="34" charset="0"/>
                <a:cs typeface="Times New Roman" panose="02020603050405020304" pitchFamily="18" charset="0"/>
              </a:rPr>
              <a:t>melalui</a:t>
            </a:r>
            <a:r>
              <a:rPr lang="en-US" sz="3200" dirty="0">
                <a:effectLst/>
                <a:latin typeface="Avenir Next" panose="020B0503020202020204"/>
                <a:ea typeface="Calibri" panose="020F0502020204030204" pitchFamily="34" charset="0"/>
                <a:cs typeface="Times New Roman" panose="02020603050405020304" pitchFamily="18" charset="0"/>
              </a:rPr>
              <a:t> </a:t>
            </a:r>
            <a:r>
              <a:rPr lang="en-US" sz="3200" dirty="0" err="1">
                <a:effectLst/>
                <a:latin typeface="Avenir Next" panose="020B0503020202020204"/>
                <a:ea typeface="Calibri" panose="020F0502020204030204" pitchFamily="34" charset="0"/>
                <a:cs typeface="Times New Roman" panose="02020603050405020304" pitchFamily="18" charset="0"/>
              </a:rPr>
              <a:t>kontrak</a:t>
            </a:r>
            <a:r>
              <a:rPr lang="en-US" sz="3200" dirty="0">
                <a:effectLst/>
                <a:latin typeface="Avenir Next" panose="020B0503020202020204"/>
                <a:ea typeface="Calibri" panose="020F0502020204030204" pitchFamily="34" charset="0"/>
                <a:cs typeface="Times New Roman" panose="02020603050405020304" pitchFamily="18" charset="0"/>
              </a:rPr>
              <a:t>  </a:t>
            </a:r>
            <a:r>
              <a:rPr lang="en-US" sz="3200" dirty="0" err="1">
                <a:effectLst/>
                <a:latin typeface="Avenir Next" panose="020B0503020202020204"/>
                <a:ea typeface="Calibri" panose="020F0502020204030204" pitchFamily="34" charset="0"/>
                <a:cs typeface="Times New Roman" panose="02020603050405020304" pitchFamily="18" charset="0"/>
              </a:rPr>
              <a:t>sebelum</a:t>
            </a:r>
            <a:r>
              <a:rPr lang="en-US" sz="3200" dirty="0">
                <a:effectLst/>
                <a:latin typeface="Avenir Next" panose="020B0503020202020204"/>
                <a:ea typeface="Calibri" panose="020F0502020204030204" pitchFamily="34" charset="0"/>
                <a:cs typeface="Times New Roman" panose="02020603050405020304" pitchFamily="18" charset="0"/>
              </a:rPr>
              <a:t> proses </a:t>
            </a:r>
            <a:r>
              <a:rPr lang="en-US" sz="3200" dirty="0" err="1">
                <a:effectLst/>
                <a:latin typeface="Avenir Next" panose="020B0503020202020204"/>
                <a:ea typeface="Calibri" panose="020F0502020204030204" pitchFamily="34" charset="0"/>
                <a:cs typeface="Times New Roman" panose="02020603050405020304" pitchFamily="18" charset="0"/>
              </a:rPr>
              <a:t>pengadaan</a:t>
            </a:r>
            <a:r>
              <a:rPr lang="en-US" sz="3200" dirty="0">
                <a:effectLst/>
                <a:latin typeface="Avenir Next" panose="020B0503020202020204"/>
                <a:ea typeface="Calibri" panose="020F0502020204030204" pitchFamily="34" charset="0"/>
                <a:cs typeface="Times New Roman" panose="02020603050405020304" pitchFamily="18" charset="0"/>
              </a:rPr>
              <a:t> </a:t>
            </a:r>
            <a:r>
              <a:rPr lang="en-US" sz="3200" dirty="0" err="1">
                <a:effectLst/>
                <a:latin typeface="Avenir Next" panose="020B0503020202020204"/>
                <a:ea typeface="Calibri" panose="020F0502020204030204" pitchFamily="34" charset="0"/>
                <a:cs typeface="Times New Roman" panose="02020603050405020304" pitchFamily="18" charset="0"/>
              </a:rPr>
              <a:t>dimulai</a:t>
            </a:r>
            <a:r>
              <a:rPr lang="en-US" sz="3200" dirty="0">
                <a:effectLst/>
                <a:latin typeface="Avenir Next" panose="020B0503020202020204"/>
                <a:ea typeface="Calibri" panose="020F0502020204030204" pitchFamily="34" charset="0"/>
                <a:cs typeface="Times New Roman" panose="02020603050405020304" pitchFamily="18" charset="0"/>
              </a:rPr>
              <a:t>; </a:t>
            </a:r>
          </a:p>
          <a:p>
            <a:pPr marL="342900" lvl="0" indent="-342900">
              <a:lnSpc>
                <a:spcPct val="107000"/>
              </a:lnSpc>
              <a:buFont typeface="+mj-lt"/>
              <a:buAutoNum type="alphaLcPeriod"/>
            </a:pPr>
            <a:r>
              <a:rPr lang="id-ID" sz="3200" dirty="0">
                <a:effectLst/>
                <a:latin typeface="Avenir Next" panose="020B0503020202020204"/>
                <a:ea typeface="Calibri" panose="020F0502020204030204" pitchFamily="34" charset="0"/>
                <a:cs typeface="Times New Roman" panose="02020603050405020304" pitchFamily="18" charset="0"/>
              </a:rPr>
              <a:t>Pemerintah harus mengumpulkan dan</a:t>
            </a:r>
            <a:r>
              <a:rPr lang="en-US" sz="3200" dirty="0">
                <a:effectLst/>
                <a:latin typeface="Avenir Next" panose="020B0503020202020204"/>
                <a:ea typeface="Calibri" panose="020F0502020204030204" pitchFamily="34" charset="0"/>
                <a:cs typeface="Times New Roman" panose="02020603050405020304" pitchFamily="18" charset="0"/>
              </a:rPr>
              <a:t> </a:t>
            </a:r>
            <a:r>
              <a:rPr lang="id-ID" sz="3200" dirty="0">
                <a:effectLst/>
                <a:latin typeface="Avenir Next" panose="020B0503020202020204"/>
                <a:ea typeface="Calibri" panose="020F0502020204030204" pitchFamily="34" charset="0"/>
                <a:cs typeface="Times New Roman" panose="02020603050405020304" pitchFamily="18" charset="0"/>
              </a:rPr>
              <a:t>mengungkapkan identitas dan </a:t>
            </a:r>
            <a:r>
              <a:rPr lang="id-ID" sz="3200" b="1" dirty="0">
                <a:effectLst/>
                <a:latin typeface="Avenir Next" panose="020B0503020202020204"/>
                <a:ea typeface="Calibri" panose="020F0502020204030204" pitchFamily="34" charset="0"/>
                <a:cs typeface="Times New Roman" panose="02020603050405020304" pitchFamily="18" charset="0"/>
              </a:rPr>
              <a:t>Beneficial Ownership </a:t>
            </a:r>
            <a:r>
              <a:rPr lang="id-ID" sz="3200" dirty="0">
                <a:effectLst/>
                <a:latin typeface="Avenir Next" panose="020B0503020202020204"/>
                <a:ea typeface="Calibri" panose="020F0502020204030204" pitchFamily="34" charset="0"/>
                <a:cs typeface="Times New Roman" panose="02020603050405020304" pitchFamily="18" charset="0"/>
              </a:rPr>
              <a:t>dari semua</a:t>
            </a:r>
            <a:r>
              <a:rPr lang="en-US" sz="3200" dirty="0">
                <a:latin typeface="Avenir Next" panose="020B0503020202020204"/>
                <a:ea typeface="Calibri" panose="020F0502020204030204" pitchFamily="34" charset="0"/>
                <a:cs typeface="Times New Roman" panose="02020603050405020304" pitchFamily="18" charset="0"/>
              </a:rPr>
              <a:t> </a:t>
            </a:r>
            <a:r>
              <a:rPr lang="en-US" sz="3200" dirty="0" err="1">
                <a:latin typeface="Avenir Next" panose="020B0503020202020204"/>
                <a:ea typeface="Calibri" panose="020F0502020204030204" pitchFamily="34" charset="0"/>
                <a:cs typeface="Times New Roman" panose="02020603050405020304" pitchFamily="18" charset="0"/>
              </a:rPr>
              <a:t>pihak</a:t>
            </a:r>
            <a:r>
              <a:rPr lang="en-US" sz="3200" dirty="0">
                <a:latin typeface="Avenir Next" panose="020B0503020202020204"/>
                <a:ea typeface="Calibri" panose="020F0502020204030204" pitchFamily="34" charset="0"/>
                <a:cs typeface="Times New Roman" panose="02020603050405020304" pitchFamily="18" charset="0"/>
              </a:rPr>
              <a:t> </a:t>
            </a:r>
            <a:r>
              <a:rPr lang="en-US" sz="3200" dirty="0" err="1">
                <a:latin typeface="Avenir Next" panose="020B0503020202020204"/>
                <a:ea typeface="Calibri" panose="020F0502020204030204" pitchFamily="34" charset="0"/>
                <a:cs typeface="Times New Roman" panose="02020603050405020304" pitchFamily="18" charset="0"/>
              </a:rPr>
              <a:t>terkait</a:t>
            </a:r>
            <a:r>
              <a:rPr lang="id-ID" sz="3200" dirty="0">
                <a:effectLst/>
                <a:latin typeface="Avenir Next" panose="020B0503020202020204"/>
                <a:ea typeface="Calibri" panose="020F0502020204030204" pitchFamily="34" charset="0"/>
                <a:cs typeface="Times New Roman" panose="02020603050405020304" pitchFamily="18" charset="0"/>
              </a:rPr>
              <a:t>;</a:t>
            </a:r>
            <a:r>
              <a:rPr lang="en-US" sz="3200" dirty="0">
                <a:effectLst/>
                <a:latin typeface="Avenir Next" panose="020B0503020202020204"/>
                <a:ea typeface="Calibri" panose="020F0502020204030204" pitchFamily="34" charset="0"/>
                <a:cs typeface="Times New Roman" panose="02020603050405020304" pitchFamily="18" charset="0"/>
              </a:rPr>
              <a:t> </a:t>
            </a:r>
          </a:p>
          <a:p>
            <a:pPr marL="342900" lvl="0" indent="-342900">
              <a:lnSpc>
                <a:spcPct val="107000"/>
              </a:lnSpc>
              <a:buFont typeface="+mj-lt"/>
              <a:buAutoNum type="alphaLcPeriod"/>
            </a:pPr>
            <a:r>
              <a:rPr lang="id-ID" sz="3200" dirty="0">
                <a:effectLst/>
                <a:latin typeface="Avenir Next" panose="020B0503020202020204"/>
                <a:ea typeface="Calibri" panose="020F0502020204030204" pitchFamily="34" charset="0"/>
                <a:cs typeface="Times New Roman" panose="02020603050405020304" pitchFamily="18" charset="0"/>
              </a:rPr>
              <a:t>Pe</a:t>
            </a:r>
            <a:r>
              <a:rPr lang="en-US" sz="3200" dirty="0" err="1">
                <a:effectLst/>
                <a:latin typeface="Avenir Next" panose="020B0503020202020204"/>
                <a:ea typeface="Calibri" panose="020F0502020204030204" pitchFamily="34" charset="0"/>
                <a:cs typeface="Times New Roman" panose="02020603050405020304" pitchFamily="18" charset="0"/>
              </a:rPr>
              <a:t>ngawasan</a:t>
            </a:r>
            <a:r>
              <a:rPr lang="id-ID" sz="3200" dirty="0">
                <a:effectLst/>
                <a:latin typeface="Avenir Next" panose="020B0503020202020204"/>
                <a:ea typeface="Calibri" panose="020F0502020204030204" pitchFamily="34" charset="0"/>
                <a:cs typeface="Times New Roman" panose="02020603050405020304" pitchFamily="18" charset="0"/>
              </a:rPr>
              <a:t> independen</a:t>
            </a:r>
            <a:r>
              <a:rPr lang="en-US" sz="3200" dirty="0">
                <a:effectLst/>
                <a:latin typeface="Avenir Next" panose="020B0503020202020204"/>
                <a:ea typeface="Calibri" panose="020F0502020204030204" pitchFamily="34" charset="0"/>
                <a:cs typeface="Times New Roman" panose="02020603050405020304" pitchFamily="18" charset="0"/>
              </a:rPr>
              <a:t> </a:t>
            </a:r>
            <a:r>
              <a:rPr lang="en-US" sz="3200" b="1" dirty="0">
                <a:latin typeface="Avenir Next" panose="020B0503020202020204"/>
              </a:rPr>
              <a:t>Independent Monitoring</a:t>
            </a:r>
            <a:r>
              <a:rPr lang="id-ID" sz="3200" b="1" dirty="0">
                <a:effectLst/>
                <a:latin typeface="Avenir Next" panose="020B0503020202020204"/>
                <a:ea typeface="Calibri" panose="020F0502020204030204" pitchFamily="34" charset="0"/>
                <a:cs typeface="Times New Roman" panose="02020603050405020304" pitchFamily="18" charset="0"/>
              </a:rPr>
              <a:t> </a:t>
            </a:r>
            <a:r>
              <a:rPr lang="id-ID" sz="3200" dirty="0">
                <a:effectLst/>
                <a:latin typeface="Avenir Next" panose="020B0503020202020204"/>
                <a:ea typeface="Calibri" panose="020F0502020204030204" pitchFamily="34" charset="0"/>
                <a:cs typeface="Times New Roman" panose="02020603050405020304" pitchFamily="18" charset="0"/>
              </a:rPr>
              <a:t>dari semua tahapan proses pengadaan </a:t>
            </a:r>
            <a:r>
              <a:rPr lang="en-US" sz="3200" dirty="0" err="1">
                <a:effectLst/>
                <a:latin typeface="Avenir Next" panose="020B0503020202020204"/>
                <a:ea typeface="Calibri" panose="020F0502020204030204" pitchFamily="34" charset="0"/>
                <a:cs typeface="Times New Roman" panose="02020603050405020304" pitchFamily="18" charset="0"/>
              </a:rPr>
              <a:t>dilakukan</a:t>
            </a:r>
            <a:r>
              <a:rPr lang="en-US" sz="3200" dirty="0">
                <a:effectLst/>
                <a:latin typeface="Avenir Next" panose="020B0503020202020204"/>
                <a:ea typeface="Calibri" panose="020F0502020204030204" pitchFamily="34" charset="0"/>
                <a:cs typeface="Times New Roman" panose="02020603050405020304" pitchFamily="18" charset="0"/>
              </a:rPr>
              <a:t> </a:t>
            </a:r>
            <a:r>
              <a:rPr lang="en-US" sz="3200" dirty="0" err="1">
                <a:effectLst/>
                <a:latin typeface="Avenir Next" panose="020B0503020202020204"/>
                <a:ea typeface="Calibri" panose="020F0502020204030204" pitchFamily="34" charset="0"/>
                <a:cs typeface="Times New Roman" panose="02020603050405020304" pitchFamily="18" charset="0"/>
              </a:rPr>
              <a:t>secara</a:t>
            </a:r>
            <a:r>
              <a:rPr lang="en-US" sz="3200" dirty="0">
                <a:effectLst/>
                <a:latin typeface="Avenir Next" panose="020B0503020202020204"/>
                <a:ea typeface="Calibri" panose="020F0502020204030204" pitchFamily="34" charset="0"/>
                <a:cs typeface="Times New Roman" panose="02020603050405020304" pitchFamily="18" charset="0"/>
              </a:rPr>
              <a:t> </a:t>
            </a:r>
            <a:r>
              <a:rPr lang="en-US" sz="3200" dirty="0" err="1">
                <a:effectLst/>
                <a:latin typeface="Avenir Next" panose="020B0503020202020204"/>
                <a:ea typeface="Calibri" panose="020F0502020204030204" pitchFamily="34" charset="0"/>
                <a:cs typeface="Times New Roman" panose="02020603050405020304" pitchFamily="18" charset="0"/>
              </a:rPr>
              <a:t>adil</a:t>
            </a:r>
            <a:r>
              <a:rPr lang="en-US" sz="3200" dirty="0">
                <a:effectLst/>
                <a:latin typeface="Avenir Next" panose="020B0503020202020204"/>
                <a:ea typeface="Calibri" panose="020F0502020204030204" pitchFamily="34" charset="0"/>
                <a:cs typeface="Times New Roman" panose="02020603050405020304" pitchFamily="18" charset="0"/>
              </a:rPr>
              <a:t>, </a:t>
            </a:r>
            <a:r>
              <a:rPr lang="id-ID" sz="3200" dirty="0">
                <a:effectLst/>
                <a:latin typeface="Avenir Next" panose="020B0503020202020204"/>
                <a:ea typeface="Calibri" panose="020F0502020204030204" pitchFamily="34" charset="0"/>
                <a:cs typeface="Times New Roman" panose="02020603050405020304" pitchFamily="18" charset="0"/>
              </a:rPr>
              <a:t> </a:t>
            </a:r>
            <a:r>
              <a:rPr lang="en-US" sz="3200" dirty="0" err="1">
                <a:latin typeface="Avenir Next" panose="020B0503020202020204"/>
                <a:ea typeface="Calibri" panose="020F0502020204030204" pitchFamily="34" charset="0"/>
                <a:cs typeface="Times New Roman" panose="02020603050405020304" pitchFamily="18" charset="0"/>
              </a:rPr>
              <a:t>terbuka</a:t>
            </a:r>
            <a:r>
              <a:rPr lang="en-US" sz="3200" dirty="0">
                <a:latin typeface="Avenir Next" panose="020B0503020202020204"/>
                <a:ea typeface="Calibri" panose="020F0502020204030204" pitchFamily="34" charset="0"/>
                <a:cs typeface="Times New Roman" panose="02020603050405020304" pitchFamily="18" charset="0"/>
              </a:rPr>
              <a:t>, </a:t>
            </a:r>
            <a:r>
              <a:rPr lang="en-US" sz="3200" dirty="0" err="1">
                <a:latin typeface="Avenir Next" panose="020B0503020202020204"/>
                <a:ea typeface="Calibri" panose="020F0502020204030204" pitchFamily="34" charset="0"/>
                <a:cs typeface="Times New Roman" panose="02020603050405020304" pitchFamily="18" charset="0"/>
              </a:rPr>
              <a:t>akuntabel</a:t>
            </a:r>
            <a:r>
              <a:rPr lang="en-US" sz="3200" dirty="0">
                <a:latin typeface="Avenir Next" panose="020B0503020202020204"/>
                <a:ea typeface="Calibri" panose="020F0502020204030204" pitchFamily="34" charset="0"/>
                <a:cs typeface="Times New Roman" panose="02020603050405020304" pitchFamily="18" charset="0"/>
              </a:rPr>
              <a:t>, dan </a:t>
            </a:r>
            <a:r>
              <a:rPr lang="en-US" sz="3200" dirty="0" err="1">
                <a:effectLst/>
                <a:latin typeface="Avenir Next" panose="020B0503020202020204"/>
                <a:ea typeface="Calibri" panose="020F0502020204030204" pitchFamily="34" charset="0"/>
                <a:cs typeface="Times New Roman" panose="02020603050405020304" pitchFamily="18" charset="0"/>
              </a:rPr>
              <a:t>efektif</a:t>
            </a:r>
            <a:r>
              <a:rPr lang="en-US" sz="3200" dirty="0">
                <a:effectLst/>
                <a:latin typeface="Avenir Next" panose="020B0503020202020204"/>
                <a:ea typeface="Calibri" panose="020F0502020204030204" pitchFamily="34" charset="0"/>
                <a:cs typeface="Times New Roman" panose="02020603050405020304" pitchFamily="18" charset="0"/>
              </a:rPr>
              <a:t> ; dan</a:t>
            </a:r>
          </a:p>
          <a:p>
            <a:pPr marL="342900" lvl="0" indent="-342900">
              <a:lnSpc>
                <a:spcPct val="107000"/>
              </a:lnSpc>
              <a:spcAft>
                <a:spcPts val="800"/>
              </a:spcAft>
              <a:buFont typeface="+mj-lt"/>
              <a:buAutoNum type="alphaLcPeriod"/>
            </a:pPr>
            <a:r>
              <a:rPr lang="id-ID" sz="3200" dirty="0">
                <a:effectLst/>
                <a:latin typeface="Avenir Next" panose="020B0503020202020204"/>
                <a:ea typeface="Calibri" panose="020F0502020204030204" pitchFamily="34" charset="0"/>
                <a:cs typeface="Times New Roman" panose="02020603050405020304" pitchFamily="18" charset="0"/>
              </a:rPr>
              <a:t> Informasi </a:t>
            </a:r>
            <a:r>
              <a:rPr lang="en-US" sz="3200" dirty="0" err="1">
                <a:effectLst/>
                <a:latin typeface="Avenir Next" panose="020B0503020202020204"/>
                <a:ea typeface="Calibri" panose="020F0502020204030204" pitchFamily="34" charset="0"/>
                <a:cs typeface="Times New Roman" panose="02020603050405020304" pitchFamily="18" charset="0"/>
              </a:rPr>
              <a:t>penting</a:t>
            </a:r>
            <a:r>
              <a:rPr lang="en-US" sz="3200" dirty="0">
                <a:effectLst/>
                <a:latin typeface="Avenir Next" panose="020B0503020202020204"/>
                <a:ea typeface="Calibri" panose="020F0502020204030204" pitchFamily="34" charset="0"/>
                <a:cs typeface="Times New Roman" panose="02020603050405020304" pitchFamily="18" charset="0"/>
              </a:rPr>
              <a:t> </a:t>
            </a:r>
            <a:r>
              <a:rPr lang="id-ID" sz="3200" dirty="0">
                <a:effectLst/>
                <a:latin typeface="Avenir Next" panose="020B0503020202020204"/>
                <a:ea typeface="Calibri" panose="020F0502020204030204" pitchFamily="34" charset="0"/>
                <a:cs typeface="Times New Roman" panose="02020603050405020304" pitchFamily="18" charset="0"/>
              </a:rPr>
              <a:t>tentang pengadaan </a:t>
            </a:r>
            <a:r>
              <a:rPr lang="en-US" sz="3200" dirty="0" err="1">
                <a:effectLst/>
                <a:latin typeface="Avenir Next" panose="020B0503020202020204"/>
                <a:ea typeface="Calibri" panose="020F0502020204030204" pitchFamily="34" charset="0"/>
                <a:cs typeface="Times New Roman" panose="02020603050405020304" pitchFamily="18" charset="0"/>
              </a:rPr>
              <a:t>harus</a:t>
            </a:r>
            <a:r>
              <a:rPr lang="en-US" sz="3200" dirty="0">
                <a:effectLst/>
                <a:latin typeface="Avenir Next" panose="020B0503020202020204"/>
                <a:ea typeface="Calibri" panose="020F0502020204030204" pitchFamily="34" charset="0"/>
                <a:cs typeface="Times New Roman" panose="02020603050405020304" pitchFamily="18" charset="0"/>
              </a:rPr>
              <a:t> </a:t>
            </a:r>
            <a:r>
              <a:rPr lang="en-US" sz="3200" dirty="0" err="1">
                <a:effectLst/>
                <a:latin typeface="Avenir Next" panose="020B0503020202020204"/>
                <a:ea typeface="Calibri" panose="020F0502020204030204" pitchFamily="34" charset="0"/>
                <a:cs typeface="Times New Roman" panose="02020603050405020304" pitchFamily="18" charset="0"/>
              </a:rPr>
              <a:t>secara</a:t>
            </a:r>
            <a:r>
              <a:rPr lang="en-US" sz="3200" dirty="0">
                <a:effectLst/>
                <a:latin typeface="Avenir Next" panose="020B0503020202020204"/>
                <a:ea typeface="Calibri" panose="020F0502020204030204" pitchFamily="34" charset="0"/>
                <a:cs typeface="Times New Roman" panose="02020603050405020304" pitchFamily="18" charset="0"/>
              </a:rPr>
              <a:t> </a:t>
            </a:r>
            <a:r>
              <a:rPr lang="en-US" sz="3200" dirty="0" err="1">
                <a:effectLst/>
                <a:latin typeface="Avenir Next" panose="020B0503020202020204"/>
                <a:ea typeface="Calibri" panose="020F0502020204030204" pitchFamily="34" charset="0"/>
                <a:cs typeface="Times New Roman" panose="02020603050405020304" pitchFamily="18" charset="0"/>
              </a:rPr>
              <a:t>terbuka</a:t>
            </a:r>
            <a:r>
              <a:rPr lang="en-US" sz="3200" dirty="0">
                <a:latin typeface="Avenir Next" panose="020B0503020202020204"/>
                <a:ea typeface="Calibri" panose="020F0502020204030204" pitchFamily="34" charset="0"/>
                <a:cs typeface="Times New Roman" panose="02020603050405020304" pitchFamily="18" charset="0"/>
              </a:rPr>
              <a:t> dan</a:t>
            </a:r>
            <a:r>
              <a:rPr lang="en-US" sz="3200" dirty="0">
                <a:effectLst/>
                <a:latin typeface="Avenir Next" panose="020B0503020202020204"/>
                <a:ea typeface="Calibri" panose="020F0502020204030204" pitchFamily="34" charset="0"/>
                <a:cs typeface="Times New Roman" panose="02020603050405020304" pitchFamily="18" charset="0"/>
              </a:rPr>
              <a:t> </a:t>
            </a:r>
            <a:r>
              <a:rPr lang="en-US" sz="3200" dirty="0" err="1">
                <a:effectLst/>
                <a:latin typeface="Avenir Next" panose="020B0503020202020204"/>
                <a:ea typeface="Calibri" panose="020F0502020204030204" pitchFamily="34" charset="0"/>
                <a:cs typeface="Times New Roman" panose="02020603050405020304" pitchFamily="18" charset="0"/>
              </a:rPr>
              <a:t>dapat</a:t>
            </a:r>
            <a:r>
              <a:rPr lang="en-US" sz="3200" dirty="0">
                <a:effectLst/>
                <a:latin typeface="Avenir Next" panose="020B0503020202020204"/>
                <a:ea typeface="Calibri" panose="020F0502020204030204" pitchFamily="34" charset="0"/>
                <a:cs typeface="Times New Roman" panose="02020603050405020304" pitchFamily="18" charset="0"/>
              </a:rPr>
              <a:t> </a:t>
            </a:r>
            <a:r>
              <a:rPr lang="en-US" sz="3200" dirty="0" err="1">
                <a:effectLst/>
                <a:latin typeface="Avenir Next" panose="020B0503020202020204"/>
                <a:ea typeface="Calibri" panose="020F0502020204030204" pitchFamily="34" charset="0"/>
                <a:cs typeface="Times New Roman" panose="02020603050405020304" pitchFamily="18" charset="0"/>
              </a:rPr>
              <a:t>diakses</a:t>
            </a:r>
            <a:r>
              <a:rPr lang="en-US" sz="3200" dirty="0">
                <a:effectLst/>
                <a:latin typeface="Avenir Next" panose="020B0503020202020204"/>
                <a:ea typeface="Calibri" panose="020F0502020204030204" pitchFamily="34" charset="0"/>
                <a:cs typeface="Times New Roman" panose="02020603050405020304" pitchFamily="18" charset="0"/>
              </a:rPr>
              <a:t> oleh </a:t>
            </a:r>
            <a:r>
              <a:rPr lang="en-US" sz="3200" dirty="0" err="1">
                <a:effectLst/>
                <a:latin typeface="Avenir Next" panose="020B0503020202020204"/>
                <a:ea typeface="Calibri" panose="020F0502020204030204" pitchFamily="34" charset="0"/>
                <a:cs typeface="Times New Roman" panose="02020603050405020304" pitchFamily="18" charset="0"/>
              </a:rPr>
              <a:t>publik</a:t>
            </a:r>
            <a:r>
              <a:rPr lang="en-US" sz="3200" dirty="0">
                <a:latin typeface="Avenir Next" panose="020B0503020202020204"/>
                <a:ea typeface="Calibri" panose="020F0502020204030204" pitchFamily="34" charset="0"/>
                <a:cs typeface="Times New Roman" panose="02020603050405020304" pitchFamily="18" charset="0"/>
              </a:rPr>
              <a:t> </a:t>
            </a:r>
            <a:r>
              <a:rPr lang="en-US" sz="3200" b="1" dirty="0">
                <a:latin typeface="Avenir Next" panose="020B0503020202020204"/>
              </a:rPr>
              <a:t>Information On Public Procurement</a:t>
            </a:r>
            <a:r>
              <a:rPr lang="en-US" sz="3200" dirty="0">
                <a:latin typeface="Avenir Next" panose="020B0503020202020204"/>
              </a:rPr>
              <a:t>.</a:t>
            </a:r>
            <a:endParaRPr lang="en-US" sz="3200" b="1" dirty="0">
              <a:effectLst/>
              <a:latin typeface="Avenir Next" panose="020B0503020202020204"/>
              <a:ea typeface="Calibri" panose="020F0502020204030204" pitchFamily="34" charset="0"/>
              <a:cs typeface="Times New Roman" panose="02020603050405020304" pitchFamily="18" charset="0"/>
            </a:endParaRPr>
          </a:p>
          <a:p>
            <a:pPr marL="12065" algn="just">
              <a:lnSpc>
                <a:spcPct val="100000"/>
              </a:lnSpc>
              <a:spcBef>
                <a:spcPts val="100"/>
              </a:spcBef>
              <a:tabLst>
                <a:tab pos="299720" algn="l"/>
              </a:tabLst>
            </a:pPr>
            <a:endParaRPr sz="3200" b="1" dirty="0">
              <a:latin typeface="Avenir Next" panose="020B0503020202020204"/>
              <a:cs typeface="Calibri"/>
            </a:endParaRPr>
          </a:p>
        </p:txBody>
      </p:sp>
      <p:pic>
        <p:nvPicPr>
          <p:cNvPr id="7" name="Picture 6">
            <a:extLst>
              <a:ext uri="{FF2B5EF4-FFF2-40B4-BE49-F238E27FC236}">
                <a16:creationId xmlns:a16="http://schemas.microsoft.com/office/drawing/2014/main" id="{513FFA1D-EA3C-6E51-9361-F313F2141270}"/>
              </a:ext>
            </a:extLst>
          </p:cNvPr>
          <p:cNvPicPr>
            <a:picLocks noChangeAspect="1"/>
          </p:cNvPicPr>
          <p:nvPr/>
        </p:nvPicPr>
        <p:blipFill rotWithShape="1">
          <a:blip r:embed="rId4"/>
          <a:srcRect l="33494" t="15109" r="34776" b="5929"/>
          <a:stretch/>
        </p:blipFill>
        <p:spPr bwMode="auto">
          <a:xfrm>
            <a:off x="586537" y="655823"/>
            <a:ext cx="6239484" cy="8728975"/>
          </a:xfrm>
          <a:prstGeom prst="rect">
            <a:avLst/>
          </a:prstGeom>
          <a:ln>
            <a:noFill/>
          </a:ln>
          <a:extLst>
            <a:ext uri="{53640926-AAD7-44D8-BBD7-CCE9431645EC}">
              <a14:shadowObscured xmlns:a14="http://schemas.microsoft.com/office/drawing/2010/main"/>
            </a:ext>
          </a:extLst>
        </p:spPr>
      </p:pic>
      <p:sp>
        <p:nvSpPr>
          <p:cNvPr id="9" name="object 9">
            <a:extLst>
              <a:ext uri="{FF2B5EF4-FFF2-40B4-BE49-F238E27FC236}">
                <a16:creationId xmlns:a16="http://schemas.microsoft.com/office/drawing/2014/main" id="{02DEF91C-C863-6D9C-621E-0D5590209DB0}"/>
              </a:ext>
            </a:extLst>
          </p:cNvPr>
          <p:cNvSpPr/>
          <p:nvPr/>
        </p:nvSpPr>
        <p:spPr>
          <a:xfrm>
            <a:off x="394198" y="423678"/>
            <a:ext cx="6624162" cy="9207499"/>
          </a:xfrm>
          <a:custGeom>
            <a:avLst/>
            <a:gdLst/>
            <a:ahLst/>
            <a:cxnLst/>
            <a:rect l="l" t="t" r="r" b="b"/>
            <a:pathLst>
              <a:path w="5273040" h="3508375">
                <a:moveTo>
                  <a:pt x="0" y="3508248"/>
                </a:moveTo>
                <a:lnTo>
                  <a:pt x="5273039" y="3508248"/>
                </a:lnTo>
                <a:lnTo>
                  <a:pt x="5273039" y="0"/>
                </a:lnTo>
                <a:lnTo>
                  <a:pt x="0" y="0"/>
                </a:lnTo>
                <a:lnTo>
                  <a:pt x="0" y="3508248"/>
                </a:lnTo>
                <a:close/>
              </a:path>
            </a:pathLst>
          </a:custGeom>
          <a:ln w="63500">
            <a:solidFill>
              <a:schemeClr val="tx1"/>
            </a:solidFill>
          </a:ln>
        </p:spPr>
        <p:txBody>
          <a:bodyPr wrap="square" lIns="0" tIns="0" rIns="0" bIns="0" rtlCol="0"/>
          <a:lstStyle/>
          <a:p>
            <a:endParaRPr dirty="0"/>
          </a:p>
        </p:txBody>
      </p:sp>
    </p:spTree>
    <p:extLst>
      <p:ext uri="{BB962C8B-B14F-4D97-AF65-F5344CB8AC3E}">
        <p14:creationId xmlns:p14="http://schemas.microsoft.com/office/powerpoint/2010/main" val="95196696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14">
            <a:extLst>
              <a:ext uri="{FF2B5EF4-FFF2-40B4-BE49-F238E27FC236}">
                <a16:creationId xmlns:a16="http://schemas.microsoft.com/office/drawing/2014/main" id="{216B4CB5-8F05-41EE-73D4-4A9C99FA386B}"/>
              </a:ext>
            </a:extLst>
          </p:cNvPr>
          <p:cNvSpPr/>
          <p:nvPr/>
        </p:nvSpPr>
        <p:spPr>
          <a:xfrm>
            <a:off x="29787" y="0"/>
            <a:ext cx="18265140" cy="10294620"/>
          </a:xfrm>
          <a:prstGeom prst="rect">
            <a:avLst/>
          </a:prstGeom>
          <a:blipFill>
            <a:blip r:embed="rId2" cstate="print"/>
            <a:stretch>
              <a:fillRect/>
            </a:stretch>
          </a:blipFill>
        </p:spPr>
        <p:txBody>
          <a:bodyPr wrap="square" lIns="0" tIns="0" rIns="0" bIns="0" rtlCol="0">
            <a:noAutofit/>
          </a:bodyPr>
          <a:lstStyle/>
          <a:p>
            <a:endParaRPr sz="2700" dirty="0"/>
          </a:p>
        </p:txBody>
      </p:sp>
      <p:pic>
        <p:nvPicPr>
          <p:cNvPr id="6" name="Picture 5">
            <a:extLst>
              <a:ext uri="{FF2B5EF4-FFF2-40B4-BE49-F238E27FC236}">
                <a16:creationId xmlns:a16="http://schemas.microsoft.com/office/drawing/2014/main" id="{9D43267B-B259-FCF0-29FA-21724F63F6C2}"/>
              </a:ext>
            </a:extLst>
          </p:cNvPr>
          <p:cNvPicPr>
            <a:picLocks noChangeAspect="1"/>
          </p:cNvPicPr>
          <p:nvPr/>
        </p:nvPicPr>
        <p:blipFill>
          <a:blip r:embed="rId3"/>
          <a:stretch>
            <a:fillRect/>
          </a:stretch>
        </p:blipFill>
        <p:spPr>
          <a:xfrm>
            <a:off x="16992600" y="371870"/>
            <a:ext cx="1097375" cy="916005"/>
          </a:xfrm>
          <a:prstGeom prst="rect">
            <a:avLst/>
          </a:prstGeom>
        </p:spPr>
      </p:pic>
      <p:sp>
        <p:nvSpPr>
          <p:cNvPr id="18" name="Slide Number Placeholder 15">
            <a:extLst>
              <a:ext uri="{FF2B5EF4-FFF2-40B4-BE49-F238E27FC236}">
                <a16:creationId xmlns:a16="http://schemas.microsoft.com/office/drawing/2014/main" id="{DD46BE5E-8575-8311-A7F4-A3088AE3E950}"/>
              </a:ext>
            </a:extLst>
          </p:cNvPr>
          <p:cNvSpPr txBox="1">
            <a:spLocks/>
          </p:cNvSpPr>
          <p:nvPr/>
        </p:nvSpPr>
        <p:spPr>
          <a:xfrm>
            <a:off x="17469349" y="9662456"/>
            <a:ext cx="565802" cy="304778"/>
          </a:xfrm>
          <a:prstGeom prst="callout1">
            <a:avLst>
              <a:gd name="adj1" fmla="val 48702"/>
              <a:gd name="adj2" fmla="val 84708"/>
              <a:gd name="adj3" fmla="val 48210"/>
              <a:gd name="adj4" fmla="val 162974"/>
            </a:avLst>
          </a:prstGeom>
          <a:ln w="38100">
            <a:solidFill>
              <a:schemeClr val="tx1"/>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B42DF2D7-30B4-D046-BCCB-386CF9A49E74}" type="slidenum">
              <a:rPr lang="en-US" sz="2400" b="1" smtClean="0"/>
              <a:pPr algn="ctr"/>
              <a:t>67</a:t>
            </a:fld>
            <a:endParaRPr lang="en-US" sz="2400" b="1" dirty="0"/>
          </a:p>
        </p:txBody>
      </p:sp>
      <p:sp>
        <p:nvSpPr>
          <p:cNvPr id="3" name="TextBox 2">
            <a:extLst>
              <a:ext uri="{FF2B5EF4-FFF2-40B4-BE49-F238E27FC236}">
                <a16:creationId xmlns:a16="http://schemas.microsoft.com/office/drawing/2014/main" id="{8165ED01-7AD8-A82D-30BE-9F522F07165C}"/>
              </a:ext>
            </a:extLst>
          </p:cNvPr>
          <p:cNvSpPr txBox="1"/>
          <p:nvPr/>
        </p:nvSpPr>
        <p:spPr>
          <a:xfrm>
            <a:off x="4586687" y="9693143"/>
            <a:ext cx="9207062" cy="723275"/>
          </a:xfrm>
          <a:prstGeom prst="rect">
            <a:avLst/>
          </a:prstGeom>
          <a:noFill/>
        </p:spPr>
        <p:txBody>
          <a:bodyPr wrap="square">
            <a:spAutoFit/>
          </a:bodyPr>
          <a:lstStyle/>
          <a:p>
            <a:pPr algn="ctr" defTabSz="914490">
              <a:spcAft>
                <a:spcPts val="600"/>
              </a:spcAft>
              <a:defRPr/>
            </a:pPr>
            <a:r>
              <a:rPr lang="en-US" sz="1800" dirty="0">
                <a:solidFill>
                  <a:schemeClr val="tx1"/>
                </a:solidFill>
              </a:rPr>
              <a:t>denny@integritylawfirm.id</a:t>
            </a:r>
          </a:p>
          <a:p>
            <a:pPr algn="ctr" defTabSz="914490">
              <a:spcAft>
                <a:spcPts val="600"/>
              </a:spcAft>
              <a:defRPr/>
            </a:pPr>
            <a:endParaRPr lang="en-US" sz="1800" dirty="0">
              <a:solidFill>
                <a:schemeClr val="tx1"/>
              </a:solidFill>
              <a:latin typeface="Avenir Next" panose="020B0503020202020204"/>
            </a:endParaRPr>
          </a:p>
        </p:txBody>
      </p:sp>
      <p:sp>
        <p:nvSpPr>
          <p:cNvPr id="13" name="object 11">
            <a:extLst>
              <a:ext uri="{FF2B5EF4-FFF2-40B4-BE49-F238E27FC236}">
                <a16:creationId xmlns:a16="http://schemas.microsoft.com/office/drawing/2014/main" id="{634AB244-B8F8-36C1-DB0A-7FD526221A54}"/>
              </a:ext>
            </a:extLst>
          </p:cNvPr>
          <p:cNvSpPr txBox="1"/>
          <p:nvPr/>
        </p:nvSpPr>
        <p:spPr>
          <a:xfrm>
            <a:off x="609600" y="8956431"/>
            <a:ext cx="8915400" cy="736712"/>
          </a:xfrm>
          <a:prstGeom prst="rect">
            <a:avLst/>
          </a:prstGeom>
        </p:spPr>
        <p:txBody>
          <a:bodyPr wrap="square" lIns="0" tIns="23813" rIns="0" bIns="0" rtlCol="0">
            <a:noAutofit/>
          </a:bodyPr>
          <a:lstStyle/>
          <a:p>
            <a:r>
              <a:rPr lang="en-US" sz="2000" dirty="0">
                <a:latin typeface="Avenir Next" panose="020B0503020202020204"/>
                <a:cs typeface="Calibri"/>
              </a:rPr>
              <a:t>Commonwealth Procurement Rules 2022</a:t>
            </a:r>
          </a:p>
          <a:p>
            <a:r>
              <a:rPr lang="en-US" sz="2000" dirty="0">
                <a:latin typeface="Avenir Next" panose="020B0503020202020204"/>
              </a:rPr>
              <a:t>Public Governance, Performance and Accountability Act 2013</a:t>
            </a:r>
          </a:p>
          <a:p>
            <a:endParaRPr sz="2000" dirty="0">
              <a:latin typeface="Avenir Next" panose="020B0503020202020204"/>
              <a:cs typeface="Calibri"/>
            </a:endParaRPr>
          </a:p>
        </p:txBody>
      </p:sp>
      <p:pic>
        <p:nvPicPr>
          <p:cNvPr id="15" name="Picture 14">
            <a:extLst>
              <a:ext uri="{FF2B5EF4-FFF2-40B4-BE49-F238E27FC236}">
                <a16:creationId xmlns:a16="http://schemas.microsoft.com/office/drawing/2014/main" id="{E8821810-24C2-B37B-7047-AF35F56D63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91000" y="802485"/>
            <a:ext cx="11125200" cy="3236422"/>
          </a:xfrm>
          <a:prstGeom prst="rect">
            <a:avLst/>
          </a:prstGeom>
        </p:spPr>
      </p:pic>
      <p:sp>
        <p:nvSpPr>
          <p:cNvPr id="20" name="object 11">
            <a:extLst>
              <a:ext uri="{FF2B5EF4-FFF2-40B4-BE49-F238E27FC236}">
                <a16:creationId xmlns:a16="http://schemas.microsoft.com/office/drawing/2014/main" id="{954949FF-7B0C-9947-CF7C-74AFE1E1FEED}"/>
              </a:ext>
            </a:extLst>
          </p:cNvPr>
          <p:cNvSpPr txBox="1"/>
          <p:nvPr/>
        </p:nvSpPr>
        <p:spPr>
          <a:xfrm>
            <a:off x="2374324" y="4381862"/>
            <a:ext cx="14148952" cy="4836196"/>
          </a:xfrm>
          <a:prstGeom prst="rect">
            <a:avLst/>
          </a:prstGeom>
        </p:spPr>
        <p:txBody>
          <a:bodyPr vert="horz" wrap="square" lIns="0" tIns="12700" rIns="0" bIns="0" rtlCol="0">
            <a:spAutoFit/>
          </a:bodyPr>
          <a:lstStyle/>
          <a:p>
            <a:pPr marL="342900" lvl="0" indent="-342900" algn="just">
              <a:lnSpc>
                <a:spcPct val="107000"/>
              </a:lnSpc>
              <a:buFont typeface="+mj-lt"/>
              <a:buAutoNum type="alphaLcPeriod"/>
            </a:pPr>
            <a:r>
              <a:rPr lang="en-US" sz="3200" b="1" dirty="0">
                <a:effectLst/>
                <a:latin typeface="Avenir Next" panose="020B0503020202020204"/>
                <a:ea typeface="Calibri" panose="020F0502020204030204" pitchFamily="34" charset="0"/>
                <a:cs typeface="Times New Roman" panose="02020603050405020304" pitchFamily="18" charset="0"/>
              </a:rPr>
              <a:t>Informing</a:t>
            </a:r>
            <a:r>
              <a:rPr lang="en-US" sz="3200" dirty="0">
                <a:effectLst/>
                <a:latin typeface="Avenir Next" panose="020B0503020202020204"/>
                <a:ea typeface="Calibri" panose="020F0502020204030204" pitchFamily="34" charset="0"/>
                <a:cs typeface="Times New Roman" panose="02020603050405020304" pitchFamily="18" charset="0"/>
              </a:rPr>
              <a:t>: strengthening citizen’s rights of access to information, establishing a pro-disclosure culture across Australian Government agencies including through online innovation and making government information more accessible and usable;</a:t>
            </a:r>
          </a:p>
          <a:p>
            <a:pPr marL="342900" lvl="0" indent="-342900" algn="just">
              <a:lnSpc>
                <a:spcPct val="107000"/>
              </a:lnSpc>
              <a:buFont typeface="+mj-lt"/>
              <a:buAutoNum type="alphaLcPeriod"/>
            </a:pPr>
            <a:endParaRPr lang="en-US" sz="3200" dirty="0">
              <a:effectLst/>
              <a:latin typeface="Avenir Next" panose="020B0503020202020204"/>
              <a:ea typeface="Calibri" panose="020F0502020204030204" pitchFamily="34" charset="0"/>
              <a:cs typeface="Times New Roman" panose="02020603050405020304" pitchFamily="18" charset="0"/>
            </a:endParaRPr>
          </a:p>
          <a:p>
            <a:pPr marL="342900" lvl="0" indent="-342900" algn="just">
              <a:lnSpc>
                <a:spcPct val="107000"/>
              </a:lnSpc>
              <a:buFont typeface="+mj-lt"/>
              <a:buAutoNum type="alphaLcPeriod"/>
            </a:pPr>
            <a:r>
              <a:rPr lang="en-US" sz="3200" b="1" dirty="0">
                <a:effectLst/>
                <a:latin typeface="Avenir Next" panose="020B0503020202020204"/>
                <a:ea typeface="Calibri" panose="020F0502020204030204" pitchFamily="34" charset="0"/>
                <a:cs typeface="Times New Roman" panose="02020603050405020304" pitchFamily="18" charset="0"/>
              </a:rPr>
              <a:t>Engaging</a:t>
            </a:r>
            <a:r>
              <a:rPr lang="en-US" sz="3200" dirty="0">
                <a:effectLst/>
                <a:latin typeface="Avenir Next" panose="020B0503020202020204"/>
                <a:ea typeface="Calibri" panose="020F0502020204030204" pitchFamily="34" charset="0"/>
                <a:cs typeface="Times New Roman" panose="02020603050405020304" pitchFamily="18" charset="0"/>
              </a:rPr>
              <a:t>: collaborating with citizens on policy and service delivery to enhance the processes of government and improve the outcomes sought; and</a:t>
            </a:r>
          </a:p>
          <a:p>
            <a:pPr marL="342900" lvl="0" indent="-342900" algn="just">
              <a:lnSpc>
                <a:spcPct val="107000"/>
              </a:lnSpc>
              <a:buFont typeface="+mj-lt"/>
              <a:buAutoNum type="alphaLcPeriod"/>
            </a:pPr>
            <a:endParaRPr lang="en-US" sz="3200" dirty="0">
              <a:effectLst/>
              <a:latin typeface="Avenir Next" panose="020B0503020202020204"/>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mj-lt"/>
              <a:buAutoNum type="alphaLcPeriod"/>
            </a:pPr>
            <a:r>
              <a:rPr lang="en-US" sz="3200" b="1" dirty="0">
                <a:effectLst/>
                <a:latin typeface="Avenir Next" panose="020B0503020202020204"/>
                <a:ea typeface="Calibri" panose="020F0502020204030204" pitchFamily="34" charset="0"/>
                <a:cs typeface="Times New Roman" panose="02020603050405020304" pitchFamily="18" charset="0"/>
              </a:rPr>
              <a:t>Participating</a:t>
            </a:r>
            <a:r>
              <a:rPr lang="en-US" sz="3200" dirty="0">
                <a:effectLst/>
                <a:latin typeface="Avenir Next" panose="020B0503020202020204"/>
                <a:ea typeface="Calibri" panose="020F0502020204030204" pitchFamily="34" charset="0"/>
                <a:cs typeface="Times New Roman" panose="02020603050405020304" pitchFamily="18" charset="0"/>
              </a:rPr>
              <a:t>: making government more consultative and participative</a:t>
            </a:r>
          </a:p>
          <a:p>
            <a:pPr marL="12065" algn="just">
              <a:lnSpc>
                <a:spcPct val="100000"/>
              </a:lnSpc>
              <a:spcBef>
                <a:spcPts val="100"/>
              </a:spcBef>
              <a:tabLst>
                <a:tab pos="299720" algn="l"/>
              </a:tabLst>
            </a:pPr>
            <a:endParaRPr sz="3200" b="1" dirty="0">
              <a:latin typeface="Avenir Next" panose="020B0503020202020204"/>
              <a:cs typeface="Calibri"/>
            </a:endParaRPr>
          </a:p>
        </p:txBody>
      </p:sp>
    </p:spTree>
    <p:extLst>
      <p:ext uri="{BB962C8B-B14F-4D97-AF65-F5344CB8AC3E}">
        <p14:creationId xmlns:p14="http://schemas.microsoft.com/office/powerpoint/2010/main" val="335815840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E10B53D-E282-41A8-A14E-DCED3157713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5400000">
            <a:off x="3998680" y="-4033170"/>
            <a:ext cx="10294259" cy="18284400"/>
          </a:xfrm>
          <a:prstGeom prst="rect">
            <a:avLst/>
          </a:prstGeom>
        </p:spPr>
      </p:pic>
      <p:sp>
        <p:nvSpPr>
          <p:cNvPr id="7" name="Rectangle 6">
            <a:extLst>
              <a:ext uri="{FF2B5EF4-FFF2-40B4-BE49-F238E27FC236}">
                <a16:creationId xmlns:a16="http://schemas.microsoft.com/office/drawing/2014/main" id="{0E3C7645-FF6B-420A-84D2-C74CC54A9482}"/>
              </a:ext>
            </a:extLst>
          </p:cNvPr>
          <p:cNvSpPr/>
          <p:nvPr/>
        </p:nvSpPr>
        <p:spPr>
          <a:xfrm>
            <a:off x="10915690" y="-57441"/>
            <a:ext cx="7412271" cy="10313601"/>
          </a:xfrm>
          <a:prstGeom prst="rect">
            <a:avLst/>
          </a:prstGeom>
          <a:solidFill>
            <a:srgbClr val="6405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2700"/>
          </a:p>
        </p:txBody>
      </p:sp>
      <p:pic>
        <p:nvPicPr>
          <p:cNvPr id="12" name="Picture 11">
            <a:extLst>
              <a:ext uri="{FF2B5EF4-FFF2-40B4-BE49-F238E27FC236}">
                <a16:creationId xmlns:a16="http://schemas.microsoft.com/office/drawing/2014/main" id="{6FBF0B14-C516-484C-AF76-4C5B40A7692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7145000" y="266700"/>
            <a:ext cx="839289" cy="877311"/>
          </a:xfrm>
          <a:prstGeom prst="rect">
            <a:avLst/>
          </a:prstGeom>
          <a:effectLst/>
        </p:spPr>
      </p:pic>
      <p:sp>
        <p:nvSpPr>
          <p:cNvPr id="5" name="Slide Number Placeholder 15">
            <a:extLst>
              <a:ext uri="{FF2B5EF4-FFF2-40B4-BE49-F238E27FC236}">
                <a16:creationId xmlns:a16="http://schemas.microsoft.com/office/drawing/2014/main" id="{37141B97-C5CE-41BD-8FFF-BC54EFD2414C}"/>
              </a:ext>
            </a:extLst>
          </p:cNvPr>
          <p:cNvSpPr txBox="1">
            <a:spLocks/>
          </p:cNvSpPr>
          <p:nvPr/>
        </p:nvSpPr>
        <p:spPr>
          <a:xfrm>
            <a:off x="17469353" y="9602113"/>
            <a:ext cx="565802" cy="365126"/>
          </a:xfrm>
          <a:prstGeom prst="callout1">
            <a:avLst>
              <a:gd name="adj1" fmla="val 48702"/>
              <a:gd name="adj2" fmla="val 84708"/>
              <a:gd name="adj3" fmla="val 48210"/>
              <a:gd name="adj4" fmla="val 162974"/>
            </a:avLst>
          </a:prstGeom>
          <a:ln w="38100">
            <a:solidFill>
              <a:schemeClr val="bg1"/>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535">
              <a:defRPr/>
            </a:pPr>
            <a:fld id="{B42DF2D7-30B4-D046-BCCB-386CF9A49E74}" type="slidenum">
              <a:rPr lang="en-US" sz="1601" b="1">
                <a:solidFill>
                  <a:schemeClr val="bg1"/>
                </a:solidFill>
                <a:latin typeface="Calibri"/>
              </a:rPr>
              <a:pPr algn="ctr" defTabSz="914535">
                <a:defRPr/>
              </a:pPr>
              <a:t>68</a:t>
            </a:fld>
            <a:endParaRPr lang="en-US" sz="1601" b="1" dirty="0">
              <a:solidFill>
                <a:schemeClr val="bg1"/>
              </a:solidFill>
              <a:latin typeface="Calibri"/>
            </a:endParaRPr>
          </a:p>
        </p:txBody>
      </p:sp>
      <p:sp>
        <p:nvSpPr>
          <p:cNvPr id="38" name="Title 1">
            <a:extLst>
              <a:ext uri="{FF2B5EF4-FFF2-40B4-BE49-F238E27FC236}">
                <a16:creationId xmlns:a16="http://schemas.microsoft.com/office/drawing/2014/main" id="{FA5EA46B-1B02-4730-B351-D9C50596F257}"/>
              </a:ext>
            </a:extLst>
          </p:cNvPr>
          <p:cNvSpPr txBox="1">
            <a:spLocks/>
          </p:cNvSpPr>
          <p:nvPr/>
        </p:nvSpPr>
        <p:spPr>
          <a:xfrm>
            <a:off x="10915691" y="3487716"/>
            <a:ext cx="6648953" cy="1885346"/>
          </a:xfrm>
          <a:prstGeom prst="rect">
            <a:avLst/>
          </a:prstGeom>
        </p:spPr>
        <p:txBody>
          <a:bodyPr vert="horz" lIns="137160" tIns="68580" rIns="137160" bIns="6858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AU" sz="9000" b="1" dirty="0">
                <a:solidFill>
                  <a:srgbClr val="FFFFFF"/>
                </a:solidFill>
                <a:latin typeface="Avenir Next" panose="020B0503020202020204"/>
              </a:rPr>
              <a:t>KESIMPULAN</a:t>
            </a:r>
          </a:p>
        </p:txBody>
      </p:sp>
      <p:sp>
        <p:nvSpPr>
          <p:cNvPr id="21" name="Footer Placeholder 3">
            <a:extLst>
              <a:ext uri="{FF2B5EF4-FFF2-40B4-BE49-F238E27FC236}">
                <a16:creationId xmlns:a16="http://schemas.microsoft.com/office/drawing/2014/main" id="{A2022239-8D10-42A0-9BAA-78A95322702A}"/>
              </a:ext>
            </a:extLst>
          </p:cNvPr>
          <p:cNvSpPr>
            <a:spLocks noGrp="1"/>
          </p:cNvSpPr>
          <p:nvPr>
            <p:ph type="ftr" sz="quarter" idx="11"/>
          </p:nvPr>
        </p:nvSpPr>
        <p:spPr>
          <a:xfrm>
            <a:off x="3505200" y="9731378"/>
            <a:ext cx="2895600" cy="365126"/>
          </a:xfrm>
        </p:spPr>
        <p:txBody>
          <a:bodyPr/>
          <a:lstStyle/>
          <a:p>
            <a:r>
              <a:rPr lang="en-US" b="1" dirty="0">
                <a:solidFill>
                  <a:schemeClr val="tx1"/>
                </a:solidFill>
              </a:rPr>
              <a:t>denny@integritylawfirm.id</a:t>
            </a:r>
          </a:p>
        </p:txBody>
      </p:sp>
      <p:sp>
        <p:nvSpPr>
          <p:cNvPr id="22" name="object 11">
            <a:extLst>
              <a:ext uri="{FF2B5EF4-FFF2-40B4-BE49-F238E27FC236}">
                <a16:creationId xmlns:a16="http://schemas.microsoft.com/office/drawing/2014/main" id="{702636A9-B1AA-48B8-B63C-CF571FE9C59F}"/>
              </a:ext>
            </a:extLst>
          </p:cNvPr>
          <p:cNvSpPr txBox="1"/>
          <p:nvPr/>
        </p:nvSpPr>
        <p:spPr>
          <a:xfrm>
            <a:off x="457200" y="1879160"/>
            <a:ext cx="10205635" cy="6527428"/>
          </a:xfrm>
          <a:prstGeom prst="rect">
            <a:avLst/>
          </a:prstGeom>
        </p:spPr>
        <p:txBody>
          <a:bodyPr vert="horz" wrap="square" lIns="0" tIns="12700" rIns="0" bIns="0" rtlCol="0">
            <a:spAutoFit/>
          </a:bodyPr>
          <a:lstStyle/>
          <a:p>
            <a:pPr marL="526415" indent="-514350" algn="just">
              <a:lnSpc>
                <a:spcPct val="100000"/>
              </a:lnSpc>
              <a:spcBef>
                <a:spcPts val="100"/>
              </a:spcBef>
              <a:buAutoNum type="arabicPeriod"/>
              <a:tabLst>
                <a:tab pos="299720" algn="l"/>
              </a:tabLst>
            </a:pPr>
            <a:r>
              <a:rPr lang="en-US" sz="2800" b="1" dirty="0" err="1">
                <a:latin typeface="Avenir Next" panose="020B0503020202020204"/>
                <a:cs typeface="Calibri"/>
              </a:rPr>
              <a:t>Materi</a:t>
            </a:r>
            <a:r>
              <a:rPr lang="en-US" sz="2800" b="1" dirty="0">
                <a:latin typeface="Avenir Next" panose="020B0503020202020204"/>
                <a:cs typeface="Calibri"/>
              </a:rPr>
              <a:t> </a:t>
            </a:r>
            <a:r>
              <a:rPr lang="en-US" sz="2800" b="1" dirty="0" err="1">
                <a:latin typeface="Avenir Next" panose="020B0503020202020204"/>
                <a:cs typeface="Calibri"/>
              </a:rPr>
              <a:t>muatan</a:t>
            </a:r>
            <a:r>
              <a:rPr lang="en-US" sz="2800" b="1" dirty="0">
                <a:latin typeface="Avenir Next" panose="020B0503020202020204"/>
                <a:cs typeface="Calibri"/>
              </a:rPr>
              <a:t> </a:t>
            </a:r>
            <a:r>
              <a:rPr lang="en-US" sz="2800" b="1" dirty="0" err="1">
                <a:latin typeface="Avenir Next" panose="020B0503020202020204"/>
                <a:cs typeface="Calibri"/>
              </a:rPr>
              <a:t>pengadaan</a:t>
            </a:r>
            <a:r>
              <a:rPr lang="en-US" sz="2800" b="1" dirty="0">
                <a:latin typeface="Avenir Next" panose="020B0503020202020204"/>
                <a:cs typeface="Calibri"/>
              </a:rPr>
              <a:t> </a:t>
            </a:r>
            <a:r>
              <a:rPr lang="en-US" sz="2800" b="1" dirty="0" err="1">
                <a:latin typeface="Avenir Next" panose="020B0503020202020204"/>
                <a:cs typeface="Calibri"/>
              </a:rPr>
              <a:t>barang</a:t>
            </a:r>
            <a:r>
              <a:rPr lang="en-US" sz="2800" b="1" dirty="0">
                <a:latin typeface="Avenir Next" panose="020B0503020202020204"/>
                <a:cs typeface="Calibri"/>
              </a:rPr>
              <a:t>/</a:t>
            </a:r>
            <a:r>
              <a:rPr lang="en-US" sz="2800" b="1" dirty="0" err="1">
                <a:latin typeface="Avenir Next" panose="020B0503020202020204"/>
                <a:cs typeface="Calibri"/>
              </a:rPr>
              <a:t>jasa</a:t>
            </a:r>
            <a:r>
              <a:rPr lang="en-US" sz="2800" b="1" dirty="0">
                <a:latin typeface="Avenir Next" panose="020B0503020202020204"/>
                <a:cs typeface="Calibri"/>
              </a:rPr>
              <a:t> (PBJ) </a:t>
            </a:r>
            <a:r>
              <a:rPr lang="en-US" sz="2800" b="1" dirty="0" err="1">
                <a:latin typeface="Avenir Next" panose="020B0503020202020204"/>
                <a:cs typeface="Calibri"/>
              </a:rPr>
              <a:t>tidak</a:t>
            </a:r>
            <a:r>
              <a:rPr lang="en-US" sz="2800" b="1" dirty="0">
                <a:latin typeface="Avenir Next" panose="020B0503020202020204"/>
                <a:cs typeface="Calibri"/>
              </a:rPr>
              <a:t> </a:t>
            </a:r>
            <a:r>
              <a:rPr lang="en-US" sz="2800" b="1" dirty="0" err="1">
                <a:latin typeface="Avenir Next" panose="020B0503020202020204"/>
                <a:cs typeface="Calibri"/>
              </a:rPr>
              <a:t>tepat</a:t>
            </a:r>
            <a:r>
              <a:rPr lang="en-US" sz="2800" b="1" dirty="0">
                <a:latin typeface="Avenir Next" panose="020B0503020202020204"/>
                <a:cs typeface="Calibri"/>
              </a:rPr>
              <a:t> </a:t>
            </a:r>
            <a:r>
              <a:rPr lang="en-US" sz="2800" b="1" dirty="0" err="1">
                <a:latin typeface="Avenir Next" panose="020B0503020202020204"/>
                <a:cs typeface="Calibri"/>
              </a:rPr>
              <a:t>diatur</a:t>
            </a:r>
            <a:r>
              <a:rPr lang="en-US" sz="2800" b="1" dirty="0">
                <a:latin typeface="Avenir Next" panose="020B0503020202020204"/>
                <a:cs typeface="Calibri"/>
              </a:rPr>
              <a:t> </a:t>
            </a:r>
            <a:r>
              <a:rPr lang="en-US" sz="2800" b="1" dirty="0" err="1">
                <a:latin typeface="Avenir Next" panose="020B0503020202020204"/>
                <a:cs typeface="Calibri"/>
              </a:rPr>
              <a:t>dalam</a:t>
            </a:r>
            <a:r>
              <a:rPr lang="en-US" sz="2800" b="1" dirty="0">
                <a:latin typeface="Avenir Next" panose="020B0503020202020204"/>
                <a:cs typeface="Calibri"/>
              </a:rPr>
              <a:t> </a:t>
            </a:r>
            <a:r>
              <a:rPr lang="en-US" sz="2800" b="1" dirty="0" err="1">
                <a:latin typeface="Avenir Next" panose="020B0503020202020204"/>
                <a:cs typeface="Calibri"/>
              </a:rPr>
              <a:t>Perpres</a:t>
            </a:r>
            <a:r>
              <a:rPr lang="en-US" sz="2800" b="1" dirty="0">
                <a:latin typeface="Avenir Next" panose="020B0503020202020204"/>
                <a:cs typeface="Calibri"/>
              </a:rPr>
              <a:t>, </a:t>
            </a:r>
            <a:r>
              <a:rPr lang="en-US" sz="2800" b="1" dirty="0" err="1">
                <a:latin typeface="Avenir Next" panose="020B0503020202020204"/>
                <a:cs typeface="Calibri"/>
              </a:rPr>
              <a:t>seharusnya</a:t>
            </a:r>
            <a:r>
              <a:rPr lang="en-US" sz="2800" b="1" dirty="0">
                <a:latin typeface="Avenir Next" panose="020B0503020202020204"/>
                <a:cs typeface="Calibri"/>
              </a:rPr>
              <a:t> </a:t>
            </a:r>
            <a:r>
              <a:rPr lang="en-US" sz="2800" b="1" dirty="0" err="1">
                <a:latin typeface="Avenir Next" panose="020B0503020202020204"/>
                <a:cs typeface="Calibri"/>
              </a:rPr>
              <a:t>perlu</a:t>
            </a:r>
            <a:r>
              <a:rPr lang="en-US" sz="2800" b="1" dirty="0">
                <a:latin typeface="Avenir Next" panose="020B0503020202020204"/>
                <a:cs typeface="Calibri"/>
              </a:rPr>
              <a:t> </a:t>
            </a:r>
            <a:r>
              <a:rPr lang="en-US" sz="2800" b="1" dirty="0" err="1">
                <a:latin typeface="Avenir Next" panose="020B0503020202020204"/>
                <a:cs typeface="Calibri"/>
              </a:rPr>
              <a:t>diatur</a:t>
            </a:r>
            <a:r>
              <a:rPr lang="en-US" sz="2800" b="1" dirty="0">
                <a:latin typeface="Avenir Next" panose="020B0503020202020204"/>
                <a:cs typeface="Calibri"/>
              </a:rPr>
              <a:t> oleh </a:t>
            </a:r>
            <a:r>
              <a:rPr lang="en-US" sz="2800" b="1" dirty="0" err="1">
                <a:latin typeface="Avenir Next" panose="020B0503020202020204"/>
                <a:cs typeface="Calibri"/>
              </a:rPr>
              <a:t>undang-undang</a:t>
            </a:r>
            <a:r>
              <a:rPr lang="en-US" sz="2800" b="1" dirty="0">
                <a:latin typeface="Avenir Next" panose="020B0503020202020204"/>
                <a:cs typeface="Calibri"/>
              </a:rPr>
              <a:t>.</a:t>
            </a:r>
          </a:p>
          <a:p>
            <a:pPr marL="526415" indent="-514350" algn="just">
              <a:lnSpc>
                <a:spcPct val="100000"/>
              </a:lnSpc>
              <a:spcBef>
                <a:spcPts val="100"/>
              </a:spcBef>
              <a:buAutoNum type="arabicPeriod"/>
              <a:tabLst>
                <a:tab pos="299720" algn="l"/>
              </a:tabLst>
            </a:pPr>
            <a:endParaRPr lang="en-US" sz="2800" b="1" dirty="0">
              <a:latin typeface="Avenir Next" panose="020B0503020202020204"/>
              <a:cs typeface="Calibri"/>
            </a:endParaRPr>
          </a:p>
          <a:p>
            <a:pPr marL="526415" indent="-514350" algn="just">
              <a:lnSpc>
                <a:spcPct val="100000"/>
              </a:lnSpc>
              <a:spcBef>
                <a:spcPts val="100"/>
              </a:spcBef>
              <a:buAutoNum type="arabicPeriod"/>
              <a:tabLst>
                <a:tab pos="299720" algn="l"/>
              </a:tabLst>
            </a:pPr>
            <a:r>
              <a:rPr lang="en-US" sz="2800" b="1" dirty="0" err="1">
                <a:latin typeface="Avenir Next" panose="020B0503020202020204"/>
                <a:cs typeface="Calibri"/>
              </a:rPr>
              <a:t>Tidak</a:t>
            </a:r>
            <a:r>
              <a:rPr lang="en-US" sz="2800" b="1" dirty="0">
                <a:latin typeface="Avenir Next" panose="020B0503020202020204"/>
                <a:cs typeface="Calibri"/>
              </a:rPr>
              <a:t> </a:t>
            </a:r>
            <a:r>
              <a:rPr lang="en-US" sz="2800" b="1" dirty="0" err="1">
                <a:latin typeface="Avenir Next" panose="020B0503020202020204"/>
                <a:cs typeface="Calibri"/>
              </a:rPr>
              <a:t>terikatnya</a:t>
            </a:r>
            <a:r>
              <a:rPr lang="en-US" sz="2800" b="1" dirty="0">
                <a:latin typeface="Avenir Next" panose="020B0503020202020204"/>
                <a:cs typeface="Calibri"/>
              </a:rPr>
              <a:t> BUMN pada </a:t>
            </a:r>
            <a:r>
              <a:rPr lang="en-US" sz="2800" b="1" dirty="0" err="1">
                <a:latin typeface="Avenir Next" panose="020B0503020202020204"/>
                <a:cs typeface="Calibri"/>
              </a:rPr>
              <a:t>Perpres</a:t>
            </a:r>
            <a:r>
              <a:rPr lang="en-US" sz="2800" b="1" dirty="0">
                <a:latin typeface="Avenir Next" panose="020B0503020202020204"/>
                <a:cs typeface="Calibri"/>
              </a:rPr>
              <a:t> 16/2018 </a:t>
            </a:r>
            <a:r>
              <a:rPr lang="en-US" sz="2800" b="1" i="1" dirty="0">
                <a:latin typeface="Avenir Next" panose="020B0503020202020204"/>
                <a:cs typeface="Calibri"/>
              </a:rPr>
              <a:t>Jo</a:t>
            </a:r>
            <a:r>
              <a:rPr lang="en-US" sz="2800" b="1" dirty="0">
                <a:latin typeface="Avenir Next" panose="020B0503020202020204"/>
                <a:cs typeface="Calibri"/>
              </a:rPr>
              <a:t> 12/2021 </a:t>
            </a:r>
            <a:r>
              <a:rPr lang="en-US" sz="2800" b="1" dirty="0" err="1">
                <a:latin typeface="Avenir Next" panose="020B0503020202020204"/>
                <a:cs typeface="Calibri"/>
              </a:rPr>
              <a:t>tentang</a:t>
            </a:r>
            <a:r>
              <a:rPr lang="en-US" sz="2800" b="1" dirty="0">
                <a:latin typeface="Avenir Next" panose="020B0503020202020204"/>
                <a:cs typeface="Calibri"/>
              </a:rPr>
              <a:t> </a:t>
            </a:r>
            <a:r>
              <a:rPr lang="en-US" sz="2800" b="1" dirty="0" err="1">
                <a:latin typeface="Avenir Next" panose="020B0503020202020204"/>
                <a:cs typeface="Calibri"/>
              </a:rPr>
              <a:t>Pengadaan</a:t>
            </a:r>
            <a:r>
              <a:rPr lang="en-US" sz="2800" b="1" dirty="0">
                <a:latin typeface="Avenir Next" panose="020B0503020202020204"/>
                <a:cs typeface="Calibri"/>
              </a:rPr>
              <a:t> </a:t>
            </a:r>
            <a:r>
              <a:rPr lang="en-US" sz="2800" b="1" dirty="0" err="1">
                <a:latin typeface="Avenir Next" panose="020B0503020202020204"/>
                <a:cs typeface="Calibri"/>
              </a:rPr>
              <a:t>Barang</a:t>
            </a:r>
            <a:r>
              <a:rPr lang="en-US" sz="2800" b="1" dirty="0">
                <a:latin typeface="Avenir Next" panose="020B0503020202020204"/>
                <a:cs typeface="Calibri"/>
              </a:rPr>
              <a:t>/Jasa </a:t>
            </a:r>
            <a:r>
              <a:rPr lang="en-US" sz="2800" b="1" dirty="0" err="1">
                <a:latin typeface="Avenir Next" panose="020B0503020202020204"/>
                <a:cs typeface="Calibri"/>
              </a:rPr>
              <a:t>merupakan</a:t>
            </a:r>
            <a:r>
              <a:rPr lang="en-US" sz="2800" b="1" dirty="0">
                <a:latin typeface="Avenir Next" panose="020B0503020202020204"/>
                <a:cs typeface="Calibri"/>
              </a:rPr>
              <a:t> </a:t>
            </a:r>
            <a:r>
              <a:rPr lang="en-US" sz="2800" b="1" dirty="0" err="1">
                <a:latin typeface="Avenir Next" panose="020B0503020202020204"/>
                <a:cs typeface="Calibri"/>
              </a:rPr>
              <a:t>suatu</a:t>
            </a:r>
            <a:r>
              <a:rPr lang="en-US" sz="2800" b="1" dirty="0">
                <a:latin typeface="Avenir Next" panose="020B0503020202020204"/>
                <a:cs typeface="Calibri"/>
              </a:rPr>
              <a:t> </a:t>
            </a:r>
            <a:r>
              <a:rPr lang="en-US" sz="2800" b="1" dirty="0" err="1">
                <a:latin typeface="Avenir Next" panose="020B0503020202020204"/>
                <a:cs typeface="Calibri"/>
              </a:rPr>
              <a:t>hal</a:t>
            </a:r>
            <a:r>
              <a:rPr lang="en-US" sz="2800" b="1" dirty="0">
                <a:latin typeface="Avenir Next" panose="020B0503020202020204"/>
                <a:cs typeface="Calibri"/>
              </a:rPr>
              <a:t> </a:t>
            </a:r>
            <a:r>
              <a:rPr lang="en-US" sz="2800" b="1" dirty="0" err="1">
                <a:latin typeface="Avenir Next" panose="020B0503020202020204"/>
                <a:cs typeface="Calibri"/>
              </a:rPr>
              <a:t>keliru</a:t>
            </a:r>
            <a:r>
              <a:rPr lang="en-US" sz="2800" b="1" dirty="0">
                <a:latin typeface="Avenir Next" panose="020B0503020202020204"/>
                <a:cs typeface="Calibri"/>
              </a:rPr>
              <a:t>. </a:t>
            </a:r>
            <a:r>
              <a:rPr lang="en-US" sz="2800" b="1" dirty="0" err="1">
                <a:latin typeface="Avenir Next" panose="020B0503020202020204"/>
                <a:cs typeface="Calibri"/>
              </a:rPr>
              <a:t>Mengingat</a:t>
            </a:r>
            <a:r>
              <a:rPr lang="en-US" sz="2800" b="1" dirty="0">
                <a:latin typeface="Avenir Next" panose="020B0503020202020204"/>
                <a:cs typeface="Calibri"/>
              </a:rPr>
              <a:t> </a:t>
            </a:r>
            <a:r>
              <a:rPr lang="en-US" sz="2800" b="1" dirty="0" err="1">
                <a:latin typeface="Avenir Next" panose="020B0503020202020204"/>
                <a:cs typeface="Calibri"/>
              </a:rPr>
              <a:t>pendanaan</a:t>
            </a:r>
            <a:r>
              <a:rPr lang="en-US" sz="2800" b="1" dirty="0">
                <a:latin typeface="Avenir Next" panose="020B0503020202020204"/>
                <a:cs typeface="Calibri"/>
              </a:rPr>
              <a:t> </a:t>
            </a:r>
            <a:r>
              <a:rPr lang="en-US" sz="2800" b="1" dirty="0" err="1">
                <a:latin typeface="Avenir Next" panose="020B0503020202020204"/>
                <a:cs typeface="Calibri"/>
              </a:rPr>
              <a:t>dalam</a:t>
            </a:r>
            <a:r>
              <a:rPr lang="en-US" sz="2800" b="1" dirty="0">
                <a:latin typeface="Avenir Next" panose="020B0503020202020204"/>
                <a:cs typeface="Calibri"/>
              </a:rPr>
              <a:t> PBJ </a:t>
            </a:r>
            <a:r>
              <a:rPr lang="en-US" sz="2800" b="1" dirty="0" err="1">
                <a:latin typeface="Avenir Next" panose="020B0503020202020204"/>
                <a:cs typeface="Calibri"/>
              </a:rPr>
              <a:t>seluruh</a:t>
            </a:r>
            <a:r>
              <a:rPr lang="en-US" sz="2800" b="1" dirty="0">
                <a:latin typeface="Avenir Next" panose="020B0503020202020204"/>
                <a:cs typeface="Calibri"/>
              </a:rPr>
              <a:t> </a:t>
            </a:r>
            <a:r>
              <a:rPr lang="en-US" sz="2800" b="1" dirty="0" err="1">
                <a:latin typeface="Avenir Next" panose="020B0503020202020204"/>
                <a:cs typeface="Calibri"/>
              </a:rPr>
              <a:t>biayanya</a:t>
            </a:r>
            <a:r>
              <a:rPr lang="en-US" sz="2800" b="1" dirty="0">
                <a:latin typeface="Avenir Next" panose="020B0503020202020204"/>
                <a:cs typeface="Calibri"/>
              </a:rPr>
              <a:t> </a:t>
            </a:r>
            <a:r>
              <a:rPr lang="en-US" sz="2800" b="1" dirty="0" err="1">
                <a:latin typeface="Avenir Next" panose="020B0503020202020204"/>
                <a:cs typeface="Calibri"/>
              </a:rPr>
              <a:t>bersumber</a:t>
            </a:r>
            <a:r>
              <a:rPr lang="en-US" sz="2800" b="1" dirty="0">
                <a:latin typeface="Avenir Next" panose="020B0503020202020204"/>
                <a:cs typeface="Calibri"/>
              </a:rPr>
              <a:t> </a:t>
            </a:r>
            <a:r>
              <a:rPr lang="en-US" sz="2800" b="1" dirty="0" err="1">
                <a:latin typeface="Avenir Next" panose="020B0503020202020204"/>
                <a:cs typeface="Calibri"/>
              </a:rPr>
              <a:t>dari</a:t>
            </a:r>
            <a:r>
              <a:rPr lang="en-US" sz="2800" b="1" dirty="0">
                <a:latin typeface="Avenir Next" panose="020B0503020202020204"/>
                <a:cs typeface="Calibri"/>
              </a:rPr>
              <a:t> APBN. </a:t>
            </a:r>
            <a:r>
              <a:rPr lang="en-US" sz="2800" b="1" dirty="0" err="1">
                <a:latin typeface="Avenir Next" panose="020B0503020202020204"/>
                <a:cs typeface="Calibri"/>
              </a:rPr>
              <a:t>Kondisi</a:t>
            </a:r>
            <a:r>
              <a:rPr lang="en-US" sz="2800" b="1" dirty="0">
                <a:latin typeface="Avenir Next" panose="020B0503020202020204"/>
                <a:cs typeface="Calibri"/>
              </a:rPr>
              <a:t> </a:t>
            </a:r>
            <a:r>
              <a:rPr lang="en-US" sz="2800" b="1" dirty="0" err="1">
                <a:latin typeface="Avenir Next" panose="020B0503020202020204"/>
                <a:cs typeface="Calibri"/>
              </a:rPr>
              <a:t>demikian</a:t>
            </a:r>
            <a:r>
              <a:rPr lang="en-US" sz="2800" b="1" dirty="0">
                <a:latin typeface="Avenir Next" panose="020B0503020202020204"/>
                <a:cs typeface="Calibri"/>
              </a:rPr>
              <a:t>, </a:t>
            </a:r>
            <a:r>
              <a:rPr lang="en-US" sz="2800" b="1" dirty="0" err="1">
                <a:latin typeface="Avenir Next" panose="020B0503020202020204"/>
                <a:cs typeface="Calibri"/>
              </a:rPr>
              <a:t>menimbulkan</a:t>
            </a:r>
            <a:r>
              <a:rPr lang="en-US" sz="2800" b="1" dirty="0">
                <a:latin typeface="Avenir Next" panose="020B0503020202020204"/>
                <a:cs typeface="Calibri"/>
              </a:rPr>
              <a:t> </a:t>
            </a:r>
            <a:r>
              <a:rPr lang="en-US" sz="2800" b="1" i="1" dirty="0" err="1">
                <a:latin typeface="Avenir Next" panose="020B0503020202020204"/>
                <a:cs typeface="Calibri"/>
              </a:rPr>
              <a:t>contradictio</a:t>
            </a:r>
            <a:r>
              <a:rPr lang="en-US" sz="2800" b="1" i="1" dirty="0">
                <a:latin typeface="Avenir Next" panose="020B0503020202020204"/>
                <a:cs typeface="Calibri"/>
              </a:rPr>
              <a:t> in </a:t>
            </a:r>
            <a:r>
              <a:rPr lang="en-US" sz="2800" b="1" i="1" dirty="0" err="1">
                <a:latin typeface="Avenir Next" panose="020B0503020202020204"/>
                <a:cs typeface="Calibri"/>
              </a:rPr>
              <a:t>terminis</a:t>
            </a:r>
            <a:r>
              <a:rPr lang="en-US" sz="2800" b="1" dirty="0">
                <a:latin typeface="Avenir Next" panose="020B0503020202020204"/>
                <a:cs typeface="Calibri"/>
              </a:rPr>
              <a:t> </a:t>
            </a:r>
            <a:r>
              <a:rPr lang="en-US" sz="2800" b="1" dirty="0" err="1">
                <a:latin typeface="Avenir Next" panose="020B0503020202020204"/>
                <a:cs typeface="Calibri"/>
              </a:rPr>
              <a:t>dengan</a:t>
            </a:r>
            <a:r>
              <a:rPr lang="en-US" sz="2800" b="1" dirty="0">
                <a:latin typeface="Avenir Next" panose="020B0503020202020204"/>
                <a:cs typeface="Calibri"/>
              </a:rPr>
              <a:t> </a:t>
            </a:r>
            <a:r>
              <a:rPr lang="en-US" sz="2800" b="1" dirty="0" err="1">
                <a:latin typeface="Avenir Next" panose="020B0503020202020204"/>
                <a:cs typeface="Calibri"/>
              </a:rPr>
              <a:t>konsep</a:t>
            </a:r>
            <a:r>
              <a:rPr lang="en-US" sz="2800" b="1" dirty="0">
                <a:latin typeface="Avenir Next" panose="020B0503020202020204"/>
                <a:cs typeface="Calibri"/>
              </a:rPr>
              <a:t> </a:t>
            </a:r>
            <a:r>
              <a:rPr lang="en-US" sz="2800" b="1" dirty="0" err="1">
                <a:latin typeface="Avenir Next" panose="020B0503020202020204"/>
                <a:cs typeface="Calibri"/>
              </a:rPr>
              <a:t>keuangan</a:t>
            </a:r>
            <a:r>
              <a:rPr lang="en-US" sz="2800" b="1" dirty="0">
                <a:latin typeface="Avenir Next" panose="020B0503020202020204"/>
                <a:cs typeface="Calibri"/>
              </a:rPr>
              <a:t> negara.</a:t>
            </a:r>
          </a:p>
          <a:p>
            <a:pPr marL="526415" indent="-514350" algn="just">
              <a:lnSpc>
                <a:spcPct val="100000"/>
              </a:lnSpc>
              <a:spcBef>
                <a:spcPts val="100"/>
              </a:spcBef>
              <a:buAutoNum type="arabicPeriod"/>
              <a:tabLst>
                <a:tab pos="299720" algn="l"/>
              </a:tabLst>
            </a:pPr>
            <a:endParaRPr lang="en-US" sz="2800" b="1" dirty="0">
              <a:latin typeface="Avenir Next" panose="020B0503020202020204"/>
              <a:cs typeface="Calibri"/>
            </a:endParaRPr>
          </a:p>
          <a:p>
            <a:pPr marL="526415" indent="-514350" algn="just">
              <a:lnSpc>
                <a:spcPct val="100000"/>
              </a:lnSpc>
              <a:spcBef>
                <a:spcPts val="100"/>
              </a:spcBef>
              <a:buAutoNum type="arabicPeriod"/>
              <a:tabLst>
                <a:tab pos="299720" algn="l"/>
              </a:tabLst>
            </a:pPr>
            <a:r>
              <a:rPr lang="en-US" sz="2800" b="1" dirty="0" err="1">
                <a:latin typeface="Avenir Next" panose="020B0503020202020204"/>
                <a:cs typeface="Calibri"/>
              </a:rPr>
              <a:t>Pengadaan</a:t>
            </a:r>
            <a:r>
              <a:rPr lang="en-US" sz="2800" b="1" dirty="0">
                <a:latin typeface="Avenir Next" panose="020B0503020202020204"/>
                <a:cs typeface="Calibri"/>
              </a:rPr>
              <a:t> Barang/Jasa masih menjadi salah satu penyumbang terbesar dalam praktik korupsi. Hal ini dikarenakan, salah satunya, masih banyak celah-celah hukum dalam ketentuan Pengadaan Barang/Jasa saat ini. </a:t>
            </a:r>
            <a:r>
              <a:rPr lang="en-US" sz="2800" b="1" dirty="0" err="1">
                <a:latin typeface="Avenir Next" panose="020B0503020202020204"/>
                <a:cs typeface="Calibri"/>
              </a:rPr>
              <a:t>Celah-celah</a:t>
            </a:r>
            <a:r>
              <a:rPr lang="en-US" sz="2800" b="1" dirty="0">
                <a:latin typeface="Avenir Next" panose="020B0503020202020204"/>
                <a:cs typeface="Calibri"/>
              </a:rPr>
              <a:t> </a:t>
            </a:r>
            <a:r>
              <a:rPr lang="en-US" sz="2800" b="1" dirty="0" err="1">
                <a:latin typeface="Avenir Next" panose="020B0503020202020204"/>
                <a:cs typeface="Calibri"/>
              </a:rPr>
              <a:t>tersebut</a:t>
            </a:r>
            <a:r>
              <a:rPr lang="en-US" sz="2800" b="1" dirty="0">
                <a:latin typeface="Avenir Next" panose="020B0503020202020204"/>
                <a:cs typeface="Calibri"/>
              </a:rPr>
              <a:t> </a:t>
            </a:r>
            <a:r>
              <a:rPr lang="en-US" sz="2800" b="1" dirty="0" err="1">
                <a:latin typeface="Avenir Next" panose="020B0503020202020204"/>
                <a:cs typeface="Calibri"/>
              </a:rPr>
              <a:t>dapat</a:t>
            </a:r>
            <a:r>
              <a:rPr lang="en-US" sz="2800" b="1" dirty="0">
                <a:latin typeface="Avenir Next" panose="020B0503020202020204"/>
                <a:cs typeface="Calibri"/>
              </a:rPr>
              <a:t> </a:t>
            </a:r>
            <a:r>
              <a:rPr lang="en-US" sz="2800" b="1" dirty="0" err="1">
                <a:latin typeface="Avenir Next" panose="020B0503020202020204"/>
                <a:cs typeface="Calibri"/>
              </a:rPr>
              <a:t>terjadi</a:t>
            </a:r>
            <a:r>
              <a:rPr lang="en-US" sz="2800" b="1" dirty="0">
                <a:latin typeface="Avenir Next" panose="020B0503020202020204"/>
                <a:cs typeface="Calibri"/>
              </a:rPr>
              <a:t> pada </a:t>
            </a:r>
            <a:r>
              <a:rPr lang="en-US" sz="2800" b="1" dirty="0" err="1">
                <a:latin typeface="Avenir Next" panose="020B0503020202020204"/>
                <a:cs typeface="Calibri"/>
              </a:rPr>
              <a:t>seluruh</a:t>
            </a:r>
            <a:r>
              <a:rPr lang="en-US" sz="2800" b="1" dirty="0">
                <a:latin typeface="Avenir Next" panose="020B0503020202020204"/>
                <a:cs typeface="Calibri"/>
              </a:rPr>
              <a:t> proses </a:t>
            </a:r>
            <a:r>
              <a:rPr lang="en-US" sz="2800" b="1" dirty="0" err="1">
                <a:latin typeface="Avenir Next" panose="020B0503020202020204"/>
                <a:cs typeface="Calibri"/>
              </a:rPr>
              <a:t>perencanaan</a:t>
            </a:r>
            <a:r>
              <a:rPr lang="en-US" sz="2800" b="1" dirty="0">
                <a:latin typeface="Avenir Next" panose="020B0503020202020204"/>
                <a:cs typeface="Calibri"/>
              </a:rPr>
              <a:t>, </a:t>
            </a:r>
            <a:r>
              <a:rPr lang="en-US" sz="2800" b="1" dirty="0" err="1">
                <a:latin typeface="Avenir Next" panose="020B0503020202020204"/>
                <a:cs typeface="Calibri"/>
              </a:rPr>
              <a:t>pelaksanaan</a:t>
            </a:r>
            <a:r>
              <a:rPr lang="en-US" sz="2800" b="1" dirty="0">
                <a:latin typeface="Avenir Next" panose="020B0503020202020204"/>
                <a:cs typeface="Calibri"/>
              </a:rPr>
              <a:t>, dan </a:t>
            </a:r>
            <a:r>
              <a:rPr lang="en-US" sz="2800" b="1" dirty="0" err="1">
                <a:latin typeface="Avenir Next" panose="020B0503020202020204"/>
                <a:cs typeface="Calibri"/>
              </a:rPr>
              <a:t>pengawasan</a:t>
            </a:r>
            <a:r>
              <a:rPr lang="en-US" sz="2800" b="1" dirty="0">
                <a:latin typeface="Avenir Next" panose="020B0503020202020204"/>
                <a:cs typeface="Calibri"/>
              </a:rPr>
              <a:t>.  </a:t>
            </a:r>
            <a:endParaRPr sz="2800" b="1" dirty="0">
              <a:latin typeface="Avenir Next" panose="020B0503020202020204"/>
              <a:cs typeface="Calibri"/>
            </a:endParaRPr>
          </a:p>
        </p:txBody>
      </p:sp>
    </p:spTree>
    <p:extLst>
      <p:ext uri="{BB962C8B-B14F-4D97-AF65-F5344CB8AC3E}">
        <p14:creationId xmlns:p14="http://schemas.microsoft.com/office/powerpoint/2010/main" val="74440155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E10B53D-E282-41A8-A14E-DCED3157713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5400000">
            <a:off x="3998680" y="-4033170"/>
            <a:ext cx="10294259" cy="18284400"/>
          </a:xfrm>
          <a:prstGeom prst="rect">
            <a:avLst/>
          </a:prstGeom>
        </p:spPr>
      </p:pic>
      <p:sp>
        <p:nvSpPr>
          <p:cNvPr id="7" name="Rectangle 6">
            <a:extLst>
              <a:ext uri="{FF2B5EF4-FFF2-40B4-BE49-F238E27FC236}">
                <a16:creationId xmlns:a16="http://schemas.microsoft.com/office/drawing/2014/main" id="{0E3C7645-FF6B-420A-84D2-C74CC54A9482}"/>
              </a:ext>
            </a:extLst>
          </p:cNvPr>
          <p:cNvSpPr/>
          <p:nvPr/>
        </p:nvSpPr>
        <p:spPr>
          <a:xfrm>
            <a:off x="-33338" y="-26601"/>
            <a:ext cx="8369496" cy="10313601"/>
          </a:xfrm>
          <a:prstGeom prst="rect">
            <a:avLst/>
          </a:prstGeom>
          <a:solidFill>
            <a:srgbClr val="6405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2700"/>
          </a:p>
        </p:txBody>
      </p:sp>
      <p:pic>
        <p:nvPicPr>
          <p:cNvPr id="12" name="Picture 11">
            <a:extLst>
              <a:ext uri="{FF2B5EF4-FFF2-40B4-BE49-F238E27FC236}">
                <a16:creationId xmlns:a16="http://schemas.microsoft.com/office/drawing/2014/main" id="{6FBF0B14-C516-484C-AF76-4C5B40A7692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7145000" y="266700"/>
            <a:ext cx="839289" cy="877311"/>
          </a:xfrm>
          <a:prstGeom prst="rect">
            <a:avLst/>
          </a:prstGeom>
          <a:effectLst/>
        </p:spPr>
      </p:pic>
      <p:sp>
        <p:nvSpPr>
          <p:cNvPr id="5" name="Slide Number Placeholder 15">
            <a:extLst>
              <a:ext uri="{FF2B5EF4-FFF2-40B4-BE49-F238E27FC236}">
                <a16:creationId xmlns:a16="http://schemas.microsoft.com/office/drawing/2014/main" id="{37141B97-C5CE-41BD-8FFF-BC54EFD2414C}"/>
              </a:ext>
            </a:extLst>
          </p:cNvPr>
          <p:cNvSpPr txBox="1">
            <a:spLocks/>
          </p:cNvSpPr>
          <p:nvPr/>
        </p:nvSpPr>
        <p:spPr>
          <a:xfrm>
            <a:off x="17469353" y="9602113"/>
            <a:ext cx="565802" cy="365126"/>
          </a:xfrm>
          <a:prstGeom prst="callout1">
            <a:avLst>
              <a:gd name="adj1" fmla="val 48702"/>
              <a:gd name="adj2" fmla="val 84708"/>
              <a:gd name="adj3" fmla="val 48210"/>
              <a:gd name="adj4" fmla="val 162974"/>
            </a:avLst>
          </a:prstGeom>
          <a:noFill/>
          <a:ln w="38100">
            <a:solidFill>
              <a:schemeClr val="tx1"/>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535">
              <a:defRPr/>
            </a:pPr>
            <a:fld id="{B42DF2D7-30B4-D046-BCCB-386CF9A49E74}" type="slidenum">
              <a:rPr lang="en-US" sz="1601" b="1">
                <a:latin typeface="Calibri"/>
              </a:rPr>
              <a:pPr algn="ctr" defTabSz="914535">
                <a:defRPr/>
              </a:pPr>
              <a:t>69</a:t>
            </a:fld>
            <a:endParaRPr lang="en-US" sz="1601" b="1" dirty="0">
              <a:latin typeface="Calibri"/>
            </a:endParaRPr>
          </a:p>
        </p:txBody>
      </p:sp>
      <p:sp>
        <p:nvSpPr>
          <p:cNvPr id="38" name="Title 1">
            <a:extLst>
              <a:ext uri="{FF2B5EF4-FFF2-40B4-BE49-F238E27FC236}">
                <a16:creationId xmlns:a16="http://schemas.microsoft.com/office/drawing/2014/main" id="{FA5EA46B-1B02-4730-B351-D9C50596F257}"/>
              </a:ext>
            </a:extLst>
          </p:cNvPr>
          <p:cNvSpPr txBox="1">
            <a:spLocks/>
          </p:cNvSpPr>
          <p:nvPr/>
        </p:nvSpPr>
        <p:spPr>
          <a:xfrm>
            <a:off x="826933" y="3390900"/>
            <a:ext cx="6648953" cy="1885346"/>
          </a:xfrm>
          <a:prstGeom prst="rect">
            <a:avLst/>
          </a:prstGeom>
        </p:spPr>
        <p:txBody>
          <a:bodyPr vert="horz" lIns="137160" tIns="68580" rIns="137160" bIns="6858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AU" sz="9000" b="1" dirty="0">
                <a:solidFill>
                  <a:srgbClr val="FFFFFF"/>
                </a:solidFill>
                <a:latin typeface="Avenir Next" panose="020B0503020202020204"/>
              </a:rPr>
              <a:t>SARAN</a:t>
            </a:r>
          </a:p>
        </p:txBody>
      </p:sp>
      <p:sp>
        <p:nvSpPr>
          <p:cNvPr id="21" name="Footer Placeholder 3">
            <a:extLst>
              <a:ext uri="{FF2B5EF4-FFF2-40B4-BE49-F238E27FC236}">
                <a16:creationId xmlns:a16="http://schemas.microsoft.com/office/drawing/2014/main" id="{A2022239-8D10-42A0-9BAA-78A95322702A}"/>
              </a:ext>
            </a:extLst>
          </p:cNvPr>
          <p:cNvSpPr>
            <a:spLocks noGrp="1"/>
          </p:cNvSpPr>
          <p:nvPr>
            <p:ph type="ftr" sz="quarter" idx="11"/>
          </p:nvPr>
        </p:nvSpPr>
        <p:spPr>
          <a:xfrm>
            <a:off x="3505200" y="9731378"/>
            <a:ext cx="2895600" cy="365126"/>
          </a:xfrm>
        </p:spPr>
        <p:txBody>
          <a:bodyPr/>
          <a:lstStyle/>
          <a:p>
            <a:r>
              <a:rPr lang="en-US" b="1" dirty="0">
                <a:solidFill>
                  <a:schemeClr val="bg1"/>
                </a:solidFill>
              </a:rPr>
              <a:t>denny@integritylawfirm.id</a:t>
            </a:r>
          </a:p>
        </p:txBody>
      </p:sp>
      <p:sp>
        <p:nvSpPr>
          <p:cNvPr id="22" name="object 11">
            <a:extLst>
              <a:ext uri="{FF2B5EF4-FFF2-40B4-BE49-F238E27FC236}">
                <a16:creationId xmlns:a16="http://schemas.microsoft.com/office/drawing/2014/main" id="{702636A9-B1AA-48B8-B63C-CF571FE9C59F}"/>
              </a:ext>
            </a:extLst>
          </p:cNvPr>
          <p:cNvSpPr txBox="1"/>
          <p:nvPr/>
        </p:nvSpPr>
        <p:spPr>
          <a:xfrm>
            <a:off x="8763001" y="925678"/>
            <a:ext cx="8126496" cy="8435643"/>
          </a:xfrm>
          <a:prstGeom prst="rect">
            <a:avLst/>
          </a:prstGeom>
        </p:spPr>
        <p:txBody>
          <a:bodyPr vert="horz" wrap="square" lIns="0" tIns="12700" rIns="0" bIns="0" rtlCol="0">
            <a:spAutoFit/>
          </a:bodyPr>
          <a:lstStyle/>
          <a:p>
            <a:pPr marL="526415" indent="-514350" algn="just">
              <a:lnSpc>
                <a:spcPct val="100000"/>
              </a:lnSpc>
              <a:spcBef>
                <a:spcPts val="100"/>
              </a:spcBef>
              <a:buAutoNum type="arabicPeriod"/>
              <a:tabLst>
                <a:tab pos="299720" algn="l"/>
              </a:tabLst>
            </a:pPr>
            <a:r>
              <a:rPr lang="en-US" sz="3200" b="1" dirty="0" err="1">
                <a:latin typeface="Avenir Next" panose="020B0503020202020204"/>
                <a:cs typeface="Calibri"/>
              </a:rPr>
              <a:t>Pengaturan</a:t>
            </a:r>
            <a:r>
              <a:rPr lang="en-US" sz="3200" b="1" dirty="0">
                <a:latin typeface="Avenir Next" panose="020B0503020202020204"/>
                <a:cs typeface="Calibri"/>
              </a:rPr>
              <a:t> </a:t>
            </a:r>
            <a:r>
              <a:rPr lang="en-US" sz="3200" b="1" dirty="0" err="1">
                <a:latin typeface="Avenir Next" panose="020B0503020202020204"/>
                <a:cs typeface="Calibri"/>
              </a:rPr>
              <a:t>mengenai</a:t>
            </a:r>
            <a:r>
              <a:rPr lang="en-US" sz="3200" b="1" dirty="0">
                <a:latin typeface="Avenir Next" panose="020B0503020202020204"/>
                <a:cs typeface="Calibri"/>
              </a:rPr>
              <a:t> PBJ penting untuk </a:t>
            </a:r>
            <a:r>
              <a:rPr lang="en-US" sz="3200" b="1" dirty="0" err="1">
                <a:latin typeface="Avenir Next" panose="020B0503020202020204"/>
                <a:cs typeface="Calibri"/>
              </a:rPr>
              <a:t>diatur</a:t>
            </a:r>
            <a:r>
              <a:rPr lang="en-US" sz="3200" b="1" dirty="0">
                <a:latin typeface="Avenir Next" panose="020B0503020202020204"/>
                <a:cs typeface="Calibri"/>
              </a:rPr>
              <a:t> </a:t>
            </a:r>
            <a:r>
              <a:rPr lang="en-US" sz="3200" b="1" dirty="0" err="1">
                <a:latin typeface="Avenir Next" panose="020B0503020202020204"/>
                <a:cs typeface="Calibri"/>
              </a:rPr>
              <a:t>dalam</a:t>
            </a:r>
            <a:r>
              <a:rPr lang="en-US" sz="3200" b="1" dirty="0">
                <a:latin typeface="Avenir Next" panose="020B0503020202020204"/>
                <a:cs typeface="Calibri"/>
              </a:rPr>
              <a:t> </a:t>
            </a:r>
            <a:r>
              <a:rPr lang="en-US" sz="3200" b="1" dirty="0" err="1">
                <a:latin typeface="Avenir Next" panose="020B0503020202020204"/>
                <a:cs typeface="Calibri"/>
              </a:rPr>
              <a:t>payung</a:t>
            </a:r>
            <a:r>
              <a:rPr lang="en-US" sz="3200" b="1" dirty="0">
                <a:latin typeface="Avenir Next" panose="020B0503020202020204"/>
                <a:cs typeface="Calibri"/>
              </a:rPr>
              <a:t> </a:t>
            </a:r>
            <a:r>
              <a:rPr lang="en-US" sz="3200" b="1" dirty="0" err="1">
                <a:latin typeface="Avenir Next" panose="020B0503020202020204"/>
                <a:cs typeface="Calibri"/>
              </a:rPr>
              <a:t>hukum</a:t>
            </a:r>
            <a:r>
              <a:rPr lang="en-US" sz="3200" b="1" dirty="0">
                <a:latin typeface="Avenir Next" panose="020B0503020202020204"/>
                <a:cs typeface="Calibri"/>
              </a:rPr>
              <a:t> </a:t>
            </a:r>
            <a:r>
              <a:rPr lang="en-US" sz="3200" b="1" dirty="0" err="1">
                <a:latin typeface="Avenir Next" panose="020B0503020202020204"/>
                <a:cs typeface="Calibri"/>
              </a:rPr>
              <a:t>undang</a:t>
            </a:r>
            <a:r>
              <a:rPr lang="en-US" sz="3200" b="1" dirty="0">
                <a:latin typeface="Avenir Next" panose="020B0503020202020204"/>
                <a:cs typeface="Calibri"/>
              </a:rPr>
              <a:t> – </a:t>
            </a:r>
            <a:r>
              <a:rPr lang="en-US" sz="3200" b="1" dirty="0" err="1">
                <a:latin typeface="Avenir Next" panose="020B0503020202020204"/>
                <a:cs typeface="Calibri"/>
              </a:rPr>
              <a:t>undang</a:t>
            </a:r>
            <a:r>
              <a:rPr lang="en-US" sz="3200" b="1" dirty="0">
                <a:latin typeface="Avenir Next" panose="020B0503020202020204"/>
                <a:cs typeface="Calibri"/>
              </a:rPr>
              <a:t> dengan </a:t>
            </a:r>
            <a:r>
              <a:rPr lang="en-US" sz="3200" b="1" dirty="0" err="1">
                <a:latin typeface="Avenir Next" panose="020B0503020202020204"/>
                <a:cs typeface="Calibri"/>
              </a:rPr>
              <a:t>memperhatikan</a:t>
            </a:r>
            <a:r>
              <a:rPr lang="en-US" sz="3200" b="1" dirty="0">
                <a:latin typeface="Avenir Next" panose="020B0503020202020204"/>
                <a:cs typeface="Calibri"/>
              </a:rPr>
              <a:t> </a:t>
            </a:r>
            <a:r>
              <a:rPr lang="en-US" sz="3200" b="1" dirty="0" err="1">
                <a:latin typeface="Avenir Next" panose="020B0503020202020204"/>
                <a:cs typeface="Calibri"/>
              </a:rPr>
              <a:t>teknik</a:t>
            </a:r>
            <a:r>
              <a:rPr lang="en-US" sz="3200" b="1" dirty="0">
                <a:latin typeface="Avenir Next" panose="020B0503020202020204"/>
                <a:cs typeface="Calibri"/>
              </a:rPr>
              <a:t> </a:t>
            </a:r>
            <a:r>
              <a:rPr lang="en-US" sz="3200" b="1" dirty="0" err="1">
                <a:latin typeface="Avenir Next" panose="020B0503020202020204"/>
                <a:cs typeface="Calibri"/>
              </a:rPr>
              <a:t>penyusunan</a:t>
            </a:r>
            <a:r>
              <a:rPr lang="en-US" sz="3200" b="1" dirty="0">
                <a:latin typeface="Avenir Next" panose="020B0503020202020204"/>
                <a:cs typeface="Calibri"/>
              </a:rPr>
              <a:t> </a:t>
            </a:r>
            <a:r>
              <a:rPr lang="en-US" sz="3200" b="1" dirty="0" err="1">
                <a:latin typeface="Avenir Next" panose="020B0503020202020204"/>
                <a:cs typeface="Calibri"/>
              </a:rPr>
              <a:t>peraturan</a:t>
            </a:r>
            <a:r>
              <a:rPr lang="en-US" sz="3200" b="1" dirty="0">
                <a:latin typeface="Avenir Next" panose="020B0503020202020204"/>
                <a:cs typeface="Calibri"/>
              </a:rPr>
              <a:t> </a:t>
            </a:r>
            <a:r>
              <a:rPr lang="en-US" sz="3200" b="1" dirty="0" err="1">
                <a:latin typeface="Avenir Next" panose="020B0503020202020204"/>
                <a:cs typeface="Calibri"/>
              </a:rPr>
              <a:t>perundang-undangan</a:t>
            </a:r>
            <a:r>
              <a:rPr lang="en-US" sz="3200" b="1" dirty="0">
                <a:latin typeface="Avenir Next" panose="020B0503020202020204"/>
                <a:cs typeface="Calibri"/>
              </a:rPr>
              <a:t> yang </a:t>
            </a:r>
            <a:r>
              <a:rPr lang="en-US" sz="3200" b="1" dirty="0" err="1">
                <a:latin typeface="Avenir Next" panose="020B0503020202020204"/>
                <a:cs typeface="Calibri"/>
              </a:rPr>
              <a:t>baik</a:t>
            </a:r>
            <a:r>
              <a:rPr lang="en-US" sz="3200" b="1" dirty="0">
                <a:latin typeface="Avenir Next" panose="020B0503020202020204"/>
                <a:cs typeface="Calibri"/>
              </a:rPr>
              <a:t> dan </a:t>
            </a:r>
            <a:r>
              <a:rPr lang="en-US" sz="3200" b="1" dirty="0" err="1">
                <a:latin typeface="Avenir Next" panose="020B0503020202020204"/>
                <a:cs typeface="Calibri"/>
              </a:rPr>
              <a:t>benar</a:t>
            </a:r>
            <a:r>
              <a:rPr lang="en-US" sz="3200" b="1" dirty="0">
                <a:latin typeface="Avenir Next" panose="020B0503020202020204"/>
                <a:cs typeface="Calibri"/>
              </a:rPr>
              <a:t>.</a:t>
            </a:r>
          </a:p>
          <a:p>
            <a:pPr marL="526415" indent="-514350" algn="just">
              <a:lnSpc>
                <a:spcPct val="100000"/>
              </a:lnSpc>
              <a:spcBef>
                <a:spcPts val="100"/>
              </a:spcBef>
              <a:buAutoNum type="arabicPeriod"/>
              <a:tabLst>
                <a:tab pos="299720" algn="l"/>
              </a:tabLst>
            </a:pPr>
            <a:endParaRPr lang="en-US" sz="3200" b="1" dirty="0">
              <a:latin typeface="Avenir Next" panose="020B0503020202020204"/>
              <a:cs typeface="Calibri"/>
            </a:endParaRPr>
          </a:p>
          <a:p>
            <a:pPr marL="526415" indent="-514350" algn="just">
              <a:lnSpc>
                <a:spcPct val="100000"/>
              </a:lnSpc>
              <a:spcBef>
                <a:spcPts val="100"/>
              </a:spcBef>
              <a:buAutoNum type="arabicPeriod"/>
              <a:tabLst>
                <a:tab pos="299720" algn="l"/>
              </a:tabLst>
            </a:pPr>
            <a:r>
              <a:rPr lang="en-US" sz="3200" b="1" dirty="0" err="1">
                <a:latin typeface="Avenir Next" panose="020B0503020202020204"/>
                <a:cs typeface="Calibri"/>
              </a:rPr>
              <a:t>Pengaturan</a:t>
            </a:r>
            <a:r>
              <a:rPr lang="en-US" sz="3200" b="1" dirty="0">
                <a:latin typeface="Avenir Next" panose="020B0503020202020204"/>
                <a:cs typeface="Calibri"/>
              </a:rPr>
              <a:t> </a:t>
            </a:r>
            <a:r>
              <a:rPr lang="en-US" sz="3200" b="1" dirty="0" err="1">
                <a:latin typeface="Avenir Next" panose="020B0503020202020204"/>
                <a:cs typeface="Calibri"/>
              </a:rPr>
              <a:t>mengenai</a:t>
            </a:r>
            <a:r>
              <a:rPr lang="en-US" sz="3200" b="1" dirty="0">
                <a:latin typeface="Avenir Next" panose="020B0503020202020204"/>
                <a:cs typeface="Calibri"/>
              </a:rPr>
              <a:t> PBJ </a:t>
            </a:r>
            <a:r>
              <a:rPr lang="en-US" sz="3200" b="1" dirty="0" err="1">
                <a:latin typeface="Avenir Next" panose="020B0503020202020204"/>
                <a:cs typeface="Calibri"/>
              </a:rPr>
              <a:t>baik</a:t>
            </a:r>
            <a:r>
              <a:rPr lang="en-US" sz="3200" b="1" dirty="0">
                <a:latin typeface="Avenir Next" panose="020B0503020202020204"/>
                <a:cs typeface="Calibri"/>
              </a:rPr>
              <a:t> </a:t>
            </a:r>
            <a:r>
              <a:rPr lang="en-US" sz="3200" b="1" dirty="0" err="1">
                <a:latin typeface="Avenir Next" panose="020B0503020202020204"/>
                <a:cs typeface="Calibri"/>
              </a:rPr>
              <a:t>dalam</a:t>
            </a:r>
            <a:r>
              <a:rPr lang="en-US" sz="3200" b="1" dirty="0">
                <a:latin typeface="Avenir Next" panose="020B0503020202020204"/>
                <a:cs typeface="Calibri"/>
              </a:rPr>
              <a:t> </a:t>
            </a:r>
            <a:r>
              <a:rPr lang="en-US" sz="3200" b="1" dirty="0" err="1">
                <a:latin typeface="Avenir Next" panose="020B0503020202020204"/>
                <a:cs typeface="Calibri"/>
              </a:rPr>
              <a:t>sektor</a:t>
            </a:r>
            <a:r>
              <a:rPr lang="en-US" sz="3200" b="1" dirty="0">
                <a:latin typeface="Avenir Next" panose="020B0503020202020204"/>
                <a:cs typeface="Calibri"/>
              </a:rPr>
              <a:t> BUMN </a:t>
            </a:r>
            <a:r>
              <a:rPr lang="en-US" sz="3200" b="1" dirty="0" err="1">
                <a:latin typeface="Avenir Next" panose="020B0503020202020204"/>
                <a:cs typeface="Calibri"/>
              </a:rPr>
              <a:t>maupun</a:t>
            </a:r>
            <a:r>
              <a:rPr lang="en-US" sz="3200" b="1" dirty="0">
                <a:latin typeface="Avenir Next" panose="020B0503020202020204"/>
                <a:cs typeface="Calibri"/>
              </a:rPr>
              <a:t> </a:t>
            </a:r>
            <a:r>
              <a:rPr lang="en-US" sz="3200" b="1" dirty="0" err="1">
                <a:latin typeface="Avenir Next" panose="020B0503020202020204"/>
                <a:cs typeface="Calibri"/>
              </a:rPr>
              <a:t>Pemerintah</a:t>
            </a:r>
            <a:r>
              <a:rPr lang="en-US" sz="3200" b="1" dirty="0">
                <a:latin typeface="Avenir Next" panose="020B0503020202020204"/>
                <a:cs typeface="Calibri"/>
              </a:rPr>
              <a:t>, </a:t>
            </a:r>
            <a:r>
              <a:rPr lang="en-US" sz="3200" b="1" dirty="0" err="1">
                <a:latin typeface="Avenir Next" panose="020B0503020202020204"/>
                <a:cs typeface="Calibri"/>
              </a:rPr>
              <a:t>seharusnya</a:t>
            </a:r>
            <a:r>
              <a:rPr lang="en-US" sz="3200" b="1" dirty="0">
                <a:latin typeface="Avenir Next" panose="020B0503020202020204"/>
                <a:cs typeface="Calibri"/>
              </a:rPr>
              <a:t> </a:t>
            </a:r>
            <a:r>
              <a:rPr lang="en-US" sz="3200" b="1" dirty="0" err="1">
                <a:latin typeface="Avenir Next" panose="020B0503020202020204"/>
                <a:cs typeface="Calibri"/>
              </a:rPr>
              <a:t>diatur</a:t>
            </a:r>
            <a:r>
              <a:rPr lang="en-US" sz="3200" b="1" dirty="0">
                <a:latin typeface="Avenir Next" panose="020B0503020202020204"/>
                <a:cs typeface="Calibri"/>
              </a:rPr>
              <a:t> </a:t>
            </a:r>
            <a:r>
              <a:rPr lang="en-US" sz="3200" b="1" dirty="0" err="1">
                <a:latin typeface="Avenir Next" panose="020B0503020202020204"/>
                <a:cs typeface="Calibri"/>
              </a:rPr>
              <a:t>secara</a:t>
            </a:r>
            <a:r>
              <a:rPr lang="en-US" sz="3200" b="1" dirty="0">
                <a:latin typeface="Avenir Next" panose="020B0503020202020204"/>
                <a:cs typeface="Calibri"/>
              </a:rPr>
              <a:t> </a:t>
            </a:r>
            <a:r>
              <a:rPr lang="en-US" sz="3200" b="1" dirty="0" err="1">
                <a:latin typeface="Avenir Next" panose="020B0503020202020204"/>
                <a:cs typeface="Calibri"/>
              </a:rPr>
              <a:t>bersamaan</a:t>
            </a:r>
            <a:r>
              <a:rPr lang="en-US" sz="3200" b="1" dirty="0">
                <a:latin typeface="Avenir Next" panose="020B0503020202020204"/>
                <a:cs typeface="Calibri"/>
              </a:rPr>
              <a:t> </a:t>
            </a:r>
            <a:r>
              <a:rPr lang="en-US" sz="3200" b="1" dirty="0" err="1">
                <a:latin typeface="Avenir Next" panose="020B0503020202020204"/>
                <a:cs typeface="Calibri"/>
              </a:rPr>
              <a:t>dalam</a:t>
            </a:r>
            <a:r>
              <a:rPr lang="en-US" sz="3200" b="1" dirty="0">
                <a:latin typeface="Avenir Next" panose="020B0503020202020204"/>
                <a:cs typeface="Calibri"/>
              </a:rPr>
              <a:t> </a:t>
            </a:r>
            <a:r>
              <a:rPr lang="en-US" sz="3200" b="1" dirty="0" err="1">
                <a:latin typeface="Avenir Next" panose="020B0503020202020204"/>
                <a:cs typeface="Calibri"/>
              </a:rPr>
              <a:t>lingkup</a:t>
            </a:r>
            <a:r>
              <a:rPr lang="en-US" sz="3200" b="1" dirty="0">
                <a:latin typeface="Avenir Next" panose="020B0503020202020204"/>
                <a:cs typeface="Calibri"/>
              </a:rPr>
              <a:t> </a:t>
            </a:r>
            <a:r>
              <a:rPr lang="en-US" sz="3200" b="1" dirty="0" err="1">
                <a:latin typeface="Avenir Next" panose="020B0503020202020204"/>
                <a:cs typeface="Calibri"/>
              </a:rPr>
              <a:t>norma</a:t>
            </a:r>
            <a:r>
              <a:rPr lang="en-US" sz="3200" b="1" dirty="0">
                <a:latin typeface="Avenir Next" panose="020B0503020202020204"/>
                <a:cs typeface="Calibri"/>
              </a:rPr>
              <a:t> </a:t>
            </a:r>
            <a:r>
              <a:rPr lang="en-US" sz="3200" b="1" dirty="0" err="1">
                <a:latin typeface="Avenir Next" panose="020B0503020202020204"/>
                <a:cs typeface="Calibri"/>
              </a:rPr>
              <a:t>undang-undang</a:t>
            </a:r>
            <a:r>
              <a:rPr lang="en-US" sz="3200" b="1" dirty="0">
                <a:latin typeface="Avenir Next" panose="020B0503020202020204"/>
                <a:cs typeface="Calibri"/>
              </a:rPr>
              <a:t>.</a:t>
            </a:r>
          </a:p>
          <a:p>
            <a:pPr marL="526415" indent="-514350" algn="just">
              <a:lnSpc>
                <a:spcPct val="100000"/>
              </a:lnSpc>
              <a:spcBef>
                <a:spcPts val="100"/>
              </a:spcBef>
              <a:buAutoNum type="arabicPeriod"/>
              <a:tabLst>
                <a:tab pos="299720" algn="l"/>
              </a:tabLst>
            </a:pPr>
            <a:endParaRPr lang="en-US" sz="3200" b="1" dirty="0">
              <a:latin typeface="Avenir Next" panose="020B0503020202020204"/>
              <a:cs typeface="Calibri"/>
            </a:endParaRPr>
          </a:p>
          <a:p>
            <a:pPr marL="526415" indent="-514350" algn="just">
              <a:lnSpc>
                <a:spcPct val="100000"/>
              </a:lnSpc>
              <a:spcBef>
                <a:spcPts val="100"/>
              </a:spcBef>
              <a:buAutoNum type="arabicPeriod"/>
              <a:tabLst>
                <a:tab pos="299720" algn="l"/>
              </a:tabLst>
            </a:pPr>
            <a:r>
              <a:rPr lang="en-US" sz="3200" b="1" dirty="0" err="1">
                <a:latin typeface="Avenir Next" panose="020B0503020202020204"/>
                <a:cs typeface="Calibri"/>
              </a:rPr>
              <a:t>Memasukkan</a:t>
            </a:r>
            <a:r>
              <a:rPr lang="en-US" sz="3200" b="1" dirty="0">
                <a:latin typeface="Avenir Next" panose="020B0503020202020204"/>
                <a:cs typeface="Calibri"/>
              </a:rPr>
              <a:t> prinsip-prinsip </a:t>
            </a:r>
            <a:r>
              <a:rPr lang="en-US" sz="3200" b="1" i="1" dirty="0">
                <a:latin typeface="Avenir Next" panose="020B0503020202020204"/>
                <a:cs typeface="Calibri"/>
              </a:rPr>
              <a:t>good governance </a:t>
            </a:r>
            <a:r>
              <a:rPr lang="en-US" sz="3200" b="1" dirty="0">
                <a:latin typeface="Avenir Next" panose="020B0503020202020204"/>
                <a:cs typeface="Calibri"/>
              </a:rPr>
              <a:t>di dalam RUU Pengadaan Barang/Jasa. Ketentuan di dalam RUU Pengadaan Barang/Jasa dapat berbentuk umum yang harus ditindaklanjuti oleh peraturan yang </a:t>
            </a:r>
            <a:r>
              <a:rPr lang="en-US" sz="3200" b="1" dirty="0" err="1">
                <a:latin typeface="Avenir Next" panose="020B0503020202020204"/>
                <a:cs typeface="Calibri"/>
              </a:rPr>
              <a:t>lebih</a:t>
            </a:r>
            <a:r>
              <a:rPr lang="en-US" sz="3200" b="1" dirty="0">
                <a:latin typeface="Avenir Next" panose="020B0503020202020204"/>
                <a:cs typeface="Calibri"/>
              </a:rPr>
              <a:t> </a:t>
            </a:r>
            <a:r>
              <a:rPr lang="en-US" sz="3200" b="1" dirty="0" err="1">
                <a:latin typeface="Avenir Next" panose="020B0503020202020204"/>
                <a:cs typeface="Calibri"/>
              </a:rPr>
              <a:t>rendah</a:t>
            </a:r>
            <a:r>
              <a:rPr lang="en-US" sz="3200" b="1" dirty="0">
                <a:latin typeface="Avenir Next" panose="020B0503020202020204"/>
                <a:cs typeface="Calibri"/>
              </a:rPr>
              <a:t>.</a:t>
            </a:r>
            <a:endParaRPr sz="3200" b="1" dirty="0">
              <a:latin typeface="Avenir Next" panose="020B0503020202020204"/>
              <a:cs typeface="Calibri"/>
            </a:endParaRPr>
          </a:p>
        </p:txBody>
      </p:sp>
    </p:spTree>
    <p:extLst>
      <p:ext uri="{BB962C8B-B14F-4D97-AF65-F5344CB8AC3E}">
        <p14:creationId xmlns:p14="http://schemas.microsoft.com/office/powerpoint/2010/main" val="257744393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534D193-578E-4D9C-8D33-2B038889080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5400000">
            <a:off x="3956572" y="-3998974"/>
            <a:ext cx="10366259" cy="18288008"/>
          </a:xfrm>
          <a:prstGeom prst="rect">
            <a:avLst/>
          </a:prstGeom>
          <a:noFill/>
          <a:ln>
            <a:noFill/>
          </a:ln>
        </p:spPr>
      </p:pic>
      <p:sp>
        <p:nvSpPr>
          <p:cNvPr id="2" name="Title 1">
            <a:extLst>
              <a:ext uri="{FF2B5EF4-FFF2-40B4-BE49-F238E27FC236}">
                <a16:creationId xmlns:a16="http://schemas.microsoft.com/office/drawing/2014/main" id="{1424CE95-9E6D-43E2-99C4-23A5E15DE1EB}"/>
              </a:ext>
            </a:extLst>
          </p:cNvPr>
          <p:cNvSpPr>
            <a:spLocks noGrp="1"/>
          </p:cNvSpPr>
          <p:nvPr>
            <p:ph type="title"/>
          </p:nvPr>
        </p:nvSpPr>
        <p:spPr/>
        <p:txBody>
          <a:bodyPr/>
          <a:lstStyle/>
          <a:p>
            <a:r>
              <a:rPr lang="en-US" b="1" dirty="0">
                <a:solidFill>
                  <a:schemeClr val="bg1"/>
                </a:solidFill>
                <a:latin typeface="Arial Black" panose="020B0A04020102020204" pitchFamily="34" charset="0"/>
              </a:rPr>
              <a:t>INTEGRITY Programs</a:t>
            </a:r>
          </a:p>
        </p:txBody>
      </p:sp>
      <p:sp>
        <p:nvSpPr>
          <p:cNvPr id="3" name="Content Placeholder 2">
            <a:extLst>
              <a:ext uri="{FF2B5EF4-FFF2-40B4-BE49-F238E27FC236}">
                <a16:creationId xmlns:a16="http://schemas.microsoft.com/office/drawing/2014/main" id="{3F3556AF-91D7-49AB-86A4-AC329BE400F8}"/>
              </a:ext>
            </a:extLst>
          </p:cNvPr>
          <p:cNvSpPr>
            <a:spLocks noGrp="1"/>
          </p:cNvSpPr>
          <p:nvPr>
            <p:ph idx="1"/>
          </p:nvPr>
        </p:nvSpPr>
        <p:spPr>
          <a:xfrm>
            <a:off x="501507" y="2590796"/>
            <a:ext cx="7572375" cy="5105408"/>
          </a:xfrm>
        </p:spPr>
        <p:txBody>
          <a:bodyPr>
            <a:normAutofit/>
          </a:bodyPr>
          <a:lstStyle/>
          <a:p>
            <a:r>
              <a:rPr lang="en-US" b="1" dirty="0">
                <a:solidFill>
                  <a:schemeClr val="bg1"/>
                </a:solidFill>
              </a:rPr>
              <a:t>INTEGRITY Scholarship</a:t>
            </a:r>
          </a:p>
          <a:p>
            <a:r>
              <a:rPr lang="en-US" b="1" dirty="0">
                <a:solidFill>
                  <a:schemeClr val="bg1"/>
                </a:solidFill>
              </a:rPr>
              <a:t>INTEGRITY Constitutional Discussion</a:t>
            </a:r>
          </a:p>
          <a:p>
            <a:r>
              <a:rPr lang="en-US" b="1" dirty="0">
                <a:solidFill>
                  <a:schemeClr val="bg1"/>
                </a:solidFill>
              </a:rPr>
              <a:t>INTEGRITY Legal Training</a:t>
            </a:r>
          </a:p>
          <a:p>
            <a:r>
              <a:rPr lang="en-US" b="1" dirty="0">
                <a:solidFill>
                  <a:schemeClr val="bg1"/>
                </a:solidFill>
              </a:rPr>
              <a:t>INTEGRITY Legal Update</a:t>
            </a:r>
          </a:p>
          <a:p>
            <a:r>
              <a:rPr lang="en-US" b="1" dirty="0">
                <a:solidFill>
                  <a:schemeClr val="bg1"/>
                </a:solidFill>
              </a:rPr>
              <a:t>INTEGRITY Client Alert</a:t>
            </a:r>
          </a:p>
          <a:p>
            <a:r>
              <a:rPr lang="en-US" b="1" dirty="0">
                <a:solidFill>
                  <a:schemeClr val="bg1"/>
                </a:solidFill>
              </a:rPr>
              <a:t>INTEGRITY Constitutional Advocacy</a:t>
            </a:r>
          </a:p>
          <a:p>
            <a:pPr marL="0" indent="0">
              <a:buNone/>
            </a:pPr>
            <a:endParaRPr lang="en-US" b="1" dirty="0">
              <a:solidFill>
                <a:schemeClr val="bg1"/>
              </a:solidFill>
            </a:endParaRPr>
          </a:p>
        </p:txBody>
      </p:sp>
      <p:sp>
        <p:nvSpPr>
          <p:cNvPr id="16" name="TextBox 15">
            <a:extLst>
              <a:ext uri="{FF2B5EF4-FFF2-40B4-BE49-F238E27FC236}">
                <a16:creationId xmlns:a16="http://schemas.microsoft.com/office/drawing/2014/main" id="{646C3379-11B1-44ED-AB00-11F737C85023}"/>
              </a:ext>
            </a:extLst>
          </p:cNvPr>
          <p:cNvSpPr txBox="1"/>
          <p:nvPr/>
        </p:nvSpPr>
        <p:spPr>
          <a:xfrm>
            <a:off x="1618061" y="8943652"/>
            <a:ext cx="16243160" cy="507831"/>
          </a:xfrm>
          <a:prstGeom prst="rect">
            <a:avLst/>
          </a:prstGeom>
          <a:noFill/>
        </p:spPr>
        <p:txBody>
          <a:bodyPr wrap="square">
            <a:spAutoFit/>
          </a:bodyPr>
          <a:lstStyle/>
          <a:p>
            <a:pPr algn="ctr"/>
            <a:r>
              <a:rPr lang="en-US" sz="2700" b="1" dirty="0">
                <a:solidFill>
                  <a:srgbClr val="FFFF00"/>
                </a:solidFill>
              </a:rPr>
              <a:t>https://www.integritylawfirm.id/category/program/integrity-scholarship/</a:t>
            </a:r>
            <a:r>
              <a:rPr lang="en-US" sz="2700" b="1" dirty="0">
                <a:solidFill>
                  <a:schemeClr val="bg1"/>
                </a:solidFill>
              </a:rPr>
              <a:t> </a:t>
            </a:r>
          </a:p>
        </p:txBody>
      </p:sp>
      <p:pic>
        <p:nvPicPr>
          <p:cNvPr id="5" name="Picture 4">
            <a:extLst>
              <a:ext uri="{FF2B5EF4-FFF2-40B4-BE49-F238E27FC236}">
                <a16:creationId xmlns:a16="http://schemas.microsoft.com/office/drawing/2014/main" id="{F23A26EB-586F-41A9-9EEE-7134B0EDF6B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177110" y="2354115"/>
            <a:ext cx="4079949" cy="5771811"/>
          </a:xfrm>
          <a:prstGeom prst="rect">
            <a:avLst/>
          </a:prstGeom>
        </p:spPr>
      </p:pic>
      <p:pic>
        <p:nvPicPr>
          <p:cNvPr id="12" name="Picture 11">
            <a:extLst>
              <a:ext uri="{FF2B5EF4-FFF2-40B4-BE49-F238E27FC236}">
                <a16:creationId xmlns:a16="http://schemas.microsoft.com/office/drawing/2014/main" id="{4F0C1342-4E82-44C7-8DDE-D888F759F67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603119" y="2096263"/>
            <a:ext cx="2933747" cy="2960297"/>
          </a:xfrm>
          <a:prstGeom prst="rect">
            <a:avLst/>
          </a:prstGeom>
        </p:spPr>
      </p:pic>
      <p:pic>
        <p:nvPicPr>
          <p:cNvPr id="14" name="Picture 13">
            <a:extLst>
              <a:ext uri="{FF2B5EF4-FFF2-40B4-BE49-F238E27FC236}">
                <a16:creationId xmlns:a16="http://schemas.microsoft.com/office/drawing/2014/main" id="{21B09B72-4E62-449C-BBF7-117D9FB4A6F4}"/>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1603119" y="5271726"/>
            <a:ext cx="2933747" cy="2927169"/>
          </a:xfrm>
          <a:prstGeom prst="rect">
            <a:avLst/>
          </a:prstGeom>
        </p:spPr>
      </p:pic>
      <p:pic>
        <p:nvPicPr>
          <p:cNvPr id="17" name="Picture 16">
            <a:extLst>
              <a:ext uri="{FF2B5EF4-FFF2-40B4-BE49-F238E27FC236}">
                <a16:creationId xmlns:a16="http://schemas.microsoft.com/office/drawing/2014/main" id="{F607AF53-BA9A-48F0-9338-330B6CD68985}"/>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4852750" y="3673307"/>
            <a:ext cx="2933747" cy="2940384"/>
          </a:xfrm>
          <a:prstGeom prst="rect">
            <a:avLst/>
          </a:prstGeom>
        </p:spPr>
      </p:pic>
      <p:sp>
        <p:nvSpPr>
          <p:cNvPr id="15" name="Footer Placeholder 3">
            <a:extLst>
              <a:ext uri="{FF2B5EF4-FFF2-40B4-BE49-F238E27FC236}">
                <a16:creationId xmlns:a16="http://schemas.microsoft.com/office/drawing/2014/main" id="{58139832-B99A-487D-8D22-AF8FF69FD644}"/>
              </a:ext>
            </a:extLst>
          </p:cNvPr>
          <p:cNvSpPr>
            <a:spLocks noGrp="1"/>
          </p:cNvSpPr>
          <p:nvPr>
            <p:ph type="ftr" sz="quarter" idx="11"/>
          </p:nvPr>
        </p:nvSpPr>
        <p:spPr>
          <a:xfrm>
            <a:off x="6988629" y="9849395"/>
            <a:ext cx="4299858" cy="516866"/>
          </a:xfrm>
        </p:spPr>
        <p:txBody>
          <a:bodyPr>
            <a:normAutofit/>
          </a:bodyPr>
          <a:lstStyle/>
          <a:p>
            <a:pPr defTabSz="914535">
              <a:spcAft>
                <a:spcPts val="600"/>
              </a:spcAft>
              <a:defRPr/>
            </a:pPr>
            <a:r>
              <a:rPr lang="en-US" sz="1500" dirty="0">
                <a:solidFill>
                  <a:schemeClr val="bg1"/>
                </a:solidFill>
              </a:rPr>
              <a:t>denny@integritylawfirm.id</a:t>
            </a:r>
          </a:p>
        </p:txBody>
      </p:sp>
      <p:pic>
        <p:nvPicPr>
          <p:cNvPr id="13" name="Picture 12">
            <a:extLst>
              <a:ext uri="{FF2B5EF4-FFF2-40B4-BE49-F238E27FC236}">
                <a16:creationId xmlns:a16="http://schemas.microsoft.com/office/drawing/2014/main" id="{BF438F95-CA60-1D46-B0D8-A644931CAFF2}"/>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17170287" y="85351"/>
            <a:ext cx="1047510" cy="1046276"/>
          </a:xfrm>
          <a:prstGeom prst="rect">
            <a:avLst/>
          </a:prstGeom>
        </p:spPr>
      </p:pic>
    </p:spTree>
    <p:extLst>
      <p:ext uri="{BB962C8B-B14F-4D97-AF65-F5344CB8AC3E}">
        <p14:creationId xmlns:p14="http://schemas.microsoft.com/office/powerpoint/2010/main" val="3869300941"/>
      </p:ext>
    </p:extLst>
  </p:cSld>
  <p:clrMapOvr>
    <a:masterClrMapping/>
  </p:clrMapOvr>
  <mc:AlternateContent xmlns:mc="http://schemas.openxmlformats.org/markup-compatibility/2006" xmlns:p14="http://schemas.microsoft.com/office/powerpoint/2010/main">
    <mc:Choice Requires="p14">
      <p:transition spd="slow">
        <p14:gallery dir="l"/>
      </p:transition>
    </mc:Choice>
    <mc:Fallback xmlns="">
      <p:transition spd="slow">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5400000">
            <a:off x="3960877" y="-4000504"/>
            <a:ext cx="10366259" cy="18288008"/>
          </a:xfrm>
          <a:prstGeom prst="rect">
            <a:avLst/>
          </a:prstGeom>
          <a:noFill/>
          <a:ln>
            <a:noFill/>
          </a:ln>
        </p:spPr>
      </p:pic>
      <p:sp>
        <p:nvSpPr>
          <p:cNvPr id="3" name="TextBox 2"/>
          <p:cNvSpPr txBox="1"/>
          <p:nvPr/>
        </p:nvSpPr>
        <p:spPr>
          <a:xfrm>
            <a:off x="850557" y="5999701"/>
            <a:ext cx="15697200" cy="1200329"/>
          </a:xfrm>
          <a:prstGeom prst="rect">
            <a:avLst/>
          </a:prstGeom>
          <a:noFill/>
        </p:spPr>
        <p:txBody>
          <a:bodyPr wrap="square" rtlCol="0">
            <a:spAutoFit/>
          </a:bodyPr>
          <a:lstStyle/>
          <a:p>
            <a:pPr algn="ctr"/>
            <a:r>
              <a:rPr lang="en-US" sz="7200" b="1" u="sng" dirty="0">
                <a:ln>
                  <a:solidFill>
                    <a:schemeClr val="tx1"/>
                  </a:solidFill>
                </a:ln>
                <a:solidFill>
                  <a:schemeClr val="bg1"/>
                </a:solidFill>
                <a:effectLst>
                  <a:outerShdw blurRad="50800" dist="38100" dir="2700000" algn="tl" rotWithShape="0">
                    <a:prstClr val="black">
                      <a:alpha val="40000"/>
                    </a:prstClr>
                  </a:outerShdw>
                </a:effectLst>
                <a:latin typeface="Avenir Next" charset="0"/>
                <a:ea typeface="Avenir Next" charset="0"/>
                <a:cs typeface="Avenir Next" charset="0"/>
              </a:rPr>
              <a:t>https://www.integritylawfirm.id</a:t>
            </a:r>
          </a:p>
        </p:txBody>
      </p:sp>
      <p:pic>
        <p:nvPicPr>
          <p:cNvPr id="4" name="Picture 3" descr="A picture containing text, first-aid kit, hitting, vector graphics&#10;&#10;Description automatically generated">
            <a:extLst>
              <a:ext uri="{FF2B5EF4-FFF2-40B4-BE49-F238E27FC236}">
                <a16:creationId xmlns:a16="http://schemas.microsoft.com/office/drawing/2014/main" id="{A3B92BE3-6101-4D3E-8F7C-CFE26FB2606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247925" y="3164856"/>
            <a:ext cx="2613471" cy="2613471"/>
          </a:xfrm>
          <a:prstGeom prst="rect">
            <a:avLst/>
          </a:prstGeom>
        </p:spPr>
      </p:pic>
    </p:spTree>
    <p:extLst>
      <p:ext uri="{BB962C8B-B14F-4D97-AF65-F5344CB8AC3E}">
        <p14:creationId xmlns:p14="http://schemas.microsoft.com/office/powerpoint/2010/main" val="822324417"/>
      </p:ext>
    </p:extLst>
  </p:cSld>
  <p:clrMapOvr>
    <a:masterClrMapping/>
  </p:clrMapOvr>
  <mc:AlternateContent xmlns:mc="http://schemas.openxmlformats.org/markup-compatibility/2006" xmlns:p14="http://schemas.microsoft.com/office/powerpoint/2010/main">
    <mc:Choice Requires="p14">
      <p:transition spd="slow">
        <p14:gallery dir="l"/>
      </p:transition>
    </mc:Choice>
    <mc:Fallback xmlns="">
      <p:transition spd="slow">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5400000">
            <a:off x="3960877" y="-4000504"/>
            <a:ext cx="10366259" cy="18288008"/>
          </a:xfrm>
          <a:prstGeom prst="rect">
            <a:avLst/>
          </a:prstGeom>
          <a:noFill/>
          <a:ln>
            <a:noFill/>
          </a:ln>
        </p:spPr>
      </p:pic>
      <p:sp>
        <p:nvSpPr>
          <p:cNvPr id="3" name="TextBox 2"/>
          <p:cNvSpPr txBox="1"/>
          <p:nvPr/>
        </p:nvSpPr>
        <p:spPr>
          <a:xfrm>
            <a:off x="850557" y="5999701"/>
            <a:ext cx="15697200" cy="1200329"/>
          </a:xfrm>
          <a:prstGeom prst="rect">
            <a:avLst/>
          </a:prstGeom>
          <a:noFill/>
        </p:spPr>
        <p:txBody>
          <a:bodyPr wrap="square" rtlCol="0">
            <a:spAutoFit/>
          </a:bodyPr>
          <a:lstStyle/>
          <a:p>
            <a:pPr algn="ctr"/>
            <a:r>
              <a:rPr lang="en-US" sz="7200" b="1" u="sng" dirty="0">
                <a:ln>
                  <a:solidFill>
                    <a:schemeClr val="tx1"/>
                  </a:solidFill>
                </a:ln>
                <a:solidFill>
                  <a:schemeClr val="bg1"/>
                </a:solidFill>
                <a:effectLst>
                  <a:outerShdw blurRad="50800" dist="38100" dir="2700000" algn="tl" rotWithShape="0">
                    <a:prstClr val="black">
                      <a:alpha val="40000"/>
                    </a:prstClr>
                  </a:outerShdw>
                </a:effectLst>
                <a:latin typeface="Avenir Next" charset="0"/>
                <a:ea typeface="Avenir Next" charset="0"/>
                <a:cs typeface="Avenir Next" charset="0"/>
              </a:rPr>
              <a:t>https://www.integritylawfirm.id</a:t>
            </a:r>
          </a:p>
        </p:txBody>
      </p:sp>
      <p:pic>
        <p:nvPicPr>
          <p:cNvPr id="4" name="Picture 3" descr="A picture containing text, first-aid kit, hitting, vector graphics&#10;&#10;Description automatically generated">
            <a:extLst>
              <a:ext uri="{FF2B5EF4-FFF2-40B4-BE49-F238E27FC236}">
                <a16:creationId xmlns:a16="http://schemas.microsoft.com/office/drawing/2014/main" id="{A3B92BE3-6101-4D3E-8F7C-CFE26FB2606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247925" y="3164856"/>
            <a:ext cx="2613471" cy="2613471"/>
          </a:xfrm>
          <a:prstGeom prst="rect">
            <a:avLst/>
          </a:prstGeom>
        </p:spPr>
      </p:pic>
      <p:pic>
        <p:nvPicPr>
          <p:cNvPr id="5" name="Picture 4">
            <a:extLst>
              <a:ext uri="{FF2B5EF4-FFF2-40B4-BE49-F238E27FC236}">
                <a16:creationId xmlns:a16="http://schemas.microsoft.com/office/drawing/2014/main" id="{FD25666B-5490-4A4C-81AB-30107AEB5610}"/>
              </a:ext>
            </a:extLst>
          </p:cNvPr>
          <p:cNvPicPr>
            <a:picLocks noChangeAspect="1"/>
          </p:cNvPicPr>
          <p:nvPr/>
        </p:nvPicPr>
        <p:blipFill rotWithShape="1">
          <a:blip r:embed="rId4">
            <a:extLst>
              <a:ext uri="{28A0092B-C50C-407E-A947-70E740481C1C}">
                <a14:useLocalDpi xmlns:a14="http://schemas.microsoft.com/office/drawing/2010/main" val="0"/>
              </a:ext>
            </a:extLst>
          </a:blip>
          <a:srcRect l="3913" t="6309" r="3913" b="6309"/>
          <a:stretch/>
        </p:blipFill>
        <p:spPr>
          <a:xfrm>
            <a:off x="1066800" y="114300"/>
            <a:ext cx="16154400" cy="10058400"/>
          </a:xfrm>
          <a:prstGeom prst="rect">
            <a:avLst/>
          </a:prstGeom>
        </p:spPr>
      </p:pic>
    </p:spTree>
    <p:extLst>
      <p:ext uri="{BB962C8B-B14F-4D97-AF65-F5344CB8AC3E}">
        <p14:creationId xmlns:p14="http://schemas.microsoft.com/office/powerpoint/2010/main" val="3221695323"/>
      </p:ext>
    </p:extLst>
  </p:cSld>
  <p:clrMapOvr>
    <a:masterClrMapping/>
  </p:clrMapOvr>
  <mc:AlternateContent xmlns:mc="http://schemas.openxmlformats.org/markup-compatibility/2006" xmlns:p14="http://schemas.microsoft.com/office/powerpoint/2010/main">
    <mc:Choice Requires="p14">
      <p:transition spd="slow">
        <p14:gallery dir="l"/>
      </p:transition>
    </mc:Choice>
    <mc:Fallback xmlns="">
      <p:transition spd="slow">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5400000">
            <a:off x="3960877" y="-3960873"/>
            <a:ext cx="10366259" cy="18288008"/>
          </a:xfrm>
          <a:prstGeom prst="rect">
            <a:avLst/>
          </a:prstGeom>
          <a:noFill/>
          <a:ln>
            <a:noFill/>
          </a:ln>
        </p:spPr>
      </p:pic>
      <p:sp>
        <p:nvSpPr>
          <p:cNvPr id="3" name="TextBox 2"/>
          <p:cNvSpPr txBox="1"/>
          <p:nvPr/>
        </p:nvSpPr>
        <p:spPr>
          <a:xfrm>
            <a:off x="4533903" y="1161990"/>
            <a:ext cx="9220200" cy="400110"/>
          </a:xfrm>
          <a:prstGeom prst="rect">
            <a:avLst/>
          </a:prstGeom>
          <a:noFill/>
        </p:spPr>
        <p:txBody>
          <a:bodyPr wrap="square" rtlCol="0">
            <a:spAutoFit/>
          </a:bodyPr>
          <a:lstStyle/>
          <a:p>
            <a:pPr algn="ctr"/>
            <a:r>
              <a:rPr lang="en-US" sz="2000">
                <a:solidFill>
                  <a:schemeClr val="bg1"/>
                </a:solidFill>
                <a:latin typeface="Avenir Next" charset="0"/>
                <a:ea typeface="Avenir Next" charset="0"/>
                <a:cs typeface="Avenir Next" charset="0"/>
              </a:rPr>
              <a:t>LITIGATION | CONSULTATION | RESEARCH</a:t>
            </a:r>
          </a:p>
        </p:txBody>
      </p:sp>
      <p:pic>
        <p:nvPicPr>
          <p:cNvPr id="4" name="Picture 3">
            <a:extLst>
              <a:ext uri="{FF2B5EF4-FFF2-40B4-BE49-F238E27FC236}">
                <a16:creationId xmlns:a16="http://schemas.microsoft.com/office/drawing/2014/main" id="{E1568FBA-F6FC-45AF-BE4E-06528799AD2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003632" y="3596061"/>
            <a:ext cx="12280739" cy="3094878"/>
          </a:xfrm>
          <a:prstGeom prst="rect">
            <a:avLst/>
          </a:prstGeom>
        </p:spPr>
      </p:pic>
    </p:spTree>
    <p:extLst>
      <p:ext uri="{BB962C8B-B14F-4D97-AF65-F5344CB8AC3E}">
        <p14:creationId xmlns:p14="http://schemas.microsoft.com/office/powerpoint/2010/main" val="1433396681"/>
      </p:ext>
    </p:extLst>
  </p:cSld>
  <p:clrMapOvr>
    <a:masterClrMapping/>
  </p:clrMapOvr>
  <mc:AlternateContent xmlns:mc="http://schemas.openxmlformats.org/markup-compatibility/2006" xmlns:p14="http://schemas.microsoft.com/office/powerpoint/2010/main">
    <mc:Choice Requires="p14">
      <p:transition spd="slow">
        <p14:gallery dir="l"/>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17998</TotalTime>
  <Words>4839</Words>
  <Application>Microsoft Office PowerPoint</Application>
  <PresentationFormat>Custom</PresentationFormat>
  <Paragraphs>556</Paragraphs>
  <Slides>73</Slides>
  <Notes>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73</vt:i4>
      </vt:variant>
    </vt:vector>
  </HeadingPairs>
  <TitlesOfParts>
    <vt:vector size="81" baseType="lpstr">
      <vt:lpstr>Adobe Devanagari</vt:lpstr>
      <vt:lpstr>Arial</vt:lpstr>
      <vt:lpstr>Arial Black</vt:lpstr>
      <vt:lpstr>Arial MT</vt:lpstr>
      <vt:lpstr>Arial Narrow</vt:lpstr>
      <vt:lpstr>Avenir Next</vt:lpstr>
      <vt:lpstr>Calibri</vt:lpstr>
      <vt:lpstr>Office Theme</vt:lpstr>
      <vt:lpstr>PowerPoint Presentation</vt:lpstr>
      <vt:lpstr>PowerPoint Presentation</vt:lpstr>
      <vt:lpstr>PowerPoint Presentation</vt:lpstr>
      <vt:lpstr>PowerPoint Presentation</vt:lpstr>
      <vt:lpstr>Teori Jenjang Norma  “Selain berlapis-lapis dan berjenjang, norma hukum dari suatu negara juga berkelompok-kelompok”  Hans Nawiasky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2| Kebutuhan Naskah Akademik dan Rancangan Undang-Undang Tentang Pengadaan Barang/Jasa Publik</vt:lpstr>
      <vt:lpstr>Kebutuhan Naskah Akademik</vt:lpstr>
      <vt:lpstr>Kebutuhan Naskah Akademik</vt:lpstr>
      <vt:lpstr>Catatan  Penting</vt:lpstr>
      <vt:lpstr>Meaningful Participation</vt:lpstr>
      <vt:lpstr>Usulan Penting</vt:lpstr>
      <vt:lpstr>3| Pengaturan Pengadaan Barang dan Jasa (PBJ) Di Sektor Badan Usaha Milik Negara (BUMN)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4| KORUPSI SEKTOR PENGADAAN BARANG/JASA</vt:lpstr>
      <vt:lpstr>Korupsi Pengadaan Barang/Jasa</vt:lpstr>
      <vt:lpstr>Overview Absence of Corruption for Indonesia 2021</vt:lpstr>
      <vt:lpstr>Indonesia Corruption Perceptions Index 2021</vt:lpstr>
      <vt:lpstr>Data Korupsi Pada Sektor Pengadaan Barang/ Jasa</vt:lpstr>
      <vt:lpstr>Data Korupsi Pada Sektor Pengadaan Barang/ Jasa</vt:lpstr>
      <vt:lpstr>Celah Korupsi Pada Sektor Pengadaan Barang/Jasa </vt:lpstr>
      <vt:lpstr>PowerPoint Presentation</vt:lpstr>
      <vt:lpstr>PowerPoint Presentation</vt:lpstr>
      <vt:lpstr>PowerPoint Presentation</vt:lpstr>
      <vt:lpstr>PowerPoint Presentation</vt:lpstr>
      <vt:lpstr>PowerPoint Presentation</vt:lpstr>
      <vt:lpstr>Tiga prinsip good governance yang harus diperhatikan dalam praktik pengadaan barang dan jasa, yaitu:  1. Equality (Tidak diskriminatif/Kesetaraan); 2. Transparency (Transparansi); dan 3. Accountability (Akuntanbilitas). </vt:lpstr>
      <vt:lpstr>PowerPoint Presentation</vt:lpstr>
      <vt:lpstr>PowerPoint Presentation</vt:lpstr>
      <vt:lpstr>Salah satu bentuk keterbukaan pengelolaan pengadaan barang/jasa.  Laporan terhadap jumlah nilai penggunaan produk dalam negeri dalam proses pengadaan barang dan jasa tahun 2021.</vt:lpstr>
      <vt:lpstr>PowerPoint Presentation</vt:lpstr>
      <vt:lpstr>Transparansi dan Akuntabilitas Pengadaan barang/ Jasa</vt:lpstr>
      <vt:lpstr>Transparansi dan Akuntabilitas Sebagai Prinsip Dasar ”Public Procurement”</vt:lpstr>
      <vt:lpstr>Salah satu bentuk keterbukaan pengelolaan pengadaan barang/jasa.  Laporan terhadap jumlah nilai penggunaan produk dalam negeri dalam proses pengadaan barang dan jasa tahun 2021.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Australia</vt:lpstr>
      <vt:lpstr>PowerPoint Presentation</vt:lpstr>
      <vt:lpstr>PowerPoint Presentation</vt:lpstr>
      <vt:lpstr>PowerPoint Presentation</vt:lpstr>
      <vt:lpstr>PowerPoint Presentation</vt:lpstr>
      <vt:lpstr>INTEGRITY Programs</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Basics of Being Outdoors</dc:title>
  <dc:creator>Wafdah Zikra Yuniarsyah</dc:creator>
  <cp:lastModifiedBy>Wafdah Zikra Yuniarsyah</cp:lastModifiedBy>
  <cp:revision>1864</cp:revision>
  <cp:lastPrinted>2019-09-06T12:17:11Z</cp:lastPrinted>
  <dcterms:created xsi:type="dcterms:W3CDTF">2006-08-16T00:00:00Z</dcterms:created>
  <dcterms:modified xsi:type="dcterms:W3CDTF">2022-09-08T22:10:57Z</dcterms:modified>
  <dc:identifier>DADkT6Prk8A</dc:identifier>
</cp:coreProperties>
</file>